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60" r:id="rId5"/>
    <p:sldId id="261" r:id="rId6"/>
    <p:sldId id="262" r:id="rId7"/>
    <p:sldId id="264" r:id="rId8"/>
    <p:sldId id="263" r:id="rId9"/>
    <p:sldId id="265" r:id="rId10"/>
    <p:sldId id="266" r:id="rId11"/>
    <p:sldId id="267" r:id="rId12"/>
    <p:sldId id="268" r:id="rId13"/>
    <p:sldId id="271" r:id="rId14"/>
    <p:sldId id="272" r:id="rId15"/>
    <p:sldId id="273" r:id="rId16"/>
    <p:sldId id="277" r:id="rId17"/>
    <p:sldId id="279" r:id="rId18"/>
    <p:sldId id="280" r:id="rId19"/>
    <p:sldId id="281" r:id="rId20"/>
    <p:sldId id="283" r:id="rId21"/>
    <p:sldId id="285" r:id="rId22"/>
    <p:sldId id="286" r:id="rId23"/>
    <p:sldId id="288" r:id="rId24"/>
    <p:sldId id="291" r:id="rId25"/>
    <p:sldId id="292" r:id="rId26"/>
    <p:sldId id="298" r:id="rId27"/>
    <p:sldId id="316" r:id="rId28"/>
    <p:sldId id="321" r:id="rId29"/>
    <p:sldId id="324" r:id="rId30"/>
    <p:sldId id="326" r:id="rId31"/>
    <p:sldId id="332" r:id="rId32"/>
    <p:sldId id="333" r:id="rId33"/>
    <p:sldId id="334" r:id="rId3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1" d="100"/>
          <a:sy n="81" d="100"/>
        </p:scale>
        <p:origin x="2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عنوان فرعي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1B94FFE2-5284-43BB-A22F-79E0F615ECC9}" type="datetimeFigureOut">
              <a:rPr lang="ar-SA" smtClean="0"/>
              <a:pPr/>
              <a:t>15/02/1443</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7" name="رابط مستقيم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شكل بيضاوي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شكل بيضاوي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عنصر نائب لرقم الشريحة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96F45FC-3714-4636-A5BE-A6E3EE125048}" type="slidenum">
              <a:rPr lang="ar-SA" smtClean="0"/>
              <a:pPr/>
              <a:t>‹#›</a:t>
            </a:fld>
            <a:endParaRPr lang="ar-SA"/>
          </a:p>
        </p:txBody>
      </p:sp>
      <p:sp>
        <p:nvSpPr>
          <p:cNvPr id="8" name="عنوان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94FFE2-5284-43BB-A22F-79E0F615ECC9}" type="datetimeFigureOut">
              <a:rPr lang="ar-SA" smtClean="0"/>
              <a:pPr/>
              <a:t>15/02/1443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96F45FC-3714-4636-A5BE-A6E3EE125048}"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2"/>
      </p:bgRef>
    </p:bg>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رابط مستقيم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شكل بيضاوي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6915912" y="3009901"/>
            <a:ext cx="457200" cy="441325"/>
          </a:xfrm>
        </p:spPr>
        <p:txBody>
          <a:bodyPr/>
          <a:lstStyle/>
          <a:p>
            <a:fld id="{B96F45FC-3714-4636-A5BE-A6E3EE125048}" type="slidenum">
              <a:rPr lang="ar-SA" smtClean="0"/>
              <a:pPr/>
              <a:t>‹#›</a:t>
            </a:fld>
            <a:endParaRPr lang="ar-SA"/>
          </a:p>
        </p:txBody>
      </p:sp>
      <p:sp>
        <p:nvSpPr>
          <p:cNvPr id="3" name="عنصر نائب للعنوان العمودي 2"/>
          <p:cNvSpPr>
            <a:spLocks noGrp="1"/>
          </p:cNvSpPr>
          <p:nvPr>
            <p:ph type="body" orient="vert" idx="1"/>
          </p:nvPr>
        </p:nvSpPr>
        <p:spPr>
          <a:xfrm>
            <a:off x="304800" y="304800"/>
            <a:ext cx="6553200" cy="5821366"/>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94FFE2-5284-43BB-A22F-79E0F615ECC9}" type="datetimeFigureOut">
              <a:rPr lang="ar-SA" smtClean="0"/>
              <a:pPr/>
              <a:t>15/02/1443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2" name="عنوان عمودي 1"/>
          <p:cNvSpPr>
            <a:spLocks noGrp="1"/>
          </p:cNvSpPr>
          <p:nvPr>
            <p:ph type="title" orient="vert"/>
          </p:nvPr>
        </p:nvSpPr>
        <p:spPr>
          <a:xfrm>
            <a:off x="7391400" y="304801"/>
            <a:ext cx="1447800" cy="5851525"/>
          </a:xfrm>
        </p:spPr>
        <p:txBody>
          <a:bodyPr vert="eaVert"/>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solidFill>
                  <a:schemeClr val="accent3">
                    <a:shade val="75000"/>
                  </a:schemeClr>
                </a:solidFill>
              </a:defRPr>
            </a:lvl1p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94FFE2-5284-43BB-A22F-79E0F615ECC9}" type="datetimeFigureOut">
              <a:rPr lang="ar-SA" smtClean="0"/>
              <a:pPr/>
              <a:t>15/02/1443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a:xfrm>
            <a:off x="4361688" y="1026372"/>
            <a:ext cx="457200" cy="441325"/>
          </a:xfrm>
        </p:spPr>
        <p:txBody>
          <a:bodyPr/>
          <a:lstStyle/>
          <a:p>
            <a:fld id="{B96F45FC-3714-4636-A5BE-A6E3EE125048}" type="slidenum">
              <a:rPr lang="ar-SA" smtClean="0"/>
              <a:pPr/>
              <a:t>‹#›</a:t>
            </a:fld>
            <a:endParaRPr lang="ar-SA"/>
          </a:p>
        </p:txBody>
      </p:sp>
      <p:sp>
        <p:nvSpPr>
          <p:cNvPr id="8" name="عنصر نائب للمحتوى 7"/>
          <p:cNvSpPr>
            <a:spLocks noGrp="1"/>
          </p:cNvSpPr>
          <p:nvPr>
            <p:ph sz="quarter" idx="1"/>
          </p:nvPr>
        </p:nvSpPr>
        <p:spPr>
          <a:xfrm>
            <a:off x="301752" y="1527048"/>
            <a:ext cx="850392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3" name="مستطيل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مستطيل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عنصر نائب للتذييل 4"/>
          <p:cNvSpPr>
            <a:spLocks noGrp="1"/>
          </p:cNvSpPr>
          <p:nvPr>
            <p:ph type="ftr" sz="quarter" idx="11"/>
          </p:nvPr>
        </p:nvSpPr>
        <p:spPr/>
        <p:txBody>
          <a:bodyPr/>
          <a:lstStyle/>
          <a:p>
            <a:endParaRPr lang="ar-SA"/>
          </a:p>
        </p:txBody>
      </p:sp>
      <p:sp>
        <p:nvSpPr>
          <p:cNvPr id="4" name="عنصر نائب للتاريخ 3"/>
          <p:cNvSpPr>
            <a:spLocks noGrp="1"/>
          </p:cNvSpPr>
          <p:nvPr>
            <p:ph type="dt" sz="half" idx="10"/>
          </p:nvPr>
        </p:nvSpPr>
        <p:spPr/>
        <p:txBody>
          <a:bodyPr/>
          <a:lstStyle/>
          <a:p>
            <a:fld id="{1B94FFE2-5284-43BB-A22F-79E0F615ECC9}" type="datetimeFigureOut">
              <a:rPr lang="ar-SA" smtClean="0"/>
              <a:pPr/>
              <a:t>15/02/1443</a:t>
            </a:fld>
            <a:endParaRPr lang="ar-SA"/>
          </a:p>
        </p:txBody>
      </p:sp>
      <p:sp>
        <p:nvSpPr>
          <p:cNvPr id="8" name="رابط مستقيم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شكل بيضاوي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96F45FC-3714-4636-A5BE-A6E3EE125048}" type="slidenum">
              <a:rPr lang="ar-SA" smtClean="0"/>
              <a:pPr/>
              <a:t>‹#›</a:t>
            </a:fld>
            <a:endParaRPr lang="ar-SA"/>
          </a:p>
        </p:txBody>
      </p:sp>
      <p:sp>
        <p:nvSpPr>
          <p:cNvPr id="2" name="عنوان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758952"/>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a:xfrm>
            <a:off x="5791200" y="6409944"/>
            <a:ext cx="3044952" cy="365760"/>
          </a:xfrm>
        </p:spPr>
        <p:txBody>
          <a:bodyPr/>
          <a:lstStyle/>
          <a:p>
            <a:fld id="{1B94FFE2-5284-43BB-A22F-79E0F615ECC9}" type="datetimeFigureOut">
              <a:rPr lang="ar-SA" smtClean="0"/>
              <a:pPr/>
              <a:t>15/02/1443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96F45FC-3714-4636-A5BE-A6E3EE125048}" type="slidenum">
              <a:rPr lang="ar-SA" smtClean="0"/>
              <a:pPr/>
              <a:t>‹#›</a:t>
            </a:fld>
            <a:endParaRPr lang="ar-SA"/>
          </a:p>
        </p:txBody>
      </p:sp>
      <p:sp>
        <p:nvSpPr>
          <p:cNvPr id="8" name="رابط مستقيم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عنصر نائب للمحتوى 9"/>
          <p:cNvSpPr>
            <a:spLocks noGrp="1"/>
          </p:cNvSpPr>
          <p:nvPr>
            <p:ph sz="half" idx="1"/>
          </p:nvPr>
        </p:nvSpPr>
        <p:spPr>
          <a:xfrm>
            <a:off x="301752"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محتوى 11"/>
          <p:cNvSpPr>
            <a:spLocks noGrp="1"/>
          </p:cNvSpPr>
          <p:nvPr>
            <p:ph sz="half" idx="2"/>
          </p:nvPr>
        </p:nvSpPr>
        <p:spPr>
          <a:xfrm>
            <a:off x="4800600"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1">
        <a:schemeClr val="bg2"/>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مستطيل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مستطيل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مستطيل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1B94FFE2-5284-43BB-A22F-79E0F615ECC9}" type="datetimeFigureOut">
              <a:rPr lang="ar-SA" smtClean="0"/>
              <a:pPr/>
              <a:t>15/02/1443</a:t>
            </a:fld>
            <a:endParaRPr lang="ar-SA"/>
          </a:p>
        </p:txBody>
      </p:sp>
      <p:sp>
        <p:nvSpPr>
          <p:cNvPr id="8" name="عنصر نائب للتذييل 7"/>
          <p:cNvSpPr>
            <a:spLocks noGrp="1"/>
          </p:cNvSpPr>
          <p:nvPr>
            <p:ph type="ftr" sz="quarter" idx="11"/>
          </p:nvPr>
        </p:nvSpPr>
        <p:spPr>
          <a:xfrm>
            <a:off x="304800" y="6409944"/>
            <a:ext cx="3581400" cy="365760"/>
          </a:xfrm>
        </p:spPr>
        <p:txBody>
          <a:bodyPr/>
          <a:lstStyle/>
          <a:p>
            <a:endParaRPr lang="ar-SA"/>
          </a:p>
        </p:txBody>
      </p:sp>
      <p:sp>
        <p:nvSpPr>
          <p:cNvPr id="15" name="رابط مستقيم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عنصر نائب للمحتوى 23"/>
          <p:cNvSpPr>
            <a:spLocks noGrp="1"/>
          </p:cNvSpPr>
          <p:nvPr>
            <p:ph sz="quarter" idx="2"/>
          </p:nvPr>
        </p:nvSpPr>
        <p:spPr>
          <a:xfrm>
            <a:off x="301752" y="2471383"/>
            <a:ext cx="4041648" cy="3818404"/>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محتوى 25"/>
          <p:cNvSpPr>
            <a:spLocks noGrp="1"/>
          </p:cNvSpPr>
          <p:nvPr>
            <p:ph sz="quarter" idx="4"/>
          </p:nvPr>
        </p:nvSpPr>
        <p:spPr>
          <a:xfrm>
            <a:off x="4800600" y="2471383"/>
            <a:ext cx="4038600" cy="382219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شكل بيضاوي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شكل بيضاوي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عنصر نائب لرقم الشريحة 8"/>
          <p:cNvSpPr>
            <a:spLocks noGrp="1"/>
          </p:cNvSpPr>
          <p:nvPr>
            <p:ph type="sldNum" sz="quarter" idx="12"/>
          </p:nvPr>
        </p:nvSpPr>
        <p:spPr>
          <a:xfrm>
            <a:off x="4343400" y="1042416"/>
            <a:ext cx="457200" cy="441325"/>
          </a:xfrm>
        </p:spPr>
        <p:txBody>
          <a:bodyPr/>
          <a:lstStyle>
            <a:lvl1pPr algn="ctr">
              <a:defRPr/>
            </a:lvl1pPr>
          </a:lstStyle>
          <a:p>
            <a:fld id="{B96F45FC-3714-4636-A5BE-A6E3EE125048}" type="slidenum">
              <a:rPr lang="ar-SA" smtClean="0"/>
              <a:pPr/>
              <a:t>‹#›</a:t>
            </a:fld>
            <a:endParaRPr lang="ar-SA"/>
          </a:p>
        </p:txBody>
      </p:sp>
      <p:sp>
        <p:nvSpPr>
          <p:cNvPr id="23" name="عنوان 22"/>
          <p:cNvSpPr>
            <a:spLocks noGrp="1"/>
          </p:cNvSpPr>
          <p:nvPr>
            <p:ph type="title"/>
          </p:nvPr>
        </p:nvSpPr>
        <p:spPr/>
        <p:txBody>
          <a:bodyPr rtlCol="0" anchor="b" anchorCtr="0"/>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94FFE2-5284-43BB-A22F-79E0F615ECC9}" type="datetimeFigureOut">
              <a:rPr lang="ar-SA" smtClean="0"/>
              <a:pPr/>
              <a:t>15/02/1443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a:xfrm>
            <a:off x="4343400" y="1036020"/>
            <a:ext cx="457200" cy="441325"/>
          </a:xfrm>
        </p:spPr>
        <p:txBody>
          <a:bodyPr/>
          <a:lstStyle/>
          <a:p>
            <a:fld id="{B96F45FC-3714-4636-A5BE-A6E3EE125048}"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مستطيل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مستطيل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عنصر نائب للتاريخ 1"/>
          <p:cNvSpPr>
            <a:spLocks noGrp="1"/>
          </p:cNvSpPr>
          <p:nvPr>
            <p:ph type="dt" sz="half" idx="10"/>
          </p:nvPr>
        </p:nvSpPr>
        <p:spPr/>
        <p:txBody>
          <a:bodyPr/>
          <a:lstStyle/>
          <a:p>
            <a:fld id="{1B94FFE2-5284-43BB-A22F-79E0F615ECC9}" type="datetimeFigureOut">
              <a:rPr lang="ar-SA" smtClean="0"/>
              <a:pPr/>
              <a:t>15/02/1443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96F45FC-3714-4636-A5BE-A6E3EE125048}"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9" name="مستطيل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مستطيل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مستطيل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رابط مستقيم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عنصر نائب للمحتوى 19"/>
          <p:cNvSpPr>
            <a:spLocks noGrp="1"/>
          </p:cNvSpPr>
          <p:nvPr>
            <p:ph sz="quarter" idx="1"/>
          </p:nvPr>
        </p:nvSpPr>
        <p:spPr>
          <a:xfrm>
            <a:off x="3124200" y="685800"/>
            <a:ext cx="5638800" cy="5410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شكل بيضاوي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96F45FC-3714-4636-A5BE-A6E3EE125048}" type="slidenum">
              <a:rPr lang="ar-SA" smtClean="0"/>
              <a:pPr/>
              <a:t>‹#›</a:t>
            </a:fld>
            <a:endParaRPr lang="ar-SA"/>
          </a:p>
        </p:txBody>
      </p:sp>
      <p:sp>
        <p:nvSpPr>
          <p:cNvPr id="21" name="مستطيل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p:txBody>
          <a:bodyPr/>
          <a:lstStyle/>
          <a:p>
            <a:fld id="{1B94FFE2-5284-43BB-A22F-79E0F615ECC9}" type="datetimeFigureOut">
              <a:rPr lang="ar-SA" smtClean="0"/>
              <a:pPr/>
              <a:t>15/02/1443</a:t>
            </a:fld>
            <a:endParaRPr lang="ar-SA"/>
          </a:p>
        </p:txBody>
      </p:sp>
      <p:sp>
        <p:nvSpPr>
          <p:cNvPr id="6" name="عنصر نائب للتذييل 5"/>
          <p:cNvSpPr>
            <a:spLocks noGrp="1"/>
          </p:cNvSpPr>
          <p:nvPr>
            <p:ph type="ftr" sz="quarter" idx="11"/>
          </p:nvPr>
        </p:nvSpPr>
        <p:spPr>
          <a:xfrm>
            <a:off x="301752" y="6410848"/>
            <a:ext cx="3383280" cy="365760"/>
          </a:xfrm>
        </p:spPr>
        <p:txBody>
          <a:bodyPr/>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1" name="رابط مستقيم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مستطيل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مستطيل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شكل بيضاوي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شكل بيضاوي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p>
            <a:fld id="{B96F45FC-3714-4636-A5BE-A6E3EE125048}" type="slidenum">
              <a:rPr lang="ar-SA" smtClean="0"/>
              <a:pPr/>
              <a:t>‹#›</a:t>
            </a:fld>
            <a:endParaRPr lang="ar-SA"/>
          </a:p>
        </p:txBody>
      </p:sp>
      <p:sp>
        <p:nvSpPr>
          <p:cNvPr id="2" name="عنوان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3000375" y="609600"/>
            <a:ext cx="5867400" cy="4267200"/>
          </a:xfrm>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22" name="مستطيل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a:xfrm>
            <a:off x="5788152" y="6404984"/>
            <a:ext cx="3044952" cy="365760"/>
          </a:xfrm>
        </p:spPr>
        <p:txBody>
          <a:bodyPr/>
          <a:lstStyle/>
          <a:p>
            <a:fld id="{1B94FFE2-5284-43BB-A22F-79E0F615ECC9}" type="datetimeFigureOut">
              <a:rPr lang="ar-SA" smtClean="0"/>
              <a:pPr/>
              <a:t>15/02/1443</a:t>
            </a:fld>
            <a:endParaRPr lang="ar-SA"/>
          </a:p>
        </p:txBody>
      </p:sp>
      <p:sp>
        <p:nvSpPr>
          <p:cNvPr id="6" name="عنصر نائب للتذييل 5"/>
          <p:cNvSpPr>
            <a:spLocks noGrp="1"/>
          </p:cNvSpPr>
          <p:nvPr>
            <p:ph type="ftr" sz="quarter" idx="11"/>
          </p:nvPr>
        </p:nvSpPr>
        <p:spPr>
          <a:xfrm>
            <a:off x="301752" y="6410848"/>
            <a:ext cx="3584448" cy="365760"/>
          </a:xfrm>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عنصر نائب للتاريخ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B94FFE2-5284-43BB-A22F-79E0F615ECC9}" type="datetimeFigureOut">
              <a:rPr lang="ar-SA" smtClean="0"/>
              <a:pPr/>
              <a:t>15/02/1443</a:t>
            </a:fld>
            <a:endParaRPr lang="ar-SA"/>
          </a:p>
        </p:txBody>
      </p:sp>
      <p:sp>
        <p:nvSpPr>
          <p:cNvPr id="3" name="عنصر نائب للتذييل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ar-SA"/>
          </a:p>
        </p:txBody>
      </p:sp>
      <p:sp>
        <p:nvSpPr>
          <p:cNvPr id="8" name="مستطيل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رابط مستقيم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شكل بيضاوي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96F45FC-3714-4636-A5BE-A6E3EE125048}" type="slidenum">
              <a:rPr lang="ar-SA" smtClean="0"/>
              <a:pPr/>
              <a:t>‹#›</a:t>
            </a:fld>
            <a:endParaRPr lang="ar-SA"/>
          </a:p>
        </p:txBody>
      </p:sp>
      <p:sp>
        <p:nvSpPr>
          <p:cNvPr id="22" name="عنصر نائب للعنوان 21"/>
          <p:cNvSpPr>
            <a:spLocks noGrp="1"/>
          </p:cNvSpPr>
          <p:nvPr>
            <p:ph type="title"/>
          </p:nvPr>
        </p:nvSpPr>
        <p:spPr>
          <a:xfrm>
            <a:off x="301752" y="228600"/>
            <a:ext cx="8534400" cy="758952"/>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11.wmf"/></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lstStyle/>
          <a:p>
            <a:endParaRPr lang="ar-SA" dirty="0"/>
          </a:p>
        </p:txBody>
      </p:sp>
      <p:sp>
        <p:nvSpPr>
          <p:cNvPr id="2" name="عنوان 1"/>
          <p:cNvSpPr>
            <a:spLocks noGrp="1"/>
          </p:cNvSpPr>
          <p:nvPr>
            <p:ph type="ctrTitle"/>
          </p:nvPr>
        </p:nvSpPr>
        <p:spPr/>
        <p:txBody>
          <a:bodyPr>
            <a:normAutofit/>
          </a:bodyPr>
          <a:lstStyle/>
          <a:p>
            <a:r>
              <a:rPr lang="ar-SA" sz="8000" dirty="0" smtClean="0">
                <a:cs typeface="AdvertisingExtraBold" pitchFamily="2" charset="-78"/>
              </a:rPr>
              <a:t>التعلم</a:t>
            </a:r>
            <a:r>
              <a:rPr lang="ar-SA" sz="7200" dirty="0" smtClean="0">
                <a:cs typeface="AdvertisingExtraBold" pitchFamily="2" charset="-78"/>
              </a:rPr>
              <a:t> باللعب</a:t>
            </a:r>
            <a:endParaRPr lang="ar-SA" sz="7200" dirty="0">
              <a:cs typeface="AdvertisingExtraBold"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sz="quarter" idx="1"/>
          </p:nvPr>
        </p:nvSpPr>
        <p:spPr/>
        <p:txBody>
          <a:bodyPr/>
          <a:lstStyle/>
          <a:p>
            <a:r>
              <a:rPr lang="ar-SA" dirty="0" smtClean="0"/>
              <a:t>1-الدمى (سيارات-قطارات-شخصيات –حيوانات-...الخ).</a:t>
            </a:r>
          </a:p>
          <a:p>
            <a:r>
              <a:rPr lang="ar-SA" dirty="0" smtClean="0"/>
              <a:t>2-الألعاب الحركية :الرمي –القذف-الجري-التوازن-..</a:t>
            </a:r>
            <a:r>
              <a:rPr lang="ar-SA" dirty="0" err="1" smtClean="0"/>
              <a:t>ألخ</a:t>
            </a:r>
            <a:r>
              <a:rPr lang="ar-SA" dirty="0" smtClean="0"/>
              <a:t>).</a:t>
            </a:r>
          </a:p>
          <a:p>
            <a:r>
              <a:rPr lang="ar-SA" dirty="0" smtClean="0"/>
              <a:t>3-الألعاب الذهنية :(الفوازير-حل المشكلات –الحروف أو الكلمات المتقاطعة -.....</a:t>
            </a:r>
            <a:r>
              <a:rPr lang="ar-SA" dirty="0" err="1" smtClean="0"/>
              <a:t>ألخ</a:t>
            </a:r>
            <a:r>
              <a:rPr lang="ar-SA" dirty="0" smtClean="0"/>
              <a:t> ).</a:t>
            </a:r>
          </a:p>
          <a:p>
            <a:r>
              <a:rPr lang="ar-SA" dirty="0" smtClean="0"/>
              <a:t>4-ألعاب الحظ :(</a:t>
            </a:r>
            <a:r>
              <a:rPr lang="ar-SA" dirty="0" err="1" smtClean="0"/>
              <a:t>الدومينو</a:t>
            </a:r>
            <a:r>
              <a:rPr lang="ar-SA" dirty="0" smtClean="0"/>
              <a:t>-السلم والثعبان –ألعاب التخمين ).</a:t>
            </a:r>
          </a:p>
          <a:p>
            <a:r>
              <a:rPr lang="ar-SA" dirty="0" smtClean="0"/>
              <a:t>5-الألعاب الثقافية :(بطاقات التعبير –مسابقات علمية ).</a:t>
            </a:r>
          </a:p>
          <a:p>
            <a:r>
              <a:rPr lang="ar-SA" dirty="0" smtClean="0"/>
              <a:t>6-الألعاب الورقية :(عمل أشكال ونماذج....الخ)</a:t>
            </a:r>
          </a:p>
          <a:p>
            <a:endParaRPr lang="ar-SA" dirty="0"/>
          </a:p>
        </p:txBody>
      </p:sp>
      <p:sp>
        <p:nvSpPr>
          <p:cNvPr id="4" name="AutoShape 6"/>
          <p:cNvSpPr>
            <a:spLocks noChangeArrowheads="1"/>
          </p:cNvSpPr>
          <p:nvPr/>
        </p:nvSpPr>
        <p:spPr bwMode="auto">
          <a:xfrm>
            <a:off x="1143000" y="381000"/>
            <a:ext cx="6553200" cy="914400"/>
          </a:xfrm>
          <a:prstGeom prst="flowChartTerminator">
            <a:avLst/>
          </a:prstGeom>
          <a:solidFill>
            <a:schemeClr val="accent1"/>
          </a:solidFill>
          <a:ln w="9525">
            <a:solidFill>
              <a:schemeClr val="tx1"/>
            </a:solidFill>
            <a:miter lim="800000"/>
            <a:headEnd/>
            <a:tailEnd/>
          </a:ln>
          <a:effectLst/>
        </p:spPr>
        <p:txBody>
          <a:bodyPr wrap="none" anchor="ctr"/>
          <a:lstStyle/>
          <a:p>
            <a:pPr algn="ctr"/>
            <a:r>
              <a:rPr lang="ar-SA" sz="4000" b="1" dirty="0" smtClean="0">
                <a:solidFill>
                  <a:schemeClr val="bg1"/>
                </a:solidFill>
                <a:effectLst>
                  <a:outerShdw blurRad="38100" dist="38100" dir="2700000" algn="tl">
                    <a:srgbClr val="000000">
                      <a:alpha val="43137"/>
                    </a:srgbClr>
                  </a:outerShdw>
                </a:effectLst>
              </a:rPr>
              <a:t>أنماط الألعاب التعليمية</a:t>
            </a:r>
            <a:endParaRPr lang="ar-SA" sz="4000"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sz="quarter" idx="1"/>
          </p:nvPr>
        </p:nvSpPr>
        <p:spPr/>
        <p:txBody>
          <a:bodyPr/>
          <a:lstStyle/>
          <a:p>
            <a:r>
              <a:rPr lang="ar-SA" dirty="0" smtClean="0"/>
              <a:t>1-التهيئة قبل بداية الدرس .(استخدام الفوازير أو المسابقات العلمية بحيث تكون الإجابات مدخلا للدرس ).</a:t>
            </a:r>
          </a:p>
          <a:p>
            <a:r>
              <a:rPr lang="ar-SA" dirty="0" smtClean="0"/>
              <a:t>2-أثناء الدرس :وذلك لكسر الملل والجمود وزيادة المتعة والدافعية للتعلم .</a:t>
            </a:r>
          </a:p>
          <a:p>
            <a:r>
              <a:rPr lang="ar-SA" dirty="0" smtClean="0"/>
              <a:t>3-فى نهاية الدرس :أحد وسائل التقويم .</a:t>
            </a:r>
          </a:p>
          <a:p>
            <a:endParaRPr lang="ar-SA" dirty="0"/>
          </a:p>
        </p:txBody>
      </p:sp>
      <p:sp>
        <p:nvSpPr>
          <p:cNvPr id="4" name="AutoShape 6"/>
          <p:cNvSpPr>
            <a:spLocks noChangeArrowheads="1"/>
          </p:cNvSpPr>
          <p:nvPr/>
        </p:nvSpPr>
        <p:spPr bwMode="auto">
          <a:xfrm>
            <a:off x="1371600" y="304800"/>
            <a:ext cx="6553200" cy="914400"/>
          </a:xfrm>
          <a:prstGeom prst="flowChartTerminator">
            <a:avLst/>
          </a:prstGeom>
          <a:solidFill>
            <a:schemeClr val="accent1"/>
          </a:solidFill>
          <a:ln w="9525">
            <a:solidFill>
              <a:schemeClr val="tx1"/>
            </a:solidFill>
            <a:miter lim="800000"/>
            <a:headEnd/>
            <a:tailEnd/>
          </a:ln>
          <a:effectLst/>
        </p:spPr>
        <p:txBody>
          <a:bodyPr wrap="none" anchor="ctr"/>
          <a:lstStyle/>
          <a:p>
            <a:pPr algn="ctr"/>
            <a:r>
              <a:rPr lang="ar-SA" sz="4000" b="1" dirty="0" smtClean="0">
                <a:solidFill>
                  <a:schemeClr val="bg1"/>
                </a:solidFill>
                <a:effectLst>
                  <a:outerShdw blurRad="38100" dist="38100" dir="2700000" algn="tl">
                    <a:srgbClr val="000000">
                      <a:alpha val="43137"/>
                    </a:srgbClr>
                  </a:outerShdw>
                </a:effectLst>
              </a:rPr>
              <a:t>توقيتات استخدام التعلم باللعب</a:t>
            </a:r>
            <a:endParaRPr lang="ar-SA" sz="4000"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sz="quarter" idx="1"/>
          </p:nvPr>
        </p:nvSpPr>
        <p:spPr/>
        <p:txBody>
          <a:bodyPr>
            <a:normAutofit/>
          </a:bodyPr>
          <a:lstStyle/>
          <a:p>
            <a:r>
              <a:rPr lang="ar-SA" dirty="0" smtClean="0"/>
              <a:t>1-تحديد اللعبة .</a:t>
            </a:r>
          </a:p>
          <a:p>
            <a:r>
              <a:rPr lang="ar-SA" dirty="0" smtClean="0"/>
              <a:t>2-وضع قواعد اللعبة .</a:t>
            </a:r>
          </a:p>
          <a:p>
            <a:r>
              <a:rPr lang="ar-SA" dirty="0" smtClean="0"/>
              <a:t>3-تجريب اللعبة .</a:t>
            </a:r>
          </a:p>
          <a:p>
            <a:r>
              <a:rPr lang="ar-SA" dirty="0" smtClean="0"/>
              <a:t>4-تحديد الوقت والمكان المناسبين للعبة .</a:t>
            </a:r>
          </a:p>
          <a:p>
            <a:r>
              <a:rPr lang="ar-SA" dirty="0" smtClean="0"/>
              <a:t>5-ترتيب الطلاب فى مجموعات وتحديد الأدوار.</a:t>
            </a:r>
          </a:p>
          <a:p>
            <a:r>
              <a:rPr lang="ar-SA" dirty="0" smtClean="0"/>
              <a:t>6-شرح قواعد اللعبة للمتعلمين .</a:t>
            </a:r>
          </a:p>
          <a:p>
            <a:r>
              <a:rPr lang="ar-SA" dirty="0" smtClean="0"/>
              <a:t>7-ملاحظة الطلاب أثناء تأدية اللعبة.</a:t>
            </a:r>
          </a:p>
          <a:p>
            <a:r>
              <a:rPr lang="ar-SA" dirty="0" smtClean="0"/>
              <a:t>8-تعزيز وإثابة المجيدين من المتعلمين .</a:t>
            </a:r>
            <a:endParaRPr lang="ar-SA" dirty="0"/>
          </a:p>
        </p:txBody>
      </p:sp>
      <p:sp>
        <p:nvSpPr>
          <p:cNvPr id="4" name="AutoShape 6"/>
          <p:cNvSpPr>
            <a:spLocks noChangeArrowheads="1"/>
          </p:cNvSpPr>
          <p:nvPr/>
        </p:nvSpPr>
        <p:spPr bwMode="auto">
          <a:xfrm>
            <a:off x="1295400" y="381000"/>
            <a:ext cx="6553200" cy="914400"/>
          </a:xfrm>
          <a:prstGeom prst="flowChartTerminator">
            <a:avLst/>
          </a:prstGeom>
          <a:solidFill>
            <a:schemeClr val="accent1"/>
          </a:solidFill>
          <a:ln w="9525">
            <a:solidFill>
              <a:schemeClr val="tx1"/>
            </a:solidFill>
            <a:miter lim="800000"/>
            <a:headEnd/>
            <a:tailEnd/>
          </a:ln>
          <a:effectLst/>
        </p:spPr>
        <p:txBody>
          <a:bodyPr wrap="none" anchor="ctr"/>
          <a:lstStyle/>
          <a:p>
            <a:pPr algn="ctr"/>
            <a:r>
              <a:rPr lang="ar-SA" sz="3600" b="1" dirty="0" smtClean="0">
                <a:solidFill>
                  <a:schemeClr val="bg1"/>
                </a:solidFill>
                <a:effectLst>
                  <a:outerShdw blurRad="38100" dist="38100" dir="2700000" algn="tl">
                    <a:srgbClr val="000000">
                      <a:alpha val="43137"/>
                    </a:srgbClr>
                  </a:outerShdw>
                </a:effectLst>
              </a:rPr>
              <a:t>دور المعلم فى إستراتيجية التعلم باللعب</a:t>
            </a:r>
            <a:endParaRPr lang="ar-SA" sz="3600"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4" name="AutoShape 6"/>
          <p:cNvSpPr>
            <a:spLocks noChangeArrowheads="1"/>
          </p:cNvSpPr>
          <p:nvPr/>
        </p:nvSpPr>
        <p:spPr bwMode="auto">
          <a:xfrm>
            <a:off x="1295400" y="381000"/>
            <a:ext cx="6553200" cy="914400"/>
          </a:xfrm>
          <a:prstGeom prst="flowChartTerminator">
            <a:avLst/>
          </a:prstGeom>
          <a:solidFill>
            <a:schemeClr val="accent1"/>
          </a:solidFill>
          <a:ln w="9525">
            <a:solidFill>
              <a:schemeClr val="tx1"/>
            </a:solidFill>
            <a:miter lim="800000"/>
            <a:headEnd/>
            <a:tailEnd/>
          </a:ln>
          <a:effectLst/>
        </p:spPr>
        <p:txBody>
          <a:bodyPr wrap="none" anchor="ctr"/>
          <a:lstStyle/>
          <a:p>
            <a:endParaRPr lang="ar-SA"/>
          </a:p>
        </p:txBody>
      </p:sp>
      <p:sp>
        <p:nvSpPr>
          <p:cNvPr id="78852" name="Text Box 4"/>
          <p:cNvSpPr txBox="1">
            <a:spLocks noChangeArrowheads="1"/>
          </p:cNvSpPr>
          <p:nvPr/>
        </p:nvSpPr>
        <p:spPr bwMode="auto">
          <a:xfrm>
            <a:off x="1752600" y="381000"/>
            <a:ext cx="5715000" cy="914400"/>
          </a:xfrm>
          <a:prstGeom prst="rect">
            <a:avLst/>
          </a:prstGeom>
          <a:noFill/>
          <a:ln w="9525">
            <a:noFill/>
            <a:miter lim="800000"/>
            <a:headEnd/>
            <a:tailEnd/>
          </a:ln>
          <a:effectLst/>
        </p:spPr>
        <p:txBody>
          <a:bodyPr>
            <a:spAutoFit/>
          </a:bodyPr>
          <a:lstStyle/>
          <a:p>
            <a:pPr algn="ctr">
              <a:spcBef>
                <a:spcPct val="50000"/>
              </a:spcBef>
            </a:pPr>
            <a:r>
              <a:rPr lang="ar-SA" sz="5400" b="1" dirty="0">
                <a:solidFill>
                  <a:schemeClr val="bg1"/>
                </a:solidFill>
              </a:rPr>
              <a:t>تعريف الألعاب التربوية</a:t>
            </a:r>
            <a:endParaRPr lang="en-US" sz="5400" b="1" dirty="0">
              <a:solidFill>
                <a:schemeClr val="bg1"/>
              </a:solidFill>
            </a:endParaRPr>
          </a:p>
        </p:txBody>
      </p:sp>
      <p:sp>
        <p:nvSpPr>
          <p:cNvPr id="78853" name="Text Box 5"/>
          <p:cNvSpPr txBox="1">
            <a:spLocks noChangeArrowheads="1"/>
          </p:cNvSpPr>
          <p:nvPr/>
        </p:nvSpPr>
        <p:spPr bwMode="auto">
          <a:xfrm>
            <a:off x="685800" y="1981200"/>
            <a:ext cx="7924800" cy="3925888"/>
          </a:xfrm>
          <a:prstGeom prst="rect">
            <a:avLst/>
          </a:prstGeom>
          <a:noFill/>
          <a:ln w="9525">
            <a:noFill/>
            <a:miter lim="800000"/>
            <a:headEnd/>
            <a:tailEnd/>
          </a:ln>
          <a:effectLst/>
        </p:spPr>
        <p:txBody>
          <a:bodyPr>
            <a:spAutoFit/>
          </a:bodyPr>
          <a:lstStyle/>
          <a:p>
            <a:pPr>
              <a:spcBef>
                <a:spcPct val="50000"/>
              </a:spcBef>
            </a:pPr>
            <a:r>
              <a:rPr lang="ar-SA" sz="2400" b="1"/>
              <a:t>تعرف اللعبة التربوية بأنها نشاط يبذل فيه اللاعبون حهودا كبيرة لتحقيق هدف ما في ضوء قوانين ( قواعد ) معينة موصوفة أو هي نشاط منظم منطقيا في ضوء مجموعة قوانين اللعب حيث يتفاعل طالبان أو  أكثر لتحقيق أهداف محددة وواضحة أي أن يعد التنافس والحظ عاملان مهمان في عملية تفاعل اللاعبين مع المواد التعليمية أو مع بعضهم  بعضا  ومن ثم فهناك  ( رابح ) </a:t>
            </a:r>
          </a:p>
          <a:p>
            <a:pPr>
              <a:spcBef>
                <a:spcPct val="50000"/>
              </a:spcBef>
            </a:pPr>
            <a:r>
              <a:rPr lang="ar-SA" sz="2400" b="1"/>
              <a:t>تعتمد معظم الألعاب التربوية  في تحقيقها للأهداف على عنصر المنافسة  ويكون ذلك بين فرد وآخر أو بين مجموعة وأخرى أو بين فرد ومحك أو معيار وهناك في كل حالة فعاليات متنوعة واحتمالات مختلفة للتعاون بين الأفراد أو القيام بحركات واستعمال استراتيجيات بارعة وذكية لتفوق فرد على آخر أو فريق على آخر وذلك لإتقان مهارة ما أو تحقيق أهداف محددة</a:t>
            </a:r>
            <a:endParaRPr lang="en-US" sz="2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78852"/>
                                        </p:tgtEl>
                                        <p:attrNameLst>
                                          <p:attrName>style.visibility</p:attrName>
                                        </p:attrNameLst>
                                      </p:cBhvr>
                                      <p:to>
                                        <p:strVal val="visible"/>
                                      </p:to>
                                    </p:set>
                                    <p:anim calcmode="lin" valueType="num">
                                      <p:cBhvr additive="base">
                                        <p:cTn id="7" dur="3000" fill="hold"/>
                                        <p:tgtEl>
                                          <p:spTgt spid="78852"/>
                                        </p:tgtEl>
                                        <p:attrNameLst>
                                          <p:attrName>ppt_x</p:attrName>
                                        </p:attrNameLst>
                                      </p:cBhvr>
                                      <p:tavLst>
                                        <p:tav tm="0">
                                          <p:val>
                                            <p:strVal val="#ppt_x"/>
                                          </p:val>
                                        </p:tav>
                                        <p:tav tm="100000">
                                          <p:val>
                                            <p:strVal val="#ppt_x"/>
                                          </p:val>
                                        </p:tav>
                                      </p:tavLst>
                                    </p:anim>
                                    <p:anim calcmode="lin" valueType="num">
                                      <p:cBhvr additive="base">
                                        <p:cTn id="8" dur="3000" fill="hold"/>
                                        <p:tgtEl>
                                          <p:spTgt spid="78852"/>
                                        </p:tgtEl>
                                        <p:attrNameLst>
                                          <p:attrName>ppt_y</p:attrName>
                                        </p:attrNameLst>
                                      </p:cBhvr>
                                      <p:tavLst>
                                        <p:tav tm="0">
                                          <p:val>
                                            <p:strVal val="1+#ppt_h/2"/>
                                          </p:val>
                                        </p:tav>
                                        <p:tav tm="100000">
                                          <p:val>
                                            <p:strVal val="#ppt_y"/>
                                          </p:val>
                                        </p:tav>
                                      </p:tavLst>
                                    </p:anim>
                                  </p:childTnLst>
                                </p:cTn>
                              </p:par>
                            </p:childTnLst>
                          </p:cTn>
                        </p:par>
                        <p:par>
                          <p:cTn id="9" fill="hold">
                            <p:stCondLst>
                              <p:cond delay="3000"/>
                            </p:stCondLst>
                            <p:childTnLst>
                              <p:par>
                                <p:cTn id="10" presetID="12" presetClass="entr" presetSubtype="4" fill="hold" nodeType="afterEffect">
                                  <p:stCondLst>
                                    <p:cond delay="0"/>
                                  </p:stCondLst>
                                  <p:childTnLst>
                                    <p:set>
                                      <p:cBhvr>
                                        <p:cTn id="11" dur="1" fill="hold">
                                          <p:stCondLst>
                                            <p:cond delay="0"/>
                                          </p:stCondLst>
                                        </p:cTn>
                                        <p:tgtEl>
                                          <p:spTgt spid="78853">
                                            <p:txEl>
                                              <p:pRg st="0" end="0"/>
                                            </p:txEl>
                                          </p:spTgt>
                                        </p:tgtEl>
                                        <p:attrNameLst>
                                          <p:attrName>style.visibility</p:attrName>
                                        </p:attrNameLst>
                                      </p:cBhvr>
                                      <p:to>
                                        <p:strVal val="visible"/>
                                      </p:to>
                                    </p:set>
                                    <p:animEffect transition="in" filter="slide(fromBottom)">
                                      <p:cBhvr>
                                        <p:cTn id="12" dur="3000"/>
                                        <p:tgtEl>
                                          <p:spTgt spid="78853">
                                            <p:txEl>
                                              <p:pRg st="0" end="0"/>
                                            </p:txEl>
                                          </p:spTgt>
                                        </p:tgtEl>
                                      </p:cBhvr>
                                    </p:animEffect>
                                  </p:childTnLst>
                                </p:cTn>
                              </p:par>
                            </p:childTnLst>
                          </p:cTn>
                        </p:par>
                        <p:par>
                          <p:cTn id="13" fill="hold">
                            <p:stCondLst>
                              <p:cond delay="6000"/>
                            </p:stCondLst>
                            <p:childTnLst>
                              <p:par>
                                <p:cTn id="14" presetID="12" presetClass="entr" presetSubtype="4" fill="hold" nodeType="afterEffect">
                                  <p:stCondLst>
                                    <p:cond delay="0"/>
                                  </p:stCondLst>
                                  <p:childTnLst>
                                    <p:set>
                                      <p:cBhvr>
                                        <p:cTn id="15" dur="1" fill="hold">
                                          <p:stCondLst>
                                            <p:cond delay="0"/>
                                          </p:stCondLst>
                                        </p:cTn>
                                        <p:tgtEl>
                                          <p:spTgt spid="78853">
                                            <p:txEl>
                                              <p:pRg st="1" end="1"/>
                                            </p:txEl>
                                          </p:spTgt>
                                        </p:tgtEl>
                                        <p:attrNameLst>
                                          <p:attrName>style.visibility</p:attrName>
                                        </p:attrNameLst>
                                      </p:cBhvr>
                                      <p:to>
                                        <p:strVal val="visible"/>
                                      </p:to>
                                    </p:set>
                                    <p:animEffect transition="in" filter="slide(fromBottom)">
                                      <p:cBhvr>
                                        <p:cTn id="16" dur="3000"/>
                                        <p:tgtEl>
                                          <p:spTgt spid="7885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2"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AutoShape 4"/>
          <p:cNvSpPr>
            <a:spLocks noChangeArrowheads="1"/>
          </p:cNvSpPr>
          <p:nvPr/>
        </p:nvSpPr>
        <p:spPr bwMode="auto">
          <a:xfrm>
            <a:off x="1295400" y="76200"/>
            <a:ext cx="6553200" cy="1066800"/>
          </a:xfrm>
          <a:prstGeom prst="flowChartTerminator">
            <a:avLst/>
          </a:prstGeom>
          <a:solidFill>
            <a:schemeClr val="accent1"/>
          </a:solidFill>
          <a:ln w="9525">
            <a:solidFill>
              <a:schemeClr val="tx1"/>
            </a:solidFill>
            <a:miter lim="800000"/>
            <a:headEnd/>
            <a:tailEnd/>
          </a:ln>
          <a:effectLst/>
        </p:spPr>
        <p:txBody>
          <a:bodyPr wrap="none" anchor="ctr"/>
          <a:lstStyle/>
          <a:p>
            <a:endParaRPr lang="ar-SA"/>
          </a:p>
        </p:txBody>
      </p:sp>
      <p:sp>
        <p:nvSpPr>
          <p:cNvPr id="7170" name="Rectangle 2"/>
          <p:cNvSpPr>
            <a:spLocks noGrp="1" noChangeArrowheads="1"/>
          </p:cNvSpPr>
          <p:nvPr>
            <p:ph type="title"/>
          </p:nvPr>
        </p:nvSpPr>
        <p:spPr>
          <a:xfrm>
            <a:off x="301752" y="76200"/>
            <a:ext cx="8534400" cy="911352"/>
          </a:xfrm>
        </p:spPr>
        <p:txBody>
          <a:bodyPr>
            <a:normAutofit fontScale="90000"/>
          </a:bodyPr>
          <a:lstStyle/>
          <a:p>
            <a:r>
              <a:rPr lang="ar-SA" sz="5400" b="1" dirty="0">
                <a:solidFill>
                  <a:schemeClr val="bg1"/>
                </a:solidFill>
              </a:rPr>
              <a:t>فوائد الألعاب التربوي</a:t>
            </a:r>
            <a:r>
              <a:rPr lang="ar-SA" dirty="0">
                <a:solidFill>
                  <a:schemeClr val="bg1"/>
                </a:solidFill>
              </a:rPr>
              <a:t> </a:t>
            </a:r>
            <a:endParaRPr lang="en-US" dirty="0">
              <a:solidFill>
                <a:schemeClr val="bg1"/>
              </a:solidFill>
            </a:endParaRPr>
          </a:p>
        </p:txBody>
      </p:sp>
      <p:sp>
        <p:nvSpPr>
          <p:cNvPr id="7171" name="Rectangle 3"/>
          <p:cNvSpPr>
            <a:spLocks noGrp="1" noChangeArrowheads="1"/>
          </p:cNvSpPr>
          <p:nvPr>
            <p:ph sz="quarter" idx="1"/>
          </p:nvPr>
        </p:nvSpPr>
        <p:spPr>
          <a:xfrm>
            <a:off x="457200" y="1676400"/>
            <a:ext cx="8229600" cy="3992563"/>
          </a:xfrm>
        </p:spPr>
        <p:txBody>
          <a:bodyPr>
            <a:normAutofit fontScale="92500"/>
          </a:bodyPr>
          <a:lstStyle/>
          <a:p>
            <a:pPr>
              <a:lnSpc>
                <a:spcPct val="80000"/>
              </a:lnSpc>
            </a:pPr>
            <a:r>
              <a:rPr lang="ar-SA" sz="2400" b="1" dirty="0"/>
              <a:t>تزود المتعلم بخبرات أقرب للواقع العلمي من أي وسيلة تعليمية أخرى  </a:t>
            </a:r>
          </a:p>
          <a:p>
            <a:pPr>
              <a:lnSpc>
                <a:spcPct val="80000"/>
              </a:lnSpc>
            </a:pPr>
            <a:r>
              <a:rPr lang="ar-SA" sz="2400" b="1" dirty="0"/>
              <a:t>تكشف للمتعلم بعض الجوانب الهامة من المواقف الحياتية التي يجب أن يكرس أكبر جهد لها أو يتخصص فيها في المستقبل</a:t>
            </a:r>
          </a:p>
          <a:p>
            <a:pPr>
              <a:lnSpc>
                <a:spcPct val="80000"/>
              </a:lnSpc>
            </a:pPr>
            <a:r>
              <a:rPr lang="ar-SA" sz="2400" b="1" dirty="0"/>
              <a:t>توفر السلامة والأمن للمتعلم </a:t>
            </a:r>
          </a:p>
          <a:p>
            <a:pPr>
              <a:lnSpc>
                <a:spcPct val="80000"/>
              </a:lnSpc>
            </a:pPr>
            <a:r>
              <a:rPr lang="ar-SA" sz="2400" b="1" dirty="0"/>
              <a:t>تزيد من دافعية الطلبة للتعلم </a:t>
            </a:r>
          </a:p>
          <a:p>
            <a:pPr>
              <a:lnSpc>
                <a:spcPct val="80000"/>
              </a:lnSpc>
            </a:pPr>
            <a:r>
              <a:rPr lang="ar-SA" sz="2400" b="1" dirty="0"/>
              <a:t>يستطيع الطلبة أن يتعلموا جميع أنواع التعلم : المعرفي  </a:t>
            </a:r>
            <a:r>
              <a:rPr lang="ar-SA" sz="2400" b="1" dirty="0" err="1"/>
              <a:t>و</a:t>
            </a:r>
            <a:r>
              <a:rPr lang="ar-SA" sz="2400" b="1" dirty="0"/>
              <a:t> النفسي  </a:t>
            </a:r>
            <a:r>
              <a:rPr lang="ar-SA" sz="2400" b="1" dirty="0" err="1"/>
              <a:t>و</a:t>
            </a:r>
            <a:r>
              <a:rPr lang="ar-SA" sz="2400" b="1" dirty="0"/>
              <a:t> الانفعالي </a:t>
            </a:r>
          </a:p>
          <a:p>
            <a:pPr>
              <a:lnSpc>
                <a:spcPct val="80000"/>
              </a:lnSpc>
            </a:pPr>
            <a:r>
              <a:rPr lang="ar-SA" sz="2400" b="1" dirty="0"/>
              <a:t>تمكن المربين والآباء من الحكم على قدرة المتعلمين على تطبيق الحقائق والمفاهيم والمبادئ والمهارات التي درسوها على المواقف الحياتية المختلفة </a:t>
            </a:r>
          </a:p>
          <a:p>
            <a:pPr>
              <a:lnSpc>
                <a:spcPct val="80000"/>
              </a:lnSpc>
            </a:pPr>
            <a:r>
              <a:rPr lang="ar-SA" sz="2400" b="1" dirty="0"/>
              <a:t>تعمل على اشتراك المتعلم إيجابيا في عملية التعلم </a:t>
            </a:r>
            <a:r>
              <a:rPr lang="ar-SA" sz="2400" b="1" dirty="0" err="1"/>
              <a:t>اكثر</a:t>
            </a:r>
            <a:r>
              <a:rPr lang="ar-SA" sz="2400" b="1" dirty="0"/>
              <a:t> من أي وسيلة أخرى مشابهه </a:t>
            </a:r>
          </a:p>
          <a:p>
            <a:pPr>
              <a:lnSpc>
                <a:spcPct val="80000"/>
              </a:lnSpc>
            </a:pPr>
            <a:r>
              <a:rPr lang="ar-SA" sz="2400" b="1" dirty="0"/>
              <a:t>يختلف دور كل من المعلم والمتعلم في حالة استعمال الألعاب التربوية فالمعلم لم يصبح الحكم الوحيد على فعالية سلوك الطالب ولم يصبح مصدر المعلومات بل اللعبة ذاتها </a:t>
            </a:r>
          </a:p>
          <a:p>
            <a:pPr>
              <a:lnSpc>
                <a:spcPct val="80000"/>
              </a:lnSpc>
            </a:pPr>
            <a:r>
              <a:rPr lang="ar-SA" sz="2400" b="1" dirty="0"/>
              <a:t>تصلح لأغراض البحث العلمي </a:t>
            </a:r>
            <a:endParaRPr lang="en-US" sz="2400" b="1" dirty="0"/>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1000" fill="hold"/>
                                        <p:tgtEl>
                                          <p:spTgt spid="7170"/>
                                        </p:tgtEl>
                                        <p:attrNameLst>
                                          <p:attrName>ppt_w</p:attrName>
                                        </p:attrNameLst>
                                      </p:cBhvr>
                                      <p:tavLst>
                                        <p:tav tm="0">
                                          <p:val>
                                            <p:strVal val="#ppt_w+.3"/>
                                          </p:val>
                                        </p:tav>
                                        <p:tav tm="100000">
                                          <p:val>
                                            <p:strVal val="#ppt_w"/>
                                          </p:val>
                                        </p:tav>
                                      </p:tavLst>
                                    </p:anim>
                                    <p:anim calcmode="lin" valueType="num">
                                      <p:cBhvr>
                                        <p:cTn id="8" dur="1000" fill="hold"/>
                                        <p:tgtEl>
                                          <p:spTgt spid="7170"/>
                                        </p:tgtEl>
                                        <p:attrNameLst>
                                          <p:attrName>ppt_h</p:attrName>
                                        </p:attrNameLst>
                                      </p:cBhvr>
                                      <p:tavLst>
                                        <p:tav tm="0">
                                          <p:val>
                                            <p:strVal val="#ppt_h"/>
                                          </p:val>
                                        </p:tav>
                                        <p:tav tm="100000">
                                          <p:val>
                                            <p:strVal val="#ppt_h"/>
                                          </p:val>
                                        </p:tav>
                                      </p:tavLst>
                                    </p:anim>
                                    <p:animEffect transition="in" filter="fade">
                                      <p:cBhvr>
                                        <p:cTn id="9" dur="1000"/>
                                        <p:tgtEl>
                                          <p:spTgt spid="7170"/>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7171">
                                            <p:txEl>
                                              <p:pRg st="0" end="0"/>
                                            </p:txEl>
                                          </p:spTgt>
                                        </p:tgtEl>
                                        <p:attrNameLst>
                                          <p:attrName>style.visibility</p:attrName>
                                        </p:attrNameLst>
                                      </p:cBhvr>
                                      <p:to>
                                        <p:strVal val="visible"/>
                                      </p:to>
                                    </p:set>
                                    <p:anim calcmode="lin" valueType="num">
                                      <p:cBhvr>
                                        <p:cTn id="14" dur="1000" fill="hold"/>
                                        <p:tgtEl>
                                          <p:spTgt spid="7171">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717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7171">
                                            <p:txEl>
                                              <p:pRg st="1" end="1"/>
                                            </p:txEl>
                                          </p:spTgt>
                                        </p:tgtEl>
                                        <p:attrNameLst>
                                          <p:attrName>style.visibility</p:attrName>
                                        </p:attrNameLst>
                                      </p:cBhvr>
                                      <p:to>
                                        <p:strVal val="visible"/>
                                      </p:to>
                                    </p:set>
                                    <p:anim calcmode="lin" valueType="num">
                                      <p:cBhvr>
                                        <p:cTn id="21" dur="1000" fill="hold"/>
                                        <p:tgtEl>
                                          <p:spTgt spid="7171">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7171">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7171">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7171">
                                            <p:txEl>
                                              <p:pRg st="2" end="2"/>
                                            </p:txEl>
                                          </p:spTgt>
                                        </p:tgtEl>
                                        <p:attrNameLst>
                                          <p:attrName>style.visibility</p:attrName>
                                        </p:attrNameLst>
                                      </p:cBhvr>
                                      <p:to>
                                        <p:strVal val="visible"/>
                                      </p:to>
                                    </p:set>
                                    <p:anim calcmode="lin" valueType="num">
                                      <p:cBhvr>
                                        <p:cTn id="28" dur="1000" fill="hold"/>
                                        <p:tgtEl>
                                          <p:spTgt spid="7171">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7171">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7171">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7171">
                                            <p:txEl>
                                              <p:pRg st="3" end="3"/>
                                            </p:txEl>
                                          </p:spTgt>
                                        </p:tgtEl>
                                        <p:attrNameLst>
                                          <p:attrName>style.visibility</p:attrName>
                                        </p:attrNameLst>
                                      </p:cBhvr>
                                      <p:to>
                                        <p:strVal val="visible"/>
                                      </p:to>
                                    </p:set>
                                    <p:anim calcmode="lin" valueType="num">
                                      <p:cBhvr>
                                        <p:cTn id="35" dur="1000" fill="hold"/>
                                        <p:tgtEl>
                                          <p:spTgt spid="7171">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7171">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7171">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grpId="0" nodeType="clickEffect">
                                  <p:stCondLst>
                                    <p:cond delay="0"/>
                                  </p:stCondLst>
                                  <p:childTnLst>
                                    <p:set>
                                      <p:cBhvr>
                                        <p:cTn id="41" dur="1" fill="hold">
                                          <p:stCondLst>
                                            <p:cond delay="0"/>
                                          </p:stCondLst>
                                        </p:cTn>
                                        <p:tgtEl>
                                          <p:spTgt spid="7171">
                                            <p:txEl>
                                              <p:pRg st="4" end="4"/>
                                            </p:txEl>
                                          </p:spTgt>
                                        </p:tgtEl>
                                        <p:attrNameLst>
                                          <p:attrName>style.visibility</p:attrName>
                                        </p:attrNameLst>
                                      </p:cBhvr>
                                      <p:to>
                                        <p:strVal val="visible"/>
                                      </p:to>
                                    </p:set>
                                    <p:anim calcmode="lin" valueType="num">
                                      <p:cBhvr>
                                        <p:cTn id="42" dur="1000" fill="hold"/>
                                        <p:tgtEl>
                                          <p:spTgt spid="7171">
                                            <p:txEl>
                                              <p:pRg st="4" end="4"/>
                                            </p:txEl>
                                          </p:spTgt>
                                        </p:tgtEl>
                                        <p:attrNameLst>
                                          <p:attrName>ppt_w</p:attrName>
                                        </p:attrNameLst>
                                      </p:cBhvr>
                                      <p:tavLst>
                                        <p:tav tm="0">
                                          <p:val>
                                            <p:strVal val="#ppt_w+.3"/>
                                          </p:val>
                                        </p:tav>
                                        <p:tav tm="100000">
                                          <p:val>
                                            <p:strVal val="#ppt_w"/>
                                          </p:val>
                                        </p:tav>
                                      </p:tavLst>
                                    </p:anim>
                                    <p:anim calcmode="lin" valueType="num">
                                      <p:cBhvr>
                                        <p:cTn id="43" dur="1000" fill="hold"/>
                                        <p:tgtEl>
                                          <p:spTgt spid="7171">
                                            <p:txEl>
                                              <p:pRg st="4" end="4"/>
                                            </p:txEl>
                                          </p:spTgt>
                                        </p:tgtEl>
                                        <p:attrNameLst>
                                          <p:attrName>ppt_h</p:attrName>
                                        </p:attrNameLst>
                                      </p:cBhvr>
                                      <p:tavLst>
                                        <p:tav tm="0">
                                          <p:val>
                                            <p:strVal val="#ppt_h"/>
                                          </p:val>
                                        </p:tav>
                                        <p:tav tm="100000">
                                          <p:val>
                                            <p:strVal val="#ppt_h"/>
                                          </p:val>
                                        </p:tav>
                                      </p:tavLst>
                                    </p:anim>
                                    <p:animEffect transition="in" filter="fade">
                                      <p:cBhvr>
                                        <p:cTn id="44" dur="1000"/>
                                        <p:tgtEl>
                                          <p:spTgt spid="7171">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grpId="0" nodeType="clickEffect">
                                  <p:stCondLst>
                                    <p:cond delay="0"/>
                                  </p:stCondLst>
                                  <p:childTnLst>
                                    <p:set>
                                      <p:cBhvr>
                                        <p:cTn id="48" dur="1" fill="hold">
                                          <p:stCondLst>
                                            <p:cond delay="0"/>
                                          </p:stCondLst>
                                        </p:cTn>
                                        <p:tgtEl>
                                          <p:spTgt spid="7171">
                                            <p:txEl>
                                              <p:pRg st="5" end="5"/>
                                            </p:txEl>
                                          </p:spTgt>
                                        </p:tgtEl>
                                        <p:attrNameLst>
                                          <p:attrName>style.visibility</p:attrName>
                                        </p:attrNameLst>
                                      </p:cBhvr>
                                      <p:to>
                                        <p:strVal val="visible"/>
                                      </p:to>
                                    </p:set>
                                    <p:anim calcmode="lin" valueType="num">
                                      <p:cBhvr>
                                        <p:cTn id="49" dur="1000" fill="hold"/>
                                        <p:tgtEl>
                                          <p:spTgt spid="7171">
                                            <p:txEl>
                                              <p:pRg st="5" end="5"/>
                                            </p:txEl>
                                          </p:spTgt>
                                        </p:tgtEl>
                                        <p:attrNameLst>
                                          <p:attrName>ppt_w</p:attrName>
                                        </p:attrNameLst>
                                      </p:cBhvr>
                                      <p:tavLst>
                                        <p:tav tm="0">
                                          <p:val>
                                            <p:strVal val="#ppt_w+.3"/>
                                          </p:val>
                                        </p:tav>
                                        <p:tav tm="100000">
                                          <p:val>
                                            <p:strVal val="#ppt_w"/>
                                          </p:val>
                                        </p:tav>
                                      </p:tavLst>
                                    </p:anim>
                                    <p:anim calcmode="lin" valueType="num">
                                      <p:cBhvr>
                                        <p:cTn id="50" dur="1000" fill="hold"/>
                                        <p:tgtEl>
                                          <p:spTgt spid="7171">
                                            <p:txEl>
                                              <p:pRg st="5" end="5"/>
                                            </p:txEl>
                                          </p:spTgt>
                                        </p:tgtEl>
                                        <p:attrNameLst>
                                          <p:attrName>ppt_h</p:attrName>
                                        </p:attrNameLst>
                                      </p:cBhvr>
                                      <p:tavLst>
                                        <p:tav tm="0">
                                          <p:val>
                                            <p:strVal val="#ppt_h"/>
                                          </p:val>
                                        </p:tav>
                                        <p:tav tm="100000">
                                          <p:val>
                                            <p:strVal val="#ppt_h"/>
                                          </p:val>
                                        </p:tav>
                                      </p:tavLst>
                                    </p:anim>
                                    <p:animEffect transition="in" filter="fade">
                                      <p:cBhvr>
                                        <p:cTn id="51" dur="1000"/>
                                        <p:tgtEl>
                                          <p:spTgt spid="7171">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0" presetClass="entr" presetSubtype="0" decel="100000" fill="hold" grpId="0" nodeType="clickEffect">
                                  <p:stCondLst>
                                    <p:cond delay="0"/>
                                  </p:stCondLst>
                                  <p:childTnLst>
                                    <p:set>
                                      <p:cBhvr>
                                        <p:cTn id="55" dur="1" fill="hold">
                                          <p:stCondLst>
                                            <p:cond delay="0"/>
                                          </p:stCondLst>
                                        </p:cTn>
                                        <p:tgtEl>
                                          <p:spTgt spid="7171">
                                            <p:txEl>
                                              <p:pRg st="6" end="6"/>
                                            </p:txEl>
                                          </p:spTgt>
                                        </p:tgtEl>
                                        <p:attrNameLst>
                                          <p:attrName>style.visibility</p:attrName>
                                        </p:attrNameLst>
                                      </p:cBhvr>
                                      <p:to>
                                        <p:strVal val="visible"/>
                                      </p:to>
                                    </p:set>
                                    <p:anim calcmode="lin" valueType="num">
                                      <p:cBhvr>
                                        <p:cTn id="56" dur="1000" fill="hold"/>
                                        <p:tgtEl>
                                          <p:spTgt spid="7171">
                                            <p:txEl>
                                              <p:pRg st="6" end="6"/>
                                            </p:txEl>
                                          </p:spTgt>
                                        </p:tgtEl>
                                        <p:attrNameLst>
                                          <p:attrName>ppt_w</p:attrName>
                                        </p:attrNameLst>
                                      </p:cBhvr>
                                      <p:tavLst>
                                        <p:tav tm="0">
                                          <p:val>
                                            <p:strVal val="#ppt_w+.3"/>
                                          </p:val>
                                        </p:tav>
                                        <p:tav tm="100000">
                                          <p:val>
                                            <p:strVal val="#ppt_w"/>
                                          </p:val>
                                        </p:tav>
                                      </p:tavLst>
                                    </p:anim>
                                    <p:anim calcmode="lin" valueType="num">
                                      <p:cBhvr>
                                        <p:cTn id="57" dur="1000" fill="hold"/>
                                        <p:tgtEl>
                                          <p:spTgt spid="7171">
                                            <p:txEl>
                                              <p:pRg st="6" end="6"/>
                                            </p:txEl>
                                          </p:spTgt>
                                        </p:tgtEl>
                                        <p:attrNameLst>
                                          <p:attrName>ppt_h</p:attrName>
                                        </p:attrNameLst>
                                      </p:cBhvr>
                                      <p:tavLst>
                                        <p:tav tm="0">
                                          <p:val>
                                            <p:strVal val="#ppt_h"/>
                                          </p:val>
                                        </p:tav>
                                        <p:tav tm="100000">
                                          <p:val>
                                            <p:strVal val="#ppt_h"/>
                                          </p:val>
                                        </p:tav>
                                      </p:tavLst>
                                    </p:anim>
                                    <p:animEffect transition="in" filter="fade">
                                      <p:cBhvr>
                                        <p:cTn id="58" dur="1000"/>
                                        <p:tgtEl>
                                          <p:spTgt spid="7171">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0" presetClass="entr" presetSubtype="0" decel="100000" fill="hold" grpId="0" nodeType="clickEffect">
                                  <p:stCondLst>
                                    <p:cond delay="0"/>
                                  </p:stCondLst>
                                  <p:childTnLst>
                                    <p:set>
                                      <p:cBhvr>
                                        <p:cTn id="62" dur="1" fill="hold">
                                          <p:stCondLst>
                                            <p:cond delay="0"/>
                                          </p:stCondLst>
                                        </p:cTn>
                                        <p:tgtEl>
                                          <p:spTgt spid="7171">
                                            <p:txEl>
                                              <p:pRg st="7" end="7"/>
                                            </p:txEl>
                                          </p:spTgt>
                                        </p:tgtEl>
                                        <p:attrNameLst>
                                          <p:attrName>style.visibility</p:attrName>
                                        </p:attrNameLst>
                                      </p:cBhvr>
                                      <p:to>
                                        <p:strVal val="visible"/>
                                      </p:to>
                                    </p:set>
                                    <p:anim calcmode="lin" valueType="num">
                                      <p:cBhvr>
                                        <p:cTn id="63" dur="1000" fill="hold"/>
                                        <p:tgtEl>
                                          <p:spTgt spid="7171">
                                            <p:txEl>
                                              <p:pRg st="7" end="7"/>
                                            </p:txEl>
                                          </p:spTgt>
                                        </p:tgtEl>
                                        <p:attrNameLst>
                                          <p:attrName>ppt_w</p:attrName>
                                        </p:attrNameLst>
                                      </p:cBhvr>
                                      <p:tavLst>
                                        <p:tav tm="0">
                                          <p:val>
                                            <p:strVal val="#ppt_w+.3"/>
                                          </p:val>
                                        </p:tav>
                                        <p:tav tm="100000">
                                          <p:val>
                                            <p:strVal val="#ppt_w"/>
                                          </p:val>
                                        </p:tav>
                                      </p:tavLst>
                                    </p:anim>
                                    <p:anim calcmode="lin" valueType="num">
                                      <p:cBhvr>
                                        <p:cTn id="64" dur="1000" fill="hold"/>
                                        <p:tgtEl>
                                          <p:spTgt spid="7171">
                                            <p:txEl>
                                              <p:pRg st="7" end="7"/>
                                            </p:txEl>
                                          </p:spTgt>
                                        </p:tgtEl>
                                        <p:attrNameLst>
                                          <p:attrName>ppt_h</p:attrName>
                                        </p:attrNameLst>
                                      </p:cBhvr>
                                      <p:tavLst>
                                        <p:tav tm="0">
                                          <p:val>
                                            <p:strVal val="#ppt_h"/>
                                          </p:val>
                                        </p:tav>
                                        <p:tav tm="100000">
                                          <p:val>
                                            <p:strVal val="#ppt_h"/>
                                          </p:val>
                                        </p:tav>
                                      </p:tavLst>
                                    </p:anim>
                                    <p:animEffect transition="in" filter="fade">
                                      <p:cBhvr>
                                        <p:cTn id="65" dur="1000"/>
                                        <p:tgtEl>
                                          <p:spTgt spid="7171">
                                            <p:txEl>
                                              <p:pRg st="7" end="7"/>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0" presetClass="entr" presetSubtype="0" decel="100000" fill="hold" grpId="0" nodeType="clickEffect">
                                  <p:stCondLst>
                                    <p:cond delay="0"/>
                                  </p:stCondLst>
                                  <p:childTnLst>
                                    <p:set>
                                      <p:cBhvr>
                                        <p:cTn id="69" dur="1" fill="hold">
                                          <p:stCondLst>
                                            <p:cond delay="0"/>
                                          </p:stCondLst>
                                        </p:cTn>
                                        <p:tgtEl>
                                          <p:spTgt spid="7171">
                                            <p:txEl>
                                              <p:pRg st="8" end="8"/>
                                            </p:txEl>
                                          </p:spTgt>
                                        </p:tgtEl>
                                        <p:attrNameLst>
                                          <p:attrName>style.visibility</p:attrName>
                                        </p:attrNameLst>
                                      </p:cBhvr>
                                      <p:to>
                                        <p:strVal val="visible"/>
                                      </p:to>
                                    </p:set>
                                    <p:anim calcmode="lin" valueType="num">
                                      <p:cBhvr>
                                        <p:cTn id="70" dur="1000" fill="hold"/>
                                        <p:tgtEl>
                                          <p:spTgt spid="7171">
                                            <p:txEl>
                                              <p:pRg st="8" end="8"/>
                                            </p:txEl>
                                          </p:spTgt>
                                        </p:tgtEl>
                                        <p:attrNameLst>
                                          <p:attrName>ppt_w</p:attrName>
                                        </p:attrNameLst>
                                      </p:cBhvr>
                                      <p:tavLst>
                                        <p:tav tm="0">
                                          <p:val>
                                            <p:strVal val="#ppt_w+.3"/>
                                          </p:val>
                                        </p:tav>
                                        <p:tav tm="100000">
                                          <p:val>
                                            <p:strVal val="#ppt_w"/>
                                          </p:val>
                                        </p:tav>
                                      </p:tavLst>
                                    </p:anim>
                                    <p:anim calcmode="lin" valueType="num">
                                      <p:cBhvr>
                                        <p:cTn id="71" dur="1000" fill="hold"/>
                                        <p:tgtEl>
                                          <p:spTgt spid="7171">
                                            <p:txEl>
                                              <p:pRg st="8" end="8"/>
                                            </p:txEl>
                                          </p:spTgt>
                                        </p:tgtEl>
                                        <p:attrNameLst>
                                          <p:attrName>ppt_h</p:attrName>
                                        </p:attrNameLst>
                                      </p:cBhvr>
                                      <p:tavLst>
                                        <p:tav tm="0">
                                          <p:val>
                                            <p:strVal val="#ppt_h"/>
                                          </p:val>
                                        </p:tav>
                                        <p:tav tm="100000">
                                          <p:val>
                                            <p:strVal val="#ppt_h"/>
                                          </p:val>
                                        </p:tav>
                                      </p:tavLst>
                                    </p:anim>
                                    <p:animEffect transition="in" filter="fade">
                                      <p:cBhvr>
                                        <p:cTn id="72" dur="1000"/>
                                        <p:tgtEl>
                                          <p:spTgt spid="71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AutoShape 4"/>
          <p:cNvSpPr>
            <a:spLocks noChangeArrowheads="1"/>
          </p:cNvSpPr>
          <p:nvPr/>
        </p:nvSpPr>
        <p:spPr bwMode="auto">
          <a:xfrm>
            <a:off x="228600" y="228600"/>
            <a:ext cx="8686800" cy="2057400"/>
          </a:xfrm>
          <a:prstGeom prst="flowChartTerminator">
            <a:avLst/>
          </a:prstGeom>
          <a:solidFill>
            <a:schemeClr val="accent1"/>
          </a:solidFill>
          <a:ln w="9525">
            <a:solidFill>
              <a:schemeClr val="tx1"/>
            </a:solidFill>
            <a:miter lim="800000"/>
            <a:headEnd/>
            <a:tailEnd/>
          </a:ln>
          <a:effectLst/>
        </p:spPr>
        <p:txBody>
          <a:bodyPr wrap="none" anchor="ctr"/>
          <a:lstStyle/>
          <a:p>
            <a:endParaRPr lang="ar-SA"/>
          </a:p>
        </p:txBody>
      </p:sp>
      <p:sp>
        <p:nvSpPr>
          <p:cNvPr id="8194" name="Rectangle 2"/>
          <p:cNvSpPr>
            <a:spLocks noGrp="1" noChangeArrowheads="1"/>
          </p:cNvSpPr>
          <p:nvPr>
            <p:ph type="title"/>
          </p:nvPr>
        </p:nvSpPr>
        <p:spPr>
          <a:xfrm>
            <a:off x="228600" y="381000"/>
            <a:ext cx="8686800" cy="1752600"/>
          </a:xfrm>
          <a:ln/>
        </p:spPr>
        <p:txBody>
          <a:bodyPr/>
          <a:lstStyle/>
          <a:p>
            <a:r>
              <a:rPr lang="ar-SA" sz="5400" b="1" dirty="0">
                <a:solidFill>
                  <a:schemeClr val="bg1"/>
                </a:solidFill>
              </a:rPr>
              <a:t>الأهداف الاجتماعية التي يمكن </a:t>
            </a:r>
            <a:br>
              <a:rPr lang="ar-SA" sz="5400" b="1" dirty="0">
                <a:solidFill>
                  <a:schemeClr val="bg1"/>
                </a:solidFill>
              </a:rPr>
            </a:br>
            <a:r>
              <a:rPr lang="ar-SA" sz="5400" b="1" dirty="0">
                <a:solidFill>
                  <a:schemeClr val="bg1"/>
                </a:solidFill>
              </a:rPr>
              <a:t>تحقيقها عن طريق الألعاب</a:t>
            </a:r>
            <a:r>
              <a:rPr lang="ar-SA" sz="4000" dirty="0">
                <a:solidFill>
                  <a:schemeClr val="bg1"/>
                </a:solidFill>
              </a:rPr>
              <a:t> </a:t>
            </a:r>
            <a:endParaRPr lang="en-US" sz="4000" dirty="0">
              <a:solidFill>
                <a:schemeClr val="bg1"/>
              </a:solidFill>
            </a:endParaRPr>
          </a:p>
        </p:txBody>
      </p:sp>
      <p:sp>
        <p:nvSpPr>
          <p:cNvPr id="8195" name="Rectangle 3"/>
          <p:cNvSpPr>
            <a:spLocks noGrp="1" noChangeArrowheads="1"/>
          </p:cNvSpPr>
          <p:nvPr>
            <p:ph sz="quarter" idx="1"/>
          </p:nvPr>
        </p:nvSpPr>
        <p:spPr>
          <a:xfrm>
            <a:off x="457200" y="2743200"/>
            <a:ext cx="8229600" cy="3352800"/>
          </a:xfrm>
        </p:spPr>
        <p:txBody>
          <a:bodyPr/>
          <a:lstStyle/>
          <a:p>
            <a:pPr>
              <a:lnSpc>
                <a:spcPct val="80000"/>
              </a:lnSpc>
            </a:pPr>
            <a:r>
              <a:rPr lang="ar-SA" sz="2400" b="1"/>
              <a:t>اكتساب روح العمل الجماعي ضمن الفريق والتخلص من الأنانية </a:t>
            </a:r>
          </a:p>
          <a:p>
            <a:pPr>
              <a:lnSpc>
                <a:spcPct val="80000"/>
              </a:lnSpc>
            </a:pPr>
            <a:r>
              <a:rPr lang="ar-SA" sz="2400" b="1"/>
              <a:t>اكتشاف القدرات الذاتية وكذلك قدرات الآخرين وقبول فكرة التباين في القدرات </a:t>
            </a:r>
          </a:p>
          <a:p>
            <a:pPr>
              <a:lnSpc>
                <a:spcPct val="80000"/>
              </a:lnSpc>
            </a:pPr>
            <a:r>
              <a:rPr lang="ar-SA" sz="2400" b="1"/>
              <a:t>تنمية الشعور بالكفاءة الشخصية والجماعية </a:t>
            </a:r>
          </a:p>
          <a:p>
            <a:pPr>
              <a:lnSpc>
                <a:spcPct val="80000"/>
              </a:lnSpc>
            </a:pPr>
            <a:r>
              <a:rPr lang="ar-SA" sz="2400" b="1"/>
              <a:t>زيادة النضج الاجتماعي واكتساب صداقات جديدة </a:t>
            </a:r>
          </a:p>
          <a:p>
            <a:pPr>
              <a:lnSpc>
                <a:spcPct val="80000"/>
              </a:lnSpc>
            </a:pPr>
            <a:r>
              <a:rPr lang="ar-SA" sz="2400" b="1"/>
              <a:t>إنماء القيم الخلقية من خلال الالتزام بالقواعد والقوانين الخاصة باللعب </a:t>
            </a:r>
          </a:p>
          <a:p>
            <a:pPr>
              <a:lnSpc>
                <a:spcPct val="80000"/>
              </a:lnSpc>
            </a:pPr>
            <a:r>
              <a:rPr lang="ar-SA" sz="2400" b="1"/>
              <a:t>إكساب الأطفال مجموعة من القيم المتعلقة بالصبر والاحتمال والمثابرة والتحدي وتقدير النجاح وقبول الهزيمة </a:t>
            </a:r>
          </a:p>
          <a:p>
            <a:pPr>
              <a:lnSpc>
                <a:spcPct val="80000"/>
              </a:lnSpc>
            </a:pPr>
            <a:r>
              <a:rPr lang="ar-SA" sz="2400" b="1"/>
              <a:t>التدريب على اليقظة والإنتباة وسرعة الاستجابة </a:t>
            </a:r>
          </a:p>
          <a:p>
            <a:pPr>
              <a:lnSpc>
                <a:spcPct val="80000"/>
              </a:lnSpc>
            </a:pPr>
            <a:r>
              <a:rPr lang="ar-SA" sz="2400" b="1"/>
              <a:t>إثارة إنفاعالات وجدانية تؤدي الى الشعور بالبهجة والفرح </a:t>
            </a:r>
          </a:p>
          <a:p>
            <a:pPr>
              <a:lnSpc>
                <a:spcPct val="80000"/>
              </a:lnSpc>
            </a:pPr>
            <a:endParaRPr 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additive="base">
                                        <p:cTn id="7" dur="1000" fill="hold"/>
                                        <p:tgtEl>
                                          <p:spTgt spid="8196"/>
                                        </p:tgtEl>
                                        <p:attrNameLst>
                                          <p:attrName>ppt_x</p:attrName>
                                        </p:attrNameLst>
                                      </p:cBhvr>
                                      <p:tavLst>
                                        <p:tav tm="0">
                                          <p:val>
                                            <p:strVal val="#ppt_x"/>
                                          </p:val>
                                        </p:tav>
                                        <p:tav tm="100000">
                                          <p:val>
                                            <p:strVal val="#ppt_x"/>
                                          </p:val>
                                        </p:tav>
                                      </p:tavLst>
                                    </p:anim>
                                    <p:anim calcmode="lin" valueType="num">
                                      <p:cBhvr additive="base">
                                        <p:cTn id="8" dur="1000" fill="hold"/>
                                        <p:tgtEl>
                                          <p:spTgt spid="8196"/>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8194"/>
                                        </p:tgtEl>
                                        <p:attrNameLst>
                                          <p:attrName>style.visibility</p:attrName>
                                        </p:attrNameLst>
                                      </p:cBhvr>
                                      <p:to>
                                        <p:strVal val="visible"/>
                                      </p:to>
                                    </p:set>
                                    <p:anim calcmode="lin" valueType="num">
                                      <p:cBhvr additive="base">
                                        <p:cTn id="12" dur="2000" fill="hold"/>
                                        <p:tgtEl>
                                          <p:spTgt spid="8194"/>
                                        </p:tgtEl>
                                        <p:attrNameLst>
                                          <p:attrName>ppt_x</p:attrName>
                                        </p:attrNameLst>
                                      </p:cBhvr>
                                      <p:tavLst>
                                        <p:tav tm="0">
                                          <p:val>
                                            <p:strVal val="#ppt_x"/>
                                          </p:val>
                                        </p:tav>
                                        <p:tav tm="100000">
                                          <p:val>
                                            <p:strVal val="#ppt_x"/>
                                          </p:val>
                                        </p:tav>
                                      </p:tavLst>
                                    </p:anim>
                                    <p:anim calcmode="lin" valueType="num">
                                      <p:cBhvr additive="base">
                                        <p:cTn id="13" dur="2000" fill="hold"/>
                                        <p:tgtEl>
                                          <p:spTgt spid="819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8195">
                                            <p:txEl>
                                              <p:pRg st="0" end="0"/>
                                            </p:txEl>
                                          </p:spTgt>
                                        </p:tgtEl>
                                        <p:attrNameLst>
                                          <p:attrName>style.visibility</p:attrName>
                                        </p:attrNameLst>
                                      </p:cBhvr>
                                      <p:to>
                                        <p:strVal val="visible"/>
                                      </p:to>
                                    </p:set>
                                    <p:animEffect transition="in" filter="fade">
                                      <p:cBhvr>
                                        <p:cTn id="18" dur="1000"/>
                                        <p:tgtEl>
                                          <p:spTgt spid="8195">
                                            <p:txEl>
                                              <p:pRg st="0" end="0"/>
                                            </p:txEl>
                                          </p:spTgt>
                                        </p:tgtEl>
                                      </p:cBhvr>
                                    </p:animEffect>
                                    <p:anim calcmode="lin" valueType="num">
                                      <p:cBhvr>
                                        <p:cTn id="19"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195">
                                            <p:txEl>
                                              <p:pRg st="1" end="1"/>
                                            </p:txEl>
                                          </p:spTgt>
                                        </p:tgtEl>
                                        <p:attrNameLst>
                                          <p:attrName>style.visibility</p:attrName>
                                        </p:attrNameLst>
                                      </p:cBhvr>
                                      <p:to>
                                        <p:strVal val="visible"/>
                                      </p:to>
                                    </p:set>
                                    <p:animEffect transition="in" filter="fade">
                                      <p:cBhvr>
                                        <p:cTn id="25" dur="1000"/>
                                        <p:tgtEl>
                                          <p:spTgt spid="8195">
                                            <p:txEl>
                                              <p:pRg st="1" end="1"/>
                                            </p:txEl>
                                          </p:spTgt>
                                        </p:tgtEl>
                                      </p:cBhvr>
                                    </p:animEffect>
                                    <p:anim calcmode="lin" valueType="num">
                                      <p:cBhvr>
                                        <p:cTn id="26"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27"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8195">
                                            <p:txEl>
                                              <p:pRg st="2" end="2"/>
                                            </p:txEl>
                                          </p:spTgt>
                                        </p:tgtEl>
                                        <p:attrNameLst>
                                          <p:attrName>style.visibility</p:attrName>
                                        </p:attrNameLst>
                                      </p:cBhvr>
                                      <p:to>
                                        <p:strVal val="visible"/>
                                      </p:to>
                                    </p:set>
                                    <p:animEffect transition="in" filter="fade">
                                      <p:cBhvr>
                                        <p:cTn id="32" dur="1000"/>
                                        <p:tgtEl>
                                          <p:spTgt spid="8195">
                                            <p:txEl>
                                              <p:pRg st="2" end="2"/>
                                            </p:txEl>
                                          </p:spTgt>
                                        </p:tgtEl>
                                      </p:cBhvr>
                                    </p:animEffect>
                                    <p:anim calcmode="lin" valueType="num">
                                      <p:cBhvr>
                                        <p:cTn id="33"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8195">
                                            <p:txEl>
                                              <p:pRg st="3" end="3"/>
                                            </p:txEl>
                                          </p:spTgt>
                                        </p:tgtEl>
                                        <p:attrNameLst>
                                          <p:attrName>style.visibility</p:attrName>
                                        </p:attrNameLst>
                                      </p:cBhvr>
                                      <p:to>
                                        <p:strVal val="visible"/>
                                      </p:to>
                                    </p:set>
                                    <p:animEffect transition="in" filter="fade">
                                      <p:cBhvr>
                                        <p:cTn id="39" dur="1000"/>
                                        <p:tgtEl>
                                          <p:spTgt spid="8195">
                                            <p:txEl>
                                              <p:pRg st="3" end="3"/>
                                            </p:txEl>
                                          </p:spTgt>
                                        </p:tgtEl>
                                      </p:cBhvr>
                                    </p:animEffect>
                                    <p:anim calcmode="lin" valueType="num">
                                      <p:cBhvr>
                                        <p:cTn id="40" dur="1000" fill="hold"/>
                                        <p:tgtEl>
                                          <p:spTgt spid="8195">
                                            <p:txEl>
                                              <p:pRg st="3" end="3"/>
                                            </p:txEl>
                                          </p:spTgt>
                                        </p:tgtEl>
                                        <p:attrNameLst>
                                          <p:attrName>ppt_x</p:attrName>
                                        </p:attrNameLst>
                                      </p:cBhvr>
                                      <p:tavLst>
                                        <p:tav tm="0">
                                          <p:val>
                                            <p:strVal val="#ppt_x"/>
                                          </p:val>
                                        </p:tav>
                                        <p:tav tm="100000">
                                          <p:val>
                                            <p:strVal val="#ppt_x"/>
                                          </p:val>
                                        </p:tav>
                                      </p:tavLst>
                                    </p:anim>
                                    <p:anim calcmode="lin" valueType="num">
                                      <p:cBhvr>
                                        <p:cTn id="41" dur="1000" fill="hold"/>
                                        <p:tgtEl>
                                          <p:spTgt spid="819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8195">
                                            <p:txEl>
                                              <p:pRg st="4" end="4"/>
                                            </p:txEl>
                                          </p:spTgt>
                                        </p:tgtEl>
                                        <p:attrNameLst>
                                          <p:attrName>style.visibility</p:attrName>
                                        </p:attrNameLst>
                                      </p:cBhvr>
                                      <p:to>
                                        <p:strVal val="visible"/>
                                      </p:to>
                                    </p:set>
                                    <p:animEffect transition="in" filter="fade">
                                      <p:cBhvr>
                                        <p:cTn id="46" dur="1000"/>
                                        <p:tgtEl>
                                          <p:spTgt spid="8195">
                                            <p:txEl>
                                              <p:pRg st="4" end="4"/>
                                            </p:txEl>
                                          </p:spTgt>
                                        </p:tgtEl>
                                      </p:cBhvr>
                                    </p:animEffect>
                                    <p:anim calcmode="lin" valueType="num">
                                      <p:cBhvr>
                                        <p:cTn id="47" dur="1000" fill="hold"/>
                                        <p:tgtEl>
                                          <p:spTgt spid="8195">
                                            <p:txEl>
                                              <p:pRg st="4" end="4"/>
                                            </p:txEl>
                                          </p:spTgt>
                                        </p:tgtEl>
                                        <p:attrNameLst>
                                          <p:attrName>ppt_x</p:attrName>
                                        </p:attrNameLst>
                                      </p:cBhvr>
                                      <p:tavLst>
                                        <p:tav tm="0">
                                          <p:val>
                                            <p:strVal val="#ppt_x"/>
                                          </p:val>
                                        </p:tav>
                                        <p:tav tm="100000">
                                          <p:val>
                                            <p:strVal val="#ppt_x"/>
                                          </p:val>
                                        </p:tav>
                                      </p:tavLst>
                                    </p:anim>
                                    <p:anim calcmode="lin" valueType="num">
                                      <p:cBhvr>
                                        <p:cTn id="48" dur="1000" fill="hold"/>
                                        <p:tgtEl>
                                          <p:spTgt spid="819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8195">
                                            <p:txEl>
                                              <p:pRg st="5" end="5"/>
                                            </p:txEl>
                                          </p:spTgt>
                                        </p:tgtEl>
                                        <p:attrNameLst>
                                          <p:attrName>style.visibility</p:attrName>
                                        </p:attrNameLst>
                                      </p:cBhvr>
                                      <p:to>
                                        <p:strVal val="visible"/>
                                      </p:to>
                                    </p:set>
                                    <p:animEffect transition="in" filter="fade">
                                      <p:cBhvr>
                                        <p:cTn id="53" dur="1000"/>
                                        <p:tgtEl>
                                          <p:spTgt spid="8195">
                                            <p:txEl>
                                              <p:pRg st="5" end="5"/>
                                            </p:txEl>
                                          </p:spTgt>
                                        </p:tgtEl>
                                      </p:cBhvr>
                                    </p:animEffect>
                                    <p:anim calcmode="lin" valueType="num">
                                      <p:cBhvr>
                                        <p:cTn id="54" dur="1000" fill="hold"/>
                                        <p:tgtEl>
                                          <p:spTgt spid="8195">
                                            <p:txEl>
                                              <p:pRg st="5" end="5"/>
                                            </p:txEl>
                                          </p:spTgt>
                                        </p:tgtEl>
                                        <p:attrNameLst>
                                          <p:attrName>ppt_x</p:attrName>
                                        </p:attrNameLst>
                                      </p:cBhvr>
                                      <p:tavLst>
                                        <p:tav tm="0">
                                          <p:val>
                                            <p:strVal val="#ppt_x"/>
                                          </p:val>
                                        </p:tav>
                                        <p:tav tm="100000">
                                          <p:val>
                                            <p:strVal val="#ppt_x"/>
                                          </p:val>
                                        </p:tav>
                                      </p:tavLst>
                                    </p:anim>
                                    <p:anim calcmode="lin" valueType="num">
                                      <p:cBhvr>
                                        <p:cTn id="55" dur="1000" fill="hold"/>
                                        <p:tgtEl>
                                          <p:spTgt spid="819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8195">
                                            <p:txEl>
                                              <p:pRg st="6" end="6"/>
                                            </p:txEl>
                                          </p:spTgt>
                                        </p:tgtEl>
                                        <p:attrNameLst>
                                          <p:attrName>style.visibility</p:attrName>
                                        </p:attrNameLst>
                                      </p:cBhvr>
                                      <p:to>
                                        <p:strVal val="visible"/>
                                      </p:to>
                                    </p:set>
                                    <p:animEffect transition="in" filter="fade">
                                      <p:cBhvr>
                                        <p:cTn id="60" dur="1000"/>
                                        <p:tgtEl>
                                          <p:spTgt spid="8195">
                                            <p:txEl>
                                              <p:pRg st="6" end="6"/>
                                            </p:txEl>
                                          </p:spTgt>
                                        </p:tgtEl>
                                      </p:cBhvr>
                                    </p:animEffect>
                                    <p:anim calcmode="lin" valueType="num">
                                      <p:cBhvr>
                                        <p:cTn id="61" dur="1000" fill="hold"/>
                                        <p:tgtEl>
                                          <p:spTgt spid="8195">
                                            <p:txEl>
                                              <p:pRg st="6" end="6"/>
                                            </p:txEl>
                                          </p:spTgt>
                                        </p:tgtEl>
                                        <p:attrNameLst>
                                          <p:attrName>ppt_x</p:attrName>
                                        </p:attrNameLst>
                                      </p:cBhvr>
                                      <p:tavLst>
                                        <p:tav tm="0">
                                          <p:val>
                                            <p:strVal val="#ppt_x"/>
                                          </p:val>
                                        </p:tav>
                                        <p:tav tm="100000">
                                          <p:val>
                                            <p:strVal val="#ppt_x"/>
                                          </p:val>
                                        </p:tav>
                                      </p:tavLst>
                                    </p:anim>
                                    <p:anim calcmode="lin" valueType="num">
                                      <p:cBhvr>
                                        <p:cTn id="62" dur="1000" fill="hold"/>
                                        <p:tgtEl>
                                          <p:spTgt spid="819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8195">
                                            <p:txEl>
                                              <p:pRg st="7" end="7"/>
                                            </p:txEl>
                                          </p:spTgt>
                                        </p:tgtEl>
                                        <p:attrNameLst>
                                          <p:attrName>style.visibility</p:attrName>
                                        </p:attrNameLst>
                                      </p:cBhvr>
                                      <p:to>
                                        <p:strVal val="visible"/>
                                      </p:to>
                                    </p:set>
                                    <p:animEffect transition="in" filter="fade">
                                      <p:cBhvr>
                                        <p:cTn id="67" dur="1000"/>
                                        <p:tgtEl>
                                          <p:spTgt spid="8195">
                                            <p:txEl>
                                              <p:pRg st="7" end="7"/>
                                            </p:txEl>
                                          </p:spTgt>
                                        </p:tgtEl>
                                      </p:cBhvr>
                                    </p:animEffect>
                                    <p:anim calcmode="lin" valueType="num">
                                      <p:cBhvr>
                                        <p:cTn id="68" dur="1000" fill="hold"/>
                                        <p:tgtEl>
                                          <p:spTgt spid="8195">
                                            <p:txEl>
                                              <p:pRg st="7" end="7"/>
                                            </p:txEl>
                                          </p:spTgt>
                                        </p:tgtEl>
                                        <p:attrNameLst>
                                          <p:attrName>ppt_x</p:attrName>
                                        </p:attrNameLst>
                                      </p:cBhvr>
                                      <p:tavLst>
                                        <p:tav tm="0">
                                          <p:val>
                                            <p:strVal val="#ppt_x"/>
                                          </p:val>
                                        </p:tav>
                                        <p:tav tm="100000">
                                          <p:val>
                                            <p:strVal val="#ppt_x"/>
                                          </p:val>
                                        </p:tav>
                                      </p:tavLst>
                                    </p:anim>
                                    <p:anim calcmode="lin" valueType="num">
                                      <p:cBhvr>
                                        <p:cTn id="69" dur="1000" fill="hold"/>
                                        <p:tgtEl>
                                          <p:spTgt spid="819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nimBg="1"/>
      <p:bldP spid="8194" grpId="0" animBg="1"/>
      <p:bldP spid="819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AutoShape 4"/>
          <p:cNvSpPr>
            <a:spLocks noChangeArrowheads="1"/>
          </p:cNvSpPr>
          <p:nvPr/>
        </p:nvSpPr>
        <p:spPr bwMode="auto">
          <a:xfrm>
            <a:off x="304800" y="228600"/>
            <a:ext cx="8458200" cy="1219200"/>
          </a:xfrm>
          <a:prstGeom prst="flowChartTerminator">
            <a:avLst/>
          </a:prstGeom>
          <a:solidFill>
            <a:schemeClr val="accent1"/>
          </a:solidFill>
          <a:ln w="9525">
            <a:solidFill>
              <a:schemeClr val="tx1"/>
            </a:solidFill>
            <a:miter lim="800000"/>
            <a:headEnd/>
            <a:tailEnd/>
          </a:ln>
          <a:effectLst/>
        </p:spPr>
        <p:txBody>
          <a:bodyPr wrap="none" anchor="ctr"/>
          <a:lstStyle/>
          <a:p>
            <a:endParaRPr lang="ar-SA"/>
          </a:p>
        </p:txBody>
      </p:sp>
      <p:sp>
        <p:nvSpPr>
          <p:cNvPr id="82946" name="Rectangle 2"/>
          <p:cNvSpPr>
            <a:spLocks noGrp="1" noChangeArrowheads="1"/>
          </p:cNvSpPr>
          <p:nvPr>
            <p:ph type="title"/>
          </p:nvPr>
        </p:nvSpPr>
        <p:spPr/>
        <p:txBody>
          <a:bodyPr>
            <a:normAutofit fontScale="90000"/>
          </a:bodyPr>
          <a:lstStyle/>
          <a:p>
            <a:r>
              <a:rPr lang="ar-SA" sz="6000" b="1" dirty="0">
                <a:solidFill>
                  <a:schemeClr val="bg1"/>
                </a:solidFill>
              </a:rPr>
              <a:t>مراحل استخدام الألعاب التربوية</a:t>
            </a:r>
            <a:endParaRPr lang="en-US" sz="6000" b="1" dirty="0">
              <a:solidFill>
                <a:schemeClr val="bg1"/>
              </a:solidFill>
            </a:endParaRPr>
          </a:p>
        </p:txBody>
      </p:sp>
      <p:sp>
        <p:nvSpPr>
          <p:cNvPr id="82947" name="Rectangle 3"/>
          <p:cNvSpPr>
            <a:spLocks noGrp="1" noChangeArrowheads="1"/>
          </p:cNvSpPr>
          <p:nvPr>
            <p:ph sz="quarter" idx="1"/>
          </p:nvPr>
        </p:nvSpPr>
        <p:spPr>
          <a:xfrm>
            <a:off x="457200" y="1981200"/>
            <a:ext cx="8229600" cy="4038600"/>
          </a:xfrm>
        </p:spPr>
        <p:txBody>
          <a:bodyPr/>
          <a:lstStyle/>
          <a:p>
            <a:pPr algn="ctr"/>
            <a:r>
              <a:rPr lang="ar-SA" sz="4800" b="1"/>
              <a:t>مرحلة الإعداد </a:t>
            </a:r>
          </a:p>
          <a:p>
            <a:pPr algn="ctr"/>
            <a:r>
              <a:rPr lang="ar-SA" sz="4800" b="1"/>
              <a:t>مرحلة الاستخدام </a:t>
            </a:r>
          </a:p>
          <a:p>
            <a:pPr algn="ctr"/>
            <a:r>
              <a:rPr lang="ar-SA" sz="4800" b="1"/>
              <a:t>مرحلة التقييم </a:t>
            </a:r>
          </a:p>
          <a:p>
            <a:pPr algn="ctr"/>
            <a:r>
              <a:rPr lang="ar-SA" sz="4800" b="1"/>
              <a:t>مرحلة المتابعة </a:t>
            </a:r>
            <a:endParaRPr lang="en-US" sz="4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82948"/>
                                        </p:tgtEl>
                                        <p:attrNameLst>
                                          <p:attrName>style.visibility</p:attrName>
                                        </p:attrNameLst>
                                      </p:cBhvr>
                                      <p:to>
                                        <p:strVal val="visible"/>
                                      </p:to>
                                    </p:set>
                                    <p:anim calcmode="lin" valueType="num">
                                      <p:cBhvr additive="base">
                                        <p:cTn id="7" dur="1000" fill="hold"/>
                                        <p:tgtEl>
                                          <p:spTgt spid="82948"/>
                                        </p:tgtEl>
                                        <p:attrNameLst>
                                          <p:attrName>ppt_x</p:attrName>
                                        </p:attrNameLst>
                                      </p:cBhvr>
                                      <p:tavLst>
                                        <p:tav tm="0">
                                          <p:val>
                                            <p:strVal val="#ppt_x"/>
                                          </p:val>
                                        </p:tav>
                                        <p:tav tm="100000">
                                          <p:val>
                                            <p:strVal val="#ppt_x"/>
                                          </p:val>
                                        </p:tav>
                                      </p:tavLst>
                                    </p:anim>
                                    <p:anim calcmode="lin" valueType="num">
                                      <p:cBhvr additive="base">
                                        <p:cTn id="8" dur="1000" fill="hold"/>
                                        <p:tgtEl>
                                          <p:spTgt spid="82948"/>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82946"/>
                                        </p:tgtEl>
                                        <p:attrNameLst>
                                          <p:attrName>style.visibility</p:attrName>
                                        </p:attrNameLst>
                                      </p:cBhvr>
                                      <p:to>
                                        <p:strVal val="visible"/>
                                      </p:to>
                                    </p:set>
                                    <p:anim calcmode="lin" valueType="num">
                                      <p:cBhvr additive="base">
                                        <p:cTn id="12" dur="2000" fill="hold"/>
                                        <p:tgtEl>
                                          <p:spTgt spid="82946"/>
                                        </p:tgtEl>
                                        <p:attrNameLst>
                                          <p:attrName>ppt_x</p:attrName>
                                        </p:attrNameLst>
                                      </p:cBhvr>
                                      <p:tavLst>
                                        <p:tav tm="0">
                                          <p:val>
                                            <p:strVal val="#ppt_x"/>
                                          </p:val>
                                        </p:tav>
                                        <p:tav tm="100000">
                                          <p:val>
                                            <p:strVal val="#ppt_x"/>
                                          </p:val>
                                        </p:tav>
                                      </p:tavLst>
                                    </p:anim>
                                    <p:anim calcmode="lin" valueType="num">
                                      <p:cBhvr additive="base">
                                        <p:cTn id="13" dur="2000" fill="hold"/>
                                        <p:tgtEl>
                                          <p:spTgt spid="82946"/>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12" presetClass="entr" presetSubtype="4" fill="hold" nodeType="afterEffect">
                                  <p:stCondLst>
                                    <p:cond delay="0"/>
                                  </p:stCondLst>
                                  <p:childTnLst>
                                    <p:set>
                                      <p:cBhvr>
                                        <p:cTn id="16" dur="1" fill="hold">
                                          <p:stCondLst>
                                            <p:cond delay="0"/>
                                          </p:stCondLst>
                                        </p:cTn>
                                        <p:tgtEl>
                                          <p:spTgt spid="82947">
                                            <p:txEl>
                                              <p:pRg st="0" end="0"/>
                                            </p:txEl>
                                          </p:spTgt>
                                        </p:tgtEl>
                                        <p:attrNameLst>
                                          <p:attrName>style.visibility</p:attrName>
                                        </p:attrNameLst>
                                      </p:cBhvr>
                                      <p:to>
                                        <p:strVal val="visible"/>
                                      </p:to>
                                    </p:set>
                                    <p:animEffect transition="in" filter="slide(fromBottom)">
                                      <p:cBhvr>
                                        <p:cTn id="17" dur="3000"/>
                                        <p:tgtEl>
                                          <p:spTgt spid="82947">
                                            <p:txEl>
                                              <p:pRg st="0" end="0"/>
                                            </p:txEl>
                                          </p:spTgt>
                                        </p:tgtEl>
                                      </p:cBhvr>
                                    </p:animEffect>
                                  </p:childTnLst>
                                </p:cTn>
                              </p:par>
                            </p:childTnLst>
                          </p:cTn>
                        </p:par>
                        <p:par>
                          <p:cTn id="18" fill="hold">
                            <p:stCondLst>
                              <p:cond delay="6000"/>
                            </p:stCondLst>
                            <p:childTnLst>
                              <p:par>
                                <p:cTn id="19" presetID="12" presetClass="entr" presetSubtype="4" fill="hold" nodeType="afterEffect">
                                  <p:stCondLst>
                                    <p:cond delay="0"/>
                                  </p:stCondLst>
                                  <p:childTnLst>
                                    <p:set>
                                      <p:cBhvr>
                                        <p:cTn id="20" dur="1" fill="hold">
                                          <p:stCondLst>
                                            <p:cond delay="0"/>
                                          </p:stCondLst>
                                        </p:cTn>
                                        <p:tgtEl>
                                          <p:spTgt spid="82947">
                                            <p:txEl>
                                              <p:pRg st="1" end="1"/>
                                            </p:txEl>
                                          </p:spTgt>
                                        </p:tgtEl>
                                        <p:attrNameLst>
                                          <p:attrName>style.visibility</p:attrName>
                                        </p:attrNameLst>
                                      </p:cBhvr>
                                      <p:to>
                                        <p:strVal val="visible"/>
                                      </p:to>
                                    </p:set>
                                    <p:animEffect transition="in" filter="slide(fromBottom)">
                                      <p:cBhvr>
                                        <p:cTn id="21" dur="3000"/>
                                        <p:tgtEl>
                                          <p:spTgt spid="82947">
                                            <p:txEl>
                                              <p:pRg st="1" end="1"/>
                                            </p:txEl>
                                          </p:spTgt>
                                        </p:tgtEl>
                                      </p:cBhvr>
                                    </p:animEffect>
                                  </p:childTnLst>
                                </p:cTn>
                              </p:par>
                            </p:childTnLst>
                          </p:cTn>
                        </p:par>
                        <p:par>
                          <p:cTn id="22" fill="hold">
                            <p:stCondLst>
                              <p:cond delay="9000"/>
                            </p:stCondLst>
                            <p:childTnLst>
                              <p:par>
                                <p:cTn id="23" presetID="12" presetClass="entr" presetSubtype="4" fill="hold" nodeType="afterEffect">
                                  <p:stCondLst>
                                    <p:cond delay="0"/>
                                  </p:stCondLst>
                                  <p:childTnLst>
                                    <p:set>
                                      <p:cBhvr>
                                        <p:cTn id="24" dur="1" fill="hold">
                                          <p:stCondLst>
                                            <p:cond delay="0"/>
                                          </p:stCondLst>
                                        </p:cTn>
                                        <p:tgtEl>
                                          <p:spTgt spid="82947">
                                            <p:txEl>
                                              <p:pRg st="2" end="2"/>
                                            </p:txEl>
                                          </p:spTgt>
                                        </p:tgtEl>
                                        <p:attrNameLst>
                                          <p:attrName>style.visibility</p:attrName>
                                        </p:attrNameLst>
                                      </p:cBhvr>
                                      <p:to>
                                        <p:strVal val="visible"/>
                                      </p:to>
                                    </p:set>
                                    <p:animEffect transition="in" filter="slide(fromBottom)">
                                      <p:cBhvr>
                                        <p:cTn id="25" dur="3000"/>
                                        <p:tgtEl>
                                          <p:spTgt spid="82947">
                                            <p:txEl>
                                              <p:pRg st="2" end="2"/>
                                            </p:txEl>
                                          </p:spTgt>
                                        </p:tgtEl>
                                      </p:cBhvr>
                                    </p:animEffect>
                                  </p:childTnLst>
                                </p:cTn>
                              </p:par>
                            </p:childTnLst>
                          </p:cTn>
                        </p:par>
                        <p:par>
                          <p:cTn id="26" fill="hold">
                            <p:stCondLst>
                              <p:cond delay="12000"/>
                            </p:stCondLst>
                            <p:childTnLst>
                              <p:par>
                                <p:cTn id="27" presetID="12" presetClass="entr" presetSubtype="4" fill="hold" nodeType="afterEffect">
                                  <p:stCondLst>
                                    <p:cond delay="0"/>
                                  </p:stCondLst>
                                  <p:childTnLst>
                                    <p:set>
                                      <p:cBhvr>
                                        <p:cTn id="28" dur="1" fill="hold">
                                          <p:stCondLst>
                                            <p:cond delay="0"/>
                                          </p:stCondLst>
                                        </p:cTn>
                                        <p:tgtEl>
                                          <p:spTgt spid="82947">
                                            <p:txEl>
                                              <p:pRg st="3" end="3"/>
                                            </p:txEl>
                                          </p:spTgt>
                                        </p:tgtEl>
                                        <p:attrNameLst>
                                          <p:attrName>style.visibility</p:attrName>
                                        </p:attrNameLst>
                                      </p:cBhvr>
                                      <p:to>
                                        <p:strVal val="visible"/>
                                      </p:to>
                                    </p:set>
                                    <p:animEffect transition="in" filter="slide(fromBottom)">
                                      <p:cBhvr>
                                        <p:cTn id="29" dur="3000"/>
                                        <p:tgtEl>
                                          <p:spTgt spid="829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8" grpId="0" animBg="1"/>
      <p:bldP spid="8294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AutoShape 4"/>
          <p:cNvSpPr>
            <a:spLocks noChangeArrowheads="1"/>
          </p:cNvSpPr>
          <p:nvPr/>
        </p:nvSpPr>
        <p:spPr bwMode="auto">
          <a:xfrm>
            <a:off x="1752600" y="1143000"/>
            <a:ext cx="5562600" cy="3733800"/>
          </a:xfrm>
          <a:prstGeom prst="bevel">
            <a:avLst>
              <a:gd name="adj" fmla="val 12500"/>
            </a:avLst>
          </a:prstGeom>
          <a:solidFill>
            <a:schemeClr val="accent1"/>
          </a:solidFill>
          <a:ln w="9525">
            <a:solidFill>
              <a:schemeClr val="tx1"/>
            </a:solidFill>
            <a:miter lim="800000"/>
            <a:headEnd/>
            <a:tailEnd/>
          </a:ln>
          <a:effectLst/>
        </p:spPr>
        <p:txBody>
          <a:bodyPr wrap="none" anchor="ctr"/>
          <a:lstStyle/>
          <a:p>
            <a:endParaRPr lang="ar-SA"/>
          </a:p>
        </p:txBody>
      </p:sp>
      <p:sp>
        <p:nvSpPr>
          <p:cNvPr id="76807" name="WordArt 7"/>
          <p:cNvSpPr>
            <a:spLocks noChangeArrowheads="1" noChangeShapeType="1" noTextEdit="1"/>
          </p:cNvSpPr>
          <p:nvPr/>
        </p:nvSpPr>
        <p:spPr bwMode="auto">
          <a:xfrm>
            <a:off x="2667000" y="1981200"/>
            <a:ext cx="3810000" cy="2095500"/>
          </a:xfrm>
          <a:prstGeom prst="rect">
            <a:avLst/>
          </a:prstGeom>
        </p:spPr>
        <p:txBody>
          <a:bodyPr wrap="none" fromWordArt="1">
            <a:prstTxWarp prst="textPlain">
              <a:avLst>
                <a:gd name="adj" fmla="val 50000"/>
              </a:avLst>
            </a:prstTxWarp>
          </a:bodyPr>
          <a:lstStyle/>
          <a:p>
            <a:pPr algn="ctr"/>
            <a:r>
              <a:rPr lang="ar-SA" sz="3600" b="1" kern="1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نماذج من اللألعاب</a:t>
            </a:r>
          </a:p>
          <a:p>
            <a:pPr algn="ctr"/>
            <a:r>
              <a:rPr lang="ar-SA" sz="3600" b="1" kern="1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 التعليمية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76804"/>
                                        </p:tgtEl>
                                        <p:attrNameLst>
                                          <p:attrName>style.visibility</p:attrName>
                                        </p:attrNameLst>
                                      </p:cBhvr>
                                      <p:to>
                                        <p:strVal val="visible"/>
                                      </p:to>
                                    </p:set>
                                    <p:anim calcmode="lin" valueType="num">
                                      <p:cBhvr additive="base">
                                        <p:cTn id="7" dur="1000" fill="hold"/>
                                        <p:tgtEl>
                                          <p:spTgt spid="76804"/>
                                        </p:tgtEl>
                                        <p:attrNameLst>
                                          <p:attrName>ppt_x</p:attrName>
                                        </p:attrNameLst>
                                      </p:cBhvr>
                                      <p:tavLst>
                                        <p:tav tm="0">
                                          <p:val>
                                            <p:strVal val="#ppt_x"/>
                                          </p:val>
                                        </p:tav>
                                        <p:tav tm="100000">
                                          <p:val>
                                            <p:strVal val="#ppt_x"/>
                                          </p:val>
                                        </p:tav>
                                      </p:tavLst>
                                    </p:anim>
                                    <p:anim calcmode="lin" valueType="num">
                                      <p:cBhvr additive="base">
                                        <p:cTn id="8" dur="1000" fill="hold"/>
                                        <p:tgtEl>
                                          <p:spTgt spid="76804"/>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76807"/>
                                        </p:tgtEl>
                                        <p:attrNameLst>
                                          <p:attrName>style.visibility</p:attrName>
                                        </p:attrNameLst>
                                      </p:cBhvr>
                                      <p:to>
                                        <p:strVal val="visible"/>
                                      </p:to>
                                    </p:set>
                                    <p:anim calcmode="lin" valueType="num">
                                      <p:cBhvr additive="base">
                                        <p:cTn id="12" dur="3000" fill="hold"/>
                                        <p:tgtEl>
                                          <p:spTgt spid="76807"/>
                                        </p:tgtEl>
                                        <p:attrNameLst>
                                          <p:attrName>ppt_x</p:attrName>
                                        </p:attrNameLst>
                                      </p:cBhvr>
                                      <p:tavLst>
                                        <p:tav tm="0">
                                          <p:val>
                                            <p:strVal val="#ppt_x"/>
                                          </p:val>
                                        </p:tav>
                                        <p:tav tm="100000">
                                          <p:val>
                                            <p:strVal val="#ppt_x"/>
                                          </p:val>
                                        </p:tav>
                                      </p:tavLst>
                                    </p:anim>
                                    <p:anim calcmode="lin" valueType="num">
                                      <p:cBhvr additive="base">
                                        <p:cTn id="13" dur="3000" fill="hold"/>
                                        <p:tgtEl>
                                          <p:spTgt spid="768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4" grpId="0" animBg="1"/>
      <p:bldP spid="7680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7" name="AutoShape 5"/>
          <p:cNvSpPr>
            <a:spLocks noChangeArrowheads="1"/>
          </p:cNvSpPr>
          <p:nvPr/>
        </p:nvSpPr>
        <p:spPr bwMode="auto">
          <a:xfrm>
            <a:off x="1295400" y="838200"/>
            <a:ext cx="6858000" cy="4648200"/>
          </a:xfrm>
          <a:prstGeom prst="verticalScroll">
            <a:avLst>
              <a:gd name="adj" fmla="val 12500"/>
            </a:avLst>
          </a:prstGeom>
          <a:solidFill>
            <a:schemeClr val="accent1"/>
          </a:solidFill>
          <a:ln w="9525">
            <a:solidFill>
              <a:schemeClr val="tx1"/>
            </a:solidFill>
            <a:round/>
            <a:headEnd/>
            <a:tailEnd/>
          </a:ln>
          <a:effectLst/>
        </p:spPr>
        <p:txBody>
          <a:bodyPr vert="eaVert" wrap="none" anchor="ctr"/>
          <a:lstStyle/>
          <a:p>
            <a:endParaRPr lang="ar-SA"/>
          </a:p>
        </p:txBody>
      </p:sp>
      <p:sp>
        <p:nvSpPr>
          <p:cNvPr id="49158" name="WordArt 6"/>
          <p:cNvSpPr>
            <a:spLocks noChangeArrowheads="1" noChangeShapeType="1" noTextEdit="1"/>
          </p:cNvSpPr>
          <p:nvPr/>
        </p:nvSpPr>
        <p:spPr bwMode="auto">
          <a:xfrm>
            <a:off x="2057400" y="1981200"/>
            <a:ext cx="5410200" cy="2514600"/>
          </a:xfrm>
          <a:prstGeom prst="rect">
            <a:avLst/>
          </a:prstGeom>
        </p:spPr>
        <p:txBody>
          <a:bodyPr wrap="none" fromWordArt="1">
            <a:prstTxWarp prst="textPlain">
              <a:avLst>
                <a:gd name="adj" fmla="val 50000"/>
              </a:avLst>
            </a:prstTxWarp>
          </a:bodyPr>
          <a:lstStyle/>
          <a:p>
            <a:pPr algn="ctr"/>
            <a:r>
              <a:rPr lang="ar-SA" sz="3600" b="1" kern="1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العاب تنمي مهارات التركيز  </a:t>
            </a:r>
          </a:p>
          <a:p>
            <a:pPr algn="ctr"/>
            <a:r>
              <a:rPr lang="ar-SA" sz="3600" b="1" kern="1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وسرعة الاستجابة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9157"/>
                                        </p:tgtEl>
                                        <p:attrNameLst>
                                          <p:attrName>style.visibility</p:attrName>
                                        </p:attrNameLst>
                                      </p:cBhvr>
                                      <p:to>
                                        <p:strVal val="visible"/>
                                      </p:to>
                                    </p:set>
                                    <p:anim calcmode="lin" valueType="num">
                                      <p:cBhvr additive="base">
                                        <p:cTn id="7" dur="2000" fill="hold"/>
                                        <p:tgtEl>
                                          <p:spTgt spid="49157"/>
                                        </p:tgtEl>
                                        <p:attrNameLst>
                                          <p:attrName>ppt_x</p:attrName>
                                        </p:attrNameLst>
                                      </p:cBhvr>
                                      <p:tavLst>
                                        <p:tav tm="0">
                                          <p:val>
                                            <p:strVal val="#ppt_x"/>
                                          </p:val>
                                        </p:tav>
                                        <p:tav tm="100000">
                                          <p:val>
                                            <p:strVal val="#ppt_x"/>
                                          </p:val>
                                        </p:tav>
                                      </p:tavLst>
                                    </p:anim>
                                    <p:anim calcmode="lin" valueType="num">
                                      <p:cBhvr additive="base">
                                        <p:cTn id="8" dur="2000" fill="hold"/>
                                        <p:tgtEl>
                                          <p:spTgt spid="49157"/>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grpId="0" nodeType="afterEffect">
                                  <p:stCondLst>
                                    <p:cond delay="0"/>
                                  </p:stCondLst>
                                  <p:childTnLst>
                                    <p:set>
                                      <p:cBhvr>
                                        <p:cTn id="11" dur="1" fill="hold">
                                          <p:stCondLst>
                                            <p:cond delay="0"/>
                                          </p:stCondLst>
                                        </p:cTn>
                                        <p:tgtEl>
                                          <p:spTgt spid="49158"/>
                                        </p:tgtEl>
                                        <p:attrNameLst>
                                          <p:attrName>style.visibility</p:attrName>
                                        </p:attrNameLst>
                                      </p:cBhvr>
                                      <p:to>
                                        <p:strVal val="visible"/>
                                      </p:to>
                                    </p:set>
                                    <p:anim calcmode="lin" valueType="num">
                                      <p:cBhvr additive="base">
                                        <p:cTn id="12" dur="2000" fill="hold"/>
                                        <p:tgtEl>
                                          <p:spTgt spid="49158"/>
                                        </p:tgtEl>
                                        <p:attrNameLst>
                                          <p:attrName>ppt_x</p:attrName>
                                        </p:attrNameLst>
                                      </p:cBhvr>
                                      <p:tavLst>
                                        <p:tav tm="0">
                                          <p:val>
                                            <p:strVal val="#ppt_x"/>
                                          </p:val>
                                        </p:tav>
                                        <p:tav tm="100000">
                                          <p:val>
                                            <p:strVal val="#ppt_x"/>
                                          </p:val>
                                        </p:tav>
                                      </p:tavLst>
                                    </p:anim>
                                    <p:anim calcmode="lin" valueType="num">
                                      <p:cBhvr additive="base">
                                        <p:cTn id="13" dur="2000" fill="hold"/>
                                        <p:tgtEl>
                                          <p:spTgt spid="491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7" grpId="0" animBg="1"/>
      <p:bldP spid="4915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sz="quarter" idx="1"/>
          </p:nvPr>
        </p:nvSpPr>
        <p:spPr>
          <a:xfrm>
            <a:off x="3810000" y="1600200"/>
            <a:ext cx="4876800" cy="4495800"/>
          </a:xfrm>
        </p:spPr>
        <p:txBody>
          <a:bodyPr>
            <a:normAutofit fontScale="92500"/>
          </a:bodyPr>
          <a:lstStyle/>
          <a:p>
            <a:r>
              <a:rPr lang="ar-SA" b="1" dirty="0">
                <a:solidFill>
                  <a:srgbClr val="CB1805"/>
                </a:solidFill>
              </a:rPr>
              <a:t>أهداف اللعبة :</a:t>
            </a:r>
            <a:r>
              <a:rPr lang="ar-SA" b="1" dirty="0"/>
              <a:t> </a:t>
            </a:r>
          </a:p>
          <a:p>
            <a:r>
              <a:rPr lang="ar-SA" sz="2400" b="1" dirty="0"/>
              <a:t>تنمية المهارات الحركية </a:t>
            </a:r>
          </a:p>
          <a:p>
            <a:r>
              <a:rPr lang="ar-SA" sz="2400" b="1" dirty="0"/>
              <a:t>التمييز بين الأشكال الهندسية والألوان </a:t>
            </a:r>
          </a:p>
          <a:p>
            <a:r>
              <a:rPr lang="ar-SA" sz="2400" b="1" dirty="0"/>
              <a:t>تدريب </a:t>
            </a:r>
            <a:r>
              <a:rPr lang="ar-SA" sz="2400" b="1" dirty="0" smtClean="0"/>
              <a:t>المتعلمين </a:t>
            </a:r>
            <a:r>
              <a:rPr lang="ar-SA" sz="2400" b="1" dirty="0"/>
              <a:t>على اليقظة والانتباه وسرعة الاستجابة </a:t>
            </a:r>
          </a:p>
          <a:p>
            <a:r>
              <a:rPr lang="ar-SA" b="1" dirty="0">
                <a:solidFill>
                  <a:srgbClr val="CB1805"/>
                </a:solidFill>
              </a:rPr>
              <a:t>الطريقة :</a:t>
            </a:r>
          </a:p>
          <a:p>
            <a:r>
              <a:rPr lang="ar-SA" sz="2400" b="1" dirty="0"/>
              <a:t>تعد قطع لباد مختلفة الألوان مقصوصة على أشكال هندسية ملونة </a:t>
            </a:r>
          </a:p>
          <a:p>
            <a:r>
              <a:rPr lang="ar-SA" sz="2400" b="1" dirty="0" smtClean="0"/>
              <a:t>يطلب المعلم </a:t>
            </a:r>
            <a:r>
              <a:rPr lang="ar-SA" sz="2400" b="1" dirty="0"/>
              <a:t>من </a:t>
            </a:r>
            <a:r>
              <a:rPr lang="ar-SA" sz="2400" b="1" dirty="0" smtClean="0"/>
              <a:t>الطلاب </a:t>
            </a:r>
            <a:r>
              <a:rPr lang="ar-SA" sz="2400" b="1" dirty="0"/>
              <a:t>القفز على الأشكال مثال(أحمر </a:t>
            </a:r>
            <a:r>
              <a:rPr lang="ar-SA" sz="2400" b="1" dirty="0" smtClean="0"/>
              <a:t>يقفز الطالب على </a:t>
            </a:r>
            <a:r>
              <a:rPr lang="ar-SA" sz="2400" b="1" dirty="0"/>
              <a:t>المربع الأحمر ,دائرة </a:t>
            </a:r>
            <a:r>
              <a:rPr lang="ar-SA" sz="2400" b="1" dirty="0" smtClean="0"/>
              <a:t>يقفز الطالب على </a:t>
            </a:r>
            <a:r>
              <a:rPr lang="ar-SA" sz="2400" b="1" dirty="0"/>
              <a:t>دائرة من أي لون وهكذا)</a:t>
            </a:r>
            <a:endParaRPr lang="en-US" sz="2400" b="1" dirty="0"/>
          </a:p>
        </p:txBody>
      </p:sp>
      <p:pic>
        <p:nvPicPr>
          <p:cNvPr id="50180" name="Picture 4" descr="20080112214"/>
          <p:cNvPicPr>
            <a:picLocks noChangeAspect="1" noChangeArrowheads="1"/>
          </p:cNvPicPr>
          <p:nvPr/>
        </p:nvPicPr>
        <p:blipFill>
          <a:blip r:embed="rId2" cstate="print"/>
          <a:srcRect/>
          <a:stretch>
            <a:fillRect/>
          </a:stretch>
        </p:blipFill>
        <p:spPr bwMode="auto">
          <a:xfrm>
            <a:off x="304800" y="990600"/>
            <a:ext cx="3505200" cy="4191000"/>
          </a:xfrm>
          <a:prstGeom prst="rect">
            <a:avLst/>
          </a:prstGeom>
          <a:noFill/>
          <a:ln w="76200">
            <a:solidFill>
              <a:srgbClr val="000000"/>
            </a:solidFill>
            <a:miter lim="800000"/>
            <a:headEnd/>
            <a:tailEnd/>
          </a:ln>
        </p:spPr>
      </p:pic>
      <p:sp>
        <p:nvSpPr>
          <p:cNvPr id="50183" name="WordArt 7"/>
          <p:cNvSpPr>
            <a:spLocks noChangeArrowheads="1" noChangeShapeType="1" noTextEdit="1"/>
          </p:cNvSpPr>
          <p:nvPr/>
        </p:nvSpPr>
        <p:spPr bwMode="auto">
          <a:xfrm>
            <a:off x="304800" y="5638800"/>
            <a:ext cx="3248025" cy="762000"/>
          </a:xfrm>
          <a:prstGeom prst="rect">
            <a:avLst/>
          </a:prstGeom>
        </p:spPr>
        <p:txBody>
          <a:bodyPr wrap="none" fromWordArt="1">
            <a:prstTxWarp prst="textPlain">
              <a:avLst>
                <a:gd name="adj" fmla="val 50000"/>
              </a:avLst>
            </a:prstTxWarp>
          </a:bodyPr>
          <a:lstStyle/>
          <a:p>
            <a:pPr algn="ctr"/>
            <a:endParaRPr lang="ar-SA" sz="3600" kern="10" dirty="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endParaRPr>
          </a:p>
        </p:txBody>
      </p:sp>
      <p:sp>
        <p:nvSpPr>
          <p:cNvPr id="50184" name="AutoShape 8"/>
          <p:cNvSpPr>
            <a:spLocks noChangeArrowheads="1"/>
          </p:cNvSpPr>
          <p:nvPr/>
        </p:nvSpPr>
        <p:spPr bwMode="auto">
          <a:xfrm>
            <a:off x="4267200" y="381000"/>
            <a:ext cx="4191000" cy="990600"/>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ar-SA"/>
          </a:p>
        </p:txBody>
      </p:sp>
      <p:sp>
        <p:nvSpPr>
          <p:cNvPr id="50182" name="WordArt 6"/>
          <p:cNvSpPr>
            <a:spLocks noChangeArrowheads="1" noChangeShapeType="1" noTextEdit="1"/>
          </p:cNvSpPr>
          <p:nvPr/>
        </p:nvSpPr>
        <p:spPr bwMode="auto">
          <a:xfrm>
            <a:off x="4419600" y="381000"/>
            <a:ext cx="4010025" cy="990600"/>
          </a:xfrm>
          <a:prstGeom prst="rect">
            <a:avLst/>
          </a:prstGeom>
        </p:spPr>
        <p:txBody>
          <a:bodyPr wrap="none" fromWordArt="1">
            <a:prstTxWarp prst="textPlain">
              <a:avLst>
                <a:gd name="adj" fmla="val 50000"/>
              </a:avLst>
            </a:prstTxWarp>
          </a:bodyPr>
          <a:lstStyle/>
          <a:p>
            <a:pPr algn="ctr"/>
            <a:r>
              <a:rPr lang="ar-SA" sz="3600" kern="1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القفز على الأشكال الهندسية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0184"/>
                                        </p:tgtEl>
                                        <p:attrNameLst>
                                          <p:attrName>style.visibility</p:attrName>
                                        </p:attrNameLst>
                                      </p:cBhvr>
                                      <p:to>
                                        <p:strVal val="visible"/>
                                      </p:to>
                                    </p:set>
                                    <p:anim calcmode="lin" valueType="num">
                                      <p:cBhvr additive="base">
                                        <p:cTn id="7" dur="1000" fill="hold"/>
                                        <p:tgtEl>
                                          <p:spTgt spid="50184"/>
                                        </p:tgtEl>
                                        <p:attrNameLst>
                                          <p:attrName>ppt_x</p:attrName>
                                        </p:attrNameLst>
                                      </p:cBhvr>
                                      <p:tavLst>
                                        <p:tav tm="0">
                                          <p:val>
                                            <p:strVal val="#ppt_x"/>
                                          </p:val>
                                        </p:tav>
                                        <p:tav tm="100000">
                                          <p:val>
                                            <p:strVal val="#ppt_x"/>
                                          </p:val>
                                        </p:tav>
                                      </p:tavLst>
                                    </p:anim>
                                    <p:anim calcmode="lin" valueType="num">
                                      <p:cBhvr additive="base">
                                        <p:cTn id="8" dur="1000" fill="hold"/>
                                        <p:tgtEl>
                                          <p:spTgt spid="50184"/>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50182"/>
                                        </p:tgtEl>
                                        <p:attrNameLst>
                                          <p:attrName>style.visibility</p:attrName>
                                        </p:attrNameLst>
                                      </p:cBhvr>
                                      <p:to>
                                        <p:strVal val="visible"/>
                                      </p:to>
                                    </p:set>
                                    <p:anim calcmode="lin" valueType="num">
                                      <p:cBhvr additive="base">
                                        <p:cTn id="12" dur="2000" fill="hold"/>
                                        <p:tgtEl>
                                          <p:spTgt spid="50182"/>
                                        </p:tgtEl>
                                        <p:attrNameLst>
                                          <p:attrName>ppt_x</p:attrName>
                                        </p:attrNameLst>
                                      </p:cBhvr>
                                      <p:tavLst>
                                        <p:tav tm="0">
                                          <p:val>
                                            <p:strVal val="#ppt_x"/>
                                          </p:val>
                                        </p:tav>
                                        <p:tav tm="100000">
                                          <p:val>
                                            <p:strVal val="#ppt_x"/>
                                          </p:val>
                                        </p:tav>
                                      </p:tavLst>
                                    </p:anim>
                                    <p:anim calcmode="lin" valueType="num">
                                      <p:cBhvr additive="base">
                                        <p:cTn id="13" dur="2000" fill="hold"/>
                                        <p:tgtEl>
                                          <p:spTgt spid="50182"/>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nodeType="afterEffect">
                                  <p:stCondLst>
                                    <p:cond delay="0"/>
                                  </p:stCondLst>
                                  <p:childTnLst>
                                    <p:set>
                                      <p:cBhvr>
                                        <p:cTn id="16" dur="1" fill="hold">
                                          <p:stCondLst>
                                            <p:cond delay="0"/>
                                          </p:stCondLst>
                                        </p:cTn>
                                        <p:tgtEl>
                                          <p:spTgt spid="50180"/>
                                        </p:tgtEl>
                                        <p:attrNameLst>
                                          <p:attrName>style.visibility</p:attrName>
                                        </p:attrNameLst>
                                      </p:cBhvr>
                                      <p:to>
                                        <p:strVal val="visible"/>
                                      </p:to>
                                    </p:set>
                                    <p:anim calcmode="lin" valueType="num">
                                      <p:cBhvr additive="base">
                                        <p:cTn id="17" dur="2000" fill="hold"/>
                                        <p:tgtEl>
                                          <p:spTgt spid="50180"/>
                                        </p:tgtEl>
                                        <p:attrNameLst>
                                          <p:attrName>ppt_x</p:attrName>
                                        </p:attrNameLst>
                                      </p:cBhvr>
                                      <p:tavLst>
                                        <p:tav tm="0">
                                          <p:val>
                                            <p:strVal val="#ppt_x"/>
                                          </p:val>
                                        </p:tav>
                                        <p:tav tm="100000">
                                          <p:val>
                                            <p:strVal val="#ppt_x"/>
                                          </p:val>
                                        </p:tav>
                                      </p:tavLst>
                                    </p:anim>
                                    <p:anim calcmode="lin" valueType="num">
                                      <p:cBhvr additive="base">
                                        <p:cTn id="18" dur="2000" fill="hold"/>
                                        <p:tgtEl>
                                          <p:spTgt spid="50180"/>
                                        </p:tgtEl>
                                        <p:attrNameLst>
                                          <p:attrName>ppt_y</p:attrName>
                                        </p:attrNameLst>
                                      </p:cBhvr>
                                      <p:tavLst>
                                        <p:tav tm="0">
                                          <p:val>
                                            <p:strVal val="1+#ppt_h/2"/>
                                          </p:val>
                                        </p:tav>
                                        <p:tav tm="100000">
                                          <p:val>
                                            <p:strVal val="#ppt_y"/>
                                          </p:val>
                                        </p:tav>
                                      </p:tavLst>
                                    </p:anim>
                                  </p:childTnLst>
                                </p:cTn>
                              </p:par>
                            </p:childTnLst>
                          </p:cTn>
                        </p:par>
                        <p:par>
                          <p:cTn id="19" fill="hold">
                            <p:stCondLst>
                              <p:cond delay="5000"/>
                            </p:stCondLst>
                            <p:childTnLst>
                              <p:par>
                                <p:cTn id="20" presetID="12" presetClass="entr" presetSubtype="4" fill="hold" nodeType="afterEffect">
                                  <p:stCondLst>
                                    <p:cond delay="0"/>
                                  </p:stCondLst>
                                  <p:childTnLst>
                                    <p:set>
                                      <p:cBhvr>
                                        <p:cTn id="21" dur="1" fill="hold">
                                          <p:stCondLst>
                                            <p:cond delay="0"/>
                                          </p:stCondLst>
                                        </p:cTn>
                                        <p:tgtEl>
                                          <p:spTgt spid="50179">
                                            <p:txEl>
                                              <p:pRg st="0" end="0"/>
                                            </p:txEl>
                                          </p:spTgt>
                                        </p:tgtEl>
                                        <p:attrNameLst>
                                          <p:attrName>style.visibility</p:attrName>
                                        </p:attrNameLst>
                                      </p:cBhvr>
                                      <p:to>
                                        <p:strVal val="visible"/>
                                      </p:to>
                                    </p:set>
                                    <p:animEffect transition="in" filter="slide(fromBottom)">
                                      <p:cBhvr>
                                        <p:cTn id="22" dur="3000"/>
                                        <p:tgtEl>
                                          <p:spTgt spid="50179">
                                            <p:txEl>
                                              <p:pRg st="0" end="0"/>
                                            </p:txEl>
                                          </p:spTgt>
                                        </p:tgtEl>
                                      </p:cBhvr>
                                    </p:animEffect>
                                  </p:childTnLst>
                                </p:cTn>
                              </p:par>
                            </p:childTnLst>
                          </p:cTn>
                        </p:par>
                        <p:par>
                          <p:cTn id="23" fill="hold">
                            <p:stCondLst>
                              <p:cond delay="8000"/>
                            </p:stCondLst>
                            <p:childTnLst>
                              <p:par>
                                <p:cTn id="24" presetID="12" presetClass="entr" presetSubtype="4" fill="hold" nodeType="afterEffect">
                                  <p:stCondLst>
                                    <p:cond delay="0"/>
                                  </p:stCondLst>
                                  <p:childTnLst>
                                    <p:set>
                                      <p:cBhvr>
                                        <p:cTn id="25" dur="1" fill="hold">
                                          <p:stCondLst>
                                            <p:cond delay="0"/>
                                          </p:stCondLst>
                                        </p:cTn>
                                        <p:tgtEl>
                                          <p:spTgt spid="50179">
                                            <p:txEl>
                                              <p:pRg st="1" end="1"/>
                                            </p:txEl>
                                          </p:spTgt>
                                        </p:tgtEl>
                                        <p:attrNameLst>
                                          <p:attrName>style.visibility</p:attrName>
                                        </p:attrNameLst>
                                      </p:cBhvr>
                                      <p:to>
                                        <p:strVal val="visible"/>
                                      </p:to>
                                    </p:set>
                                    <p:animEffect transition="in" filter="slide(fromBottom)">
                                      <p:cBhvr>
                                        <p:cTn id="26" dur="3000"/>
                                        <p:tgtEl>
                                          <p:spTgt spid="50179">
                                            <p:txEl>
                                              <p:pRg st="1" end="1"/>
                                            </p:txEl>
                                          </p:spTgt>
                                        </p:tgtEl>
                                      </p:cBhvr>
                                    </p:animEffect>
                                  </p:childTnLst>
                                </p:cTn>
                              </p:par>
                            </p:childTnLst>
                          </p:cTn>
                        </p:par>
                        <p:par>
                          <p:cTn id="27" fill="hold">
                            <p:stCondLst>
                              <p:cond delay="11000"/>
                            </p:stCondLst>
                            <p:childTnLst>
                              <p:par>
                                <p:cTn id="28" presetID="12" presetClass="entr" presetSubtype="4" fill="hold" nodeType="afterEffect">
                                  <p:stCondLst>
                                    <p:cond delay="0"/>
                                  </p:stCondLst>
                                  <p:childTnLst>
                                    <p:set>
                                      <p:cBhvr>
                                        <p:cTn id="29" dur="1" fill="hold">
                                          <p:stCondLst>
                                            <p:cond delay="0"/>
                                          </p:stCondLst>
                                        </p:cTn>
                                        <p:tgtEl>
                                          <p:spTgt spid="50179">
                                            <p:txEl>
                                              <p:pRg st="2" end="2"/>
                                            </p:txEl>
                                          </p:spTgt>
                                        </p:tgtEl>
                                        <p:attrNameLst>
                                          <p:attrName>style.visibility</p:attrName>
                                        </p:attrNameLst>
                                      </p:cBhvr>
                                      <p:to>
                                        <p:strVal val="visible"/>
                                      </p:to>
                                    </p:set>
                                    <p:animEffect transition="in" filter="slide(fromBottom)">
                                      <p:cBhvr>
                                        <p:cTn id="30" dur="3000"/>
                                        <p:tgtEl>
                                          <p:spTgt spid="50179">
                                            <p:txEl>
                                              <p:pRg st="2" end="2"/>
                                            </p:txEl>
                                          </p:spTgt>
                                        </p:tgtEl>
                                      </p:cBhvr>
                                    </p:animEffect>
                                  </p:childTnLst>
                                </p:cTn>
                              </p:par>
                            </p:childTnLst>
                          </p:cTn>
                        </p:par>
                        <p:par>
                          <p:cTn id="31" fill="hold">
                            <p:stCondLst>
                              <p:cond delay="14000"/>
                            </p:stCondLst>
                            <p:childTnLst>
                              <p:par>
                                <p:cTn id="32" presetID="12" presetClass="entr" presetSubtype="4" fill="hold" nodeType="afterEffect">
                                  <p:stCondLst>
                                    <p:cond delay="0"/>
                                  </p:stCondLst>
                                  <p:childTnLst>
                                    <p:set>
                                      <p:cBhvr>
                                        <p:cTn id="33" dur="1" fill="hold">
                                          <p:stCondLst>
                                            <p:cond delay="0"/>
                                          </p:stCondLst>
                                        </p:cTn>
                                        <p:tgtEl>
                                          <p:spTgt spid="50179">
                                            <p:txEl>
                                              <p:pRg st="3" end="3"/>
                                            </p:txEl>
                                          </p:spTgt>
                                        </p:tgtEl>
                                        <p:attrNameLst>
                                          <p:attrName>style.visibility</p:attrName>
                                        </p:attrNameLst>
                                      </p:cBhvr>
                                      <p:to>
                                        <p:strVal val="visible"/>
                                      </p:to>
                                    </p:set>
                                    <p:animEffect transition="in" filter="slide(fromBottom)">
                                      <p:cBhvr>
                                        <p:cTn id="34" dur="3000"/>
                                        <p:tgtEl>
                                          <p:spTgt spid="50179">
                                            <p:txEl>
                                              <p:pRg st="3" end="3"/>
                                            </p:txEl>
                                          </p:spTgt>
                                        </p:tgtEl>
                                      </p:cBhvr>
                                    </p:animEffect>
                                  </p:childTnLst>
                                </p:cTn>
                              </p:par>
                            </p:childTnLst>
                          </p:cTn>
                        </p:par>
                        <p:par>
                          <p:cTn id="35" fill="hold">
                            <p:stCondLst>
                              <p:cond delay="17000"/>
                            </p:stCondLst>
                            <p:childTnLst>
                              <p:par>
                                <p:cTn id="36" presetID="12" presetClass="entr" presetSubtype="4" fill="hold" nodeType="afterEffect">
                                  <p:stCondLst>
                                    <p:cond delay="0"/>
                                  </p:stCondLst>
                                  <p:childTnLst>
                                    <p:set>
                                      <p:cBhvr>
                                        <p:cTn id="37" dur="1" fill="hold">
                                          <p:stCondLst>
                                            <p:cond delay="0"/>
                                          </p:stCondLst>
                                        </p:cTn>
                                        <p:tgtEl>
                                          <p:spTgt spid="50179">
                                            <p:txEl>
                                              <p:pRg st="4" end="4"/>
                                            </p:txEl>
                                          </p:spTgt>
                                        </p:tgtEl>
                                        <p:attrNameLst>
                                          <p:attrName>style.visibility</p:attrName>
                                        </p:attrNameLst>
                                      </p:cBhvr>
                                      <p:to>
                                        <p:strVal val="visible"/>
                                      </p:to>
                                    </p:set>
                                    <p:animEffect transition="in" filter="slide(fromBottom)">
                                      <p:cBhvr>
                                        <p:cTn id="38" dur="3000"/>
                                        <p:tgtEl>
                                          <p:spTgt spid="50179">
                                            <p:txEl>
                                              <p:pRg st="4" end="4"/>
                                            </p:txEl>
                                          </p:spTgt>
                                        </p:tgtEl>
                                      </p:cBhvr>
                                    </p:animEffect>
                                  </p:childTnLst>
                                </p:cTn>
                              </p:par>
                            </p:childTnLst>
                          </p:cTn>
                        </p:par>
                        <p:par>
                          <p:cTn id="39" fill="hold">
                            <p:stCondLst>
                              <p:cond delay="20000"/>
                            </p:stCondLst>
                            <p:childTnLst>
                              <p:par>
                                <p:cTn id="40" presetID="12" presetClass="entr" presetSubtype="4" fill="hold" nodeType="afterEffect">
                                  <p:stCondLst>
                                    <p:cond delay="0"/>
                                  </p:stCondLst>
                                  <p:childTnLst>
                                    <p:set>
                                      <p:cBhvr>
                                        <p:cTn id="41" dur="1" fill="hold">
                                          <p:stCondLst>
                                            <p:cond delay="0"/>
                                          </p:stCondLst>
                                        </p:cTn>
                                        <p:tgtEl>
                                          <p:spTgt spid="50179">
                                            <p:txEl>
                                              <p:pRg st="5" end="5"/>
                                            </p:txEl>
                                          </p:spTgt>
                                        </p:tgtEl>
                                        <p:attrNameLst>
                                          <p:attrName>style.visibility</p:attrName>
                                        </p:attrNameLst>
                                      </p:cBhvr>
                                      <p:to>
                                        <p:strVal val="visible"/>
                                      </p:to>
                                    </p:set>
                                    <p:animEffect transition="in" filter="slide(fromBottom)">
                                      <p:cBhvr>
                                        <p:cTn id="42" dur="3000"/>
                                        <p:tgtEl>
                                          <p:spTgt spid="50179">
                                            <p:txEl>
                                              <p:pRg st="5" end="5"/>
                                            </p:txEl>
                                          </p:spTgt>
                                        </p:tgtEl>
                                      </p:cBhvr>
                                    </p:animEffect>
                                  </p:childTnLst>
                                </p:cTn>
                              </p:par>
                            </p:childTnLst>
                          </p:cTn>
                        </p:par>
                        <p:par>
                          <p:cTn id="43" fill="hold">
                            <p:stCondLst>
                              <p:cond delay="23000"/>
                            </p:stCondLst>
                            <p:childTnLst>
                              <p:par>
                                <p:cTn id="44" presetID="12" presetClass="entr" presetSubtype="4" fill="hold" nodeType="afterEffect">
                                  <p:stCondLst>
                                    <p:cond delay="0"/>
                                  </p:stCondLst>
                                  <p:childTnLst>
                                    <p:set>
                                      <p:cBhvr>
                                        <p:cTn id="45" dur="1" fill="hold">
                                          <p:stCondLst>
                                            <p:cond delay="0"/>
                                          </p:stCondLst>
                                        </p:cTn>
                                        <p:tgtEl>
                                          <p:spTgt spid="50179">
                                            <p:txEl>
                                              <p:pRg st="6" end="6"/>
                                            </p:txEl>
                                          </p:spTgt>
                                        </p:tgtEl>
                                        <p:attrNameLst>
                                          <p:attrName>style.visibility</p:attrName>
                                        </p:attrNameLst>
                                      </p:cBhvr>
                                      <p:to>
                                        <p:strVal val="visible"/>
                                      </p:to>
                                    </p:set>
                                    <p:animEffect transition="in" filter="slide(fromBottom)">
                                      <p:cBhvr>
                                        <p:cTn id="46" dur="3000"/>
                                        <p:tgtEl>
                                          <p:spTgt spid="50179">
                                            <p:txEl>
                                              <p:pRg st="6" end="6"/>
                                            </p:txEl>
                                          </p:spTgt>
                                        </p:tgtEl>
                                      </p:cBhvr>
                                    </p:animEffect>
                                  </p:childTnLst>
                                </p:cTn>
                              </p:par>
                            </p:childTnLst>
                          </p:cTn>
                        </p:par>
                        <p:par>
                          <p:cTn id="47" fill="hold">
                            <p:stCondLst>
                              <p:cond delay="26000"/>
                            </p:stCondLst>
                            <p:childTnLst>
                              <p:par>
                                <p:cTn id="48" presetID="2" presetClass="entr" presetSubtype="4" fill="hold" grpId="0" nodeType="afterEffect" nodePh="1">
                                  <p:stCondLst>
                                    <p:cond delay="0"/>
                                  </p:stCondLst>
                                  <p:endCondLst>
                                    <p:cond evt="begin" delay="0">
                                      <p:tn val="48"/>
                                    </p:cond>
                                  </p:endCondLst>
                                  <p:childTnLst>
                                    <p:set>
                                      <p:cBhvr>
                                        <p:cTn id="49" dur="1" fill="hold">
                                          <p:stCondLst>
                                            <p:cond delay="0"/>
                                          </p:stCondLst>
                                        </p:cTn>
                                        <p:tgtEl>
                                          <p:spTgt spid="50183"/>
                                        </p:tgtEl>
                                        <p:attrNameLst>
                                          <p:attrName>style.visibility</p:attrName>
                                        </p:attrNameLst>
                                      </p:cBhvr>
                                      <p:to>
                                        <p:strVal val="visible"/>
                                      </p:to>
                                    </p:set>
                                    <p:anim calcmode="lin" valueType="num">
                                      <p:cBhvr additive="base">
                                        <p:cTn id="50" dur="1000" fill="hold"/>
                                        <p:tgtEl>
                                          <p:spTgt spid="50183"/>
                                        </p:tgtEl>
                                        <p:attrNameLst>
                                          <p:attrName>ppt_x</p:attrName>
                                        </p:attrNameLst>
                                      </p:cBhvr>
                                      <p:tavLst>
                                        <p:tav tm="0">
                                          <p:val>
                                            <p:strVal val="#ppt_x"/>
                                          </p:val>
                                        </p:tav>
                                        <p:tav tm="100000">
                                          <p:val>
                                            <p:strVal val="#ppt_x"/>
                                          </p:val>
                                        </p:tav>
                                      </p:tavLst>
                                    </p:anim>
                                    <p:anim calcmode="lin" valueType="num">
                                      <p:cBhvr additive="base">
                                        <p:cTn id="51" dur="1000" fill="hold"/>
                                        <p:tgtEl>
                                          <p:spTgt spid="501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3" grpId="0" animBg="1"/>
      <p:bldP spid="50184" grpId="0" animBg="1"/>
      <p:bldP spid="5018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sz="quarter" idx="1"/>
          </p:nvPr>
        </p:nvSpPr>
        <p:spPr/>
        <p:txBody>
          <a:bodyPr/>
          <a:lstStyle/>
          <a:p>
            <a:pPr fontAlgn="base"/>
            <a:r>
              <a:rPr lang="ar-SA" dirty="0"/>
              <a:t>اللعب هو استغلال للطاقة الحركية والذهنية في آن واحد عبر نشاط ، إما أن يكون موجها أو غير موجه ، يقوم به الأطفال لتحقيق المتعة والتسلية بطريقة مباشرة</a:t>
            </a:r>
            <a:r>
              <a:rPr lang="en-US" dirty="0"/>
              <a:t> .</a:t>
            </a:r>
          </a:p>
          <a:p>
            <a:r>
              <a:rPr lang="ar-SA" dirty="0"/>
              <a:t>واللعب مهما تعددت صوره ، يعد نوعاً من النشاط الحر الذي يمارسه الكائن الحي ممارسة تلقائية ولا يقصد من ورائه سوى المتعة المتمثلة في ممارسته ، وهو يعد ميلاً فطرياً عاماً وإن اختلفت أشكاله من سن إلى أخرى ومن مجتمع إلى </a:t>
            </a:r>
            <a:r>
              <a:rPr lang="ar-SA" dirty="0" smtClean="0"/>
              <a:t>آخر.</a:t>
            </a:r>
            <a:endParaRPr lang="ar-SA" dirty="0"/>
          </a:p>
        </p:txBody>
      </p:sp>
      <p:sp>
        <p:nvSpPr>
          <p:cNvPr id="6" name="AutoShape 6"/>
          <p:cNvSpPr>
            <a:spLocks noChangeArrowheads="1"/>
          </p:cNvSpPr>
          <p:nvPr/>
        </p:nvSpPr>
        <p:spPr bwMode="auto">
          <a:xfrm>
            <a:off x="1447800" y="381000"/>
            <a:ext cx="6553200" cy="914400"/>
          </a:xfrm>
          <a:prstGeom prst="flowChartTerminator">
            <a:avLst/>
          </a:prstGeom>
          <a:solidFill>
            <a:schemeClr val="accent1"/>
          </a:solidFill>
          <a:ln w="9525">
            <a:solidFill>
              <a:schemeClr val="tx1"/>
            </a:solidFill>
            <a:miter lim="800000"/>
            <a:headEnd/>
            <a:tailEnd/>
          </a:ln>
          <a:effectLst/>
        </p:spPr>
        <p:txBody>
          <a:bodyPr wrap="none" anchor="ctr"/>
          <a:lstStyle/>
          <a:p>
            <a:pPr algn="ctr"/>
            <a:r>
              <a:rPr lang="ar-SA" sz="4400" b="1" dirty="0" smtClean="0">
                <a:solidFill>
                  <a:schemeClr val="bg1"/>
                </a:solidFill>
                <a:effectLst>
                  <a:outerShdw blurRad="38100" dist="38100" dir="2700000" algn="tl">
                    <a:srgbClr val="000000">
                      <a:alpha val="43137"/>
                    </a:srgbClr>
                  </a:outerShdw>
                </a:effectLst>
              </a:rPr>
              <a:t>تعريف أسلوب التعلم باللعب</a:t>
            </a:r>
            <a:endParaRPr lang="ar-SA" sz="4400"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2" name="Picture 4" descr="20080113228"/>
          <p:cNvPicPr>
            <a:picLocks noChangeAspect="1" noChangeArrowheads="1"/>
          </p:cNvPicPr>
          <p:nvPr/>
        </p:nvPicPr>
        <p:blipFill>
          <a:blip r:embed="rId2" cstate="print"/>
          <a:srcRect/>
          <a:stretch>
            <a:fillRect/>
          </a:stretch>
        </p:blipFill>
        <p:spPr bwMode="auto">
          <a:xfrm>
            <a:off x="381000" y="762000"/>
            <a:ext cx="2971800" cy="4648200"/>
          </a:xfrm>
          <a:prstGeom prst="rect">
            <a:avLst/>
          </a:prstGeom>
          <a:noFill/>
        </p:spPr>
      </p:pic>
      <p:sp>
        <p:nvSpPr>
          <p:cNvPr id="68613" name="Text Box 5"/>
          <p:cNvSpPr txBox="1">
            <a:spLocks noChangeArrowheads="1"/>
          </p:cNvSpPr>
          <p:nvPr/>
        </p:nvSpPr>
        <p:spPr bwMode="auto">
          <a:xfrm>
            <a:off x="3810000" y="1676400"/>
            <a:ext cx="5334000" cy="4818063"/>
          </a:xfrm>
          <a:prstGeom prst="rect">
            <a:avLst/>
          </a:prstGeom>
          <a:noFill/>
          <a:ln w="9525">
            <a:noFill/>
            <a:miter lim="800000"/>
            <a:headEnd/>
            <a:tailEnd/>
          </a:ln>
          <a:effectLst/>
        </p:spPr>
        <p:txBody>
          <a:bodyPr>
            <a:spAutoFit/>
          </a:bodyPr>
          <a:lstStyle/>
          <a:p>
            <a:pPr>
              <a:spcBef>
                <a:spcPct val="50000"/>
              </a:spcBef>
            </a:pPr>
            <a:r>
              <a:rPr lang="ar-SA" sz="2800" b="1">
                <a:solidFill>
                  <a:srgbClr val="FF0000"/>
                </a:solidFill>
              </a:rPr>
              <a:t>الأهداف </a:t>
            </a:r>
          </a:p>
          <a:p>
            <a:pPr>
              <a:spcBef>
                <a:spcPct val="50000"/>
              </a:spcBef>
            </a:pPr>
            <a:r>
              <a:rPr lang="ar-SA" sz="2000" b="1"/>
              <a:t>تمييز الاشكال المستوية ـ حدود الاشكال ( داخل ، خارج ) </a:t>
            </a:r>
          </a:p>
          <a:p>
            <a:pPr>
              <a:spcBef>
                <a:spcPct val="50000"/>
              </a:spcBef>
            </a:pPr>
            <a:r>
              <a:rPr lang="ar-SA" sz="2000" b="1"/>
              <a:t>تمييز التطابق  ـ المقارنة  المباشرة للأطوال </a:t>
            </a:r>
          </a:p>
          <a:p>
            <a:pPr>
              <a:spcBef>
                <a:spcPct val="50000"/>
              </a:spcBef>
            </a:pPr>
            <a:r>
              <a:rPr lang="ar-SA" sz="2000" b="1"/>
              <a:t>المضلعات المفتوحة والمغلقة ـ النقطة ـ القطعة المستقيمة </a:t>
            </a:r>
          </a:p>
          <a:p>
            <a:pPr>
              <a:spcBef>
                <a:spcPct val="50000"/>
              </a:spcBef>
            </a:pPr>
            <a:r>
              <a:rPr lang="ar-SA" sz="2000" b="1"/>
              <a:t>مقارنة القطع المستقيمة  ـ الزاوية الأشكال الهندسية الرباعية والمثلث بأنواعه </a:t>
            </a:r>
          </a:p>
          <a:p>
            <a:pPr>
              <a:spcBef>
                <a:spcPct val="50000"/>
              </a:spcBef>
            </a:pPr>
            <a:r>
              <a:rPr lang="ar-SA" sz="2000" b="1"/>
              <a:t>المحيط ـ الكسور</a:t>
            </a:r>
            <a:r>
              <a:rPr lang="ar-SA" sz="2000"/>
              <a:t> </a:t>
            </a:r>
          </a:p>
          <a:p>
            <a:pPr>
              <a:spcBef>
                <a:spcPct val="50000"/>
              </a:spcBef>
            </a:pPr>
            <a:r>
              <a:rPr lang="ar-SA" sz="2800" b="1">
                <a:solidFill>
                  <a:srgbClr val="FF0000"/>
                </a:solidFill>
              </a:rPr>
              <a:t>الطريقة </a:t>
            </a:r>
          </a:p>
          <a:p>
            <a:pPr>
              <a:spcBef>
                <a:spcPct val="50000"/>
              </a:spcBef>
            </a:pPr>
            <a:r>
              <a:rPr lang="ar-SA" sz="2000" b="1"/>
              <a:t>لوح من الخشب به مسامير على أبعاد متساوية أفقيا وعموديا وتسمي شبكة تربيع ومطاط ملون تستخدم في عمل مسابقه لتشكيل الشكل المطلوب بشكل أسرع                    </a:t>
            </a:r>
            <a:endParaRPr lang="en-US" sz="2000" b="1"/>
          </a:p>
        </p:txBody>
      </p:sp>
      <p:sp>
        <p:nvSpPr>
          <p:cNvPr id="68615" name="WordArt 7"/>
          <p:cNvSpPr>
            <a:spLocks noChangeArrowheads="1" noChangeShapeType="1" noTextEdit="1"/>
          </p:cNvSpPr>
          <p:nvPr/>
        </p:nvSpPr>
        <p:spPr bwMode="auto">
          <a:xfrm>
            <a:off x="381000" y="5562600"/>
            <a:ext cx="3228975" cy="762000"/>
          </a:xfrm>
          <a:prstGeom prst="rect">
            <a:avLst/>
          </a:prstGeom>
        </p:spPr>
        <p:txBody>
          <a:bodyPr wrap="none" fromWordArt="1">
            <a:prstTxWarp prst="textPlain">
              <a:avLst>
                <a:gd name="adj" fmla="val 50000"/>
              </a:avLst>
            </a:prstTxWarp>
          </a:bodyPr>
          <a:lstStyle/>
          <a:p>
            <a:pPr algn="ctr"/>
            <a:endParaRPr lang="ar-SA" sz="3600" kern="10" dirty="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endParaRPr>
          </a:p>
        </p:txBody>
      </p:sp>
      <p:sp>
        <p:nvSpPr>
          <p:cNvPr id="68616" name="AutoShape 8"/>
          <p:cNvSpPr>
            <a:spLocks noChangeArrowheads="1"/>
          </p:cNvSpPr>
          <p:nvPr/>
        </p:nvSpPr>
        <p:spPr bwMode="auto">
          <a:xfrm>
            <a:off x="3962400" y="533400"/>
            <a:ext cx="4191000" cy="990600"/>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ar-SA"/>
          </a:p>
        </p:txBody>
      </p:sp>
      <p:sp>
        <p:nvSpPr>
          <p:cNvPr id="68614" name="WordArt 6"/>
          <p:cNvSpPr>
            <a:spLocks noChangeArrowheads="1" noChangeShapeType="1" noTextEdit="1"/>
          </p:cNvSpPr>
          <p:nvPr/>
        </p:nvSpPr>
        <p:spPr bwMode="auto">
          <a:xfrm>
            <a:off x="4495800" y="685800"/>
            <a:ext cx="3276600" cy="647700"/>
          </a:xfrm>
          <a:prstGeom prst="rect">
            <a:avLst/>
          </a:prstGeom>
        </p:spPr>
        <p:txBody>
          <a:bodyPr wrap="none" fromWordArt="1">
            <a:prstTxWarp prst="textPlain">
              <a:avLst>
                <a:gd name="adj" fmla="val 50000"/>
              </a:avLst>
            </a:prstTxWarp>
          </a:bodyPr>
          <a:lstStyle/>
          <a:p>
            <a:pPr algn="ctr"/>
            <a:r>
              <a:rPr lang="ar-SA" sz="3600" kern="1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اللوحة الهندسية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8616"/>
                                        </p:tgtEl>
                                        <p:attrNameLst>
                                          <p:attrName>style.visibility</p:attrName>
                                        </p:attrNameLst>
                                      </p:cBhvr>
                                      <p:to>
                                        <p:strVal val="visible"/>
                                      </p:to>
                                    </p:set>
                                    <p:anim calcmode="lin" valueType="num">
                                      <p:cBhvr additive="base">
                                        <p:cTn id="7" dur="1000" fill="hold"/>
                                        <p:tgtEl>
                                          <p:spTgt spid="68616"/>
                                        </p:tgtEl>
                                        <p:attrNameLst>
                                          <p:attrName>ppt_x</p:attrName>
                                        </p:attrNameLst>
                                      </p:cBhvr>
                                      <p:tavLst>
                                        <p:tav tm="0">
                                          <p:val>
                                            <p:strVal val="#ppt_x"/>
                                          </p:val>
                                        </p:tav>
                                        <p:tav tm="100000">
                                          <p:val>
                                            <p:strVal val="#ppt_x"/>
                                          </p:val>
                                        </p:tav>
                                      </p:tavLst>
                                    </p:anim>
                                    <p:anim calcmode="lin" valueType="num">
                                      <p:cBhvr additive="base">
                                        <p:cTn id="8" dur="1000" fill="hold"/>
                                        <p:tgtEl>
                                          <p:spTgt spid="68616"/>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68614"/>
                                        </p:tgtEl>
                                        <p:attrNameLst>
                                          <p:attrName>style.visibility</p:attrName>
                                        </p:attrNameLst>
                                      </p:cBhvr>
                                      <p:to>
                                        <p:strVal val="visible"/>
                                      </p:to>
                                    </p:set>
                                    <p:anim calcmode="lin" valueType="num">
                                      <p:cBhvr additive="base">
                                        <p:cTn id="12" dur="2000" fill="hold"/>
                                        <p:tgtEl>
                                          <p:spTgt spid="68614"/>
                                        </p:tgtEl>
                                        <p:attrNameLst>
                                          <p:attrName>ppt_x</p:attrName>
                                        </p:attrNameLst>
                                      </p:cBhvr>
                                      <p:tavLst>
                                        <p:tav tm="0">
                                          <p:val>
                                            <p:strVal val="#ppt_x"/>
                                          </p:val>
                                        </p:tav>
                                        <p:tav tm="100000">
                                          <p:val>
                                            <p:strVal val="#ppt_x"/>
                                          </p:val>
                                        </p:tav>
                                      </p:tavLst>
                                    </p:anim>
                                    <p:anim calcmode="lin" valueType="num">
                                      <p:cBhvr additive="base">
                                        <p:cTn id="13" dur="2000" fill="hold"/>
                                        <p:tgtEl>
                                          <p:spTgt spid="68614"/>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nodeType="afterEffect">
                                  <p:stCondLst>
                                    <p:cond delay="0"/>
                                  </p:stCondLst>
                                  <p:childTnLst>
                                    <p:set>
                                      <p:cBhvr>
                                        <p:cTn id="16" dur="1" fill="hold">
                                          <p:stCondLst>
                                            <p:cond delay="0"/>
                                          </p:stCondLst>
                                        </p:cTn>
                                        <p:tgtEl>
                                          <p:spTgt spid="68612"/>
                                        </p:tgtEl>
                                        <p:attrNameLst>
                                          <p:attrName>style.visibility</p:attrName>
                                        </p:attrNameLst>
                                      </p:cBhvr>
                                      <p:to>
                                        <p:strVal val="visible"/>
                                      </p:to>
                                    </p:set>
                                    <p:anim calcmode="lin" valueType="num">
                                      <p:cBhvr additive="base">
                                        <p:cTn id="17" dur="2000" fill="hold"/>
                                        <p:tgtEl>
                                          <p:spTgt spid="68612"/>
                                        </p:tgtEl>
                                        <p:attrNameLst>
                                          <p:attrName>ppt_x</p:attrName>
                                        </p:attrNameLst>
                                      </p:cBhvr>
                                      <p:tavLst>
                                        <p:tav tm="0">
                                          <p:val>
                                            <p:strVal val="#ppt_x"/>
                                          </p:val>
                                        </p:tav>
                                        <p:tav tm="100000">
                                          <p:val>
                                            <p:strVal val="#ppt_x"/>
                                          </p:val>
                                        </p:tav>
                                      </p:tavLst>
                                    </p:anim>
                                    <p:anim calcmode="lin" valueType="num">
                                      <p:cBhvr additive="base">
                                        <p:cTn id="18" dur="2000" fill="hold"/>
                                        <p:tgtEl>
                                          <p:spTgt spid="68612"/>
                                        </p:tgtEl>
                                        <p:attrNameLst>
                                          <p:attrName>ppt_y</p:attrName>
                                        </p:attrNameLst>
                                      </p:cBhvr>
                                      <p:tavLst>
                                        <p:tav tm="0">
                                          <p:val>
                                            <p:strVal val="1+#ppt_h/2"/>
                                          </p:val>
                                        </p:tav>
                                        <p:tav tm="100000">
                                          <p:val>
                                            <p:strVal val="#ppt_y"/>
                                          </p:val>
                                        </p:tav>
                                      </p:tavLst>
                                    </p:anim>
                                  </p:childTnLst>
                                </p:cTn>
                              </p:par>
                            </p:childTnLst>
                          </p:cTn>
                        </p:par>
                        <p:par>
                          <p:cTn id="19" fill="hold">
                            <p:stCondLst>
                              <p:cond delay="5000"/>
                            </p:stCondLst>
                            <p:childTnLst>
                              <p:par>
                                <p:cTn id="20" presetID="12" presetClass="entr" presetSubtype="4" fill="hold" nodeType="afterEffect">
                                  <p:stCondLst>
                                    <p:cond delay="0"/>
                                  </p:stCondLst>
                                  <p:childTnLst>
                                    <p:set>
                                      <p:cBhvr>
                                        <p:cTn id="21" dur="1" fill="hold">
                                          <p:stCondLst>
                                            <p:cond delay="0"/>
                                          </p:stCondLst>
                                        </p:cTn>
                                        <p:tgtEl>
                                          <p:spTgt spid="68613">
                                            <p:txEl>
                                              <p:pRg st="0" end="0"/>
                                            </p:txEl>
                                          </p:spTgt>
                                        </p:tgtEl>
                                        <p:attrNameLst>
                                          <p:attrName>style.visibility</p:attrName>
                                        </p:attrNameLst>
                                      </p:cBhvr>
                                      <p:to>
                                        <p:strVal val="visible"/>
                                      </p:to>
                                    </p:set>
                                    <p:animEffect transition="in" filter="slide(fromBottom)">
                                      <p:cBhvr>
                                        <p:cTn id="22" dur="3000"/>
                                        <p:tgtEl>
                                          <p:spTgt spid="68613">
                                            <p:txEl>
                                              <p:pRg st="0" end="0"/>
                                            </p:txEl>
                                          </p:spTgt>
                                        </p:tgtEl>
                                      </p:cBhvr>
                                    </p:animEffect>
                                  </p:childTnLst>
                                </p:cTn>
                              </p:par>
                            </p:childTnLst>
                          </p:cTn>
                        </p:par>
                        <p:par>
                          <p:cTn id="23" fill="hold">
                            <p:stCondLst>
                              <p:cond delay="8000"/>
                            </p:stCondLst>
                            <p:childTnLst>
                              <p:par>
                                <p:cTn id="24" presetID="12" presetClass="entr" presetSubtype="4" fill="hold" nodeType="afterEffect">
                                  <p:stCondLst>
                                    <p:cond delay="0"/>
                                  </p:stCondLst>
                                  <p:childTnLst>
                                    <p:set>
                                      <p:cBhvr>
                                        <p:cTn id="25" dur="1" fill="hold">
                                          <p:stCondLst>
                                            <p:cond delay="0"/>
                                          </p:stCondLst>
                                        </p:cTn>
                                        <p:tgtEl>
                                          <p:spTgt spid="68613">
                                            <p:txEl>
                                              <p:pRg st="1" end="1"/>
                                            </p:txEl>
                                          </p:spTgt>
                                        </p:tgtEl>
                                        <p:attrNameLst>
                                          <p:attrName>style.visibility</p:attrName>
                                        </p:attrNameLst>
                                      </p:cBhvr>
                                      <p:to>
                                        <p:strVal val="visible"/>
                                      </p:to>
                                    </p:set>
                                    <p:animEffect transition="in" filter="slide(fromBottom)">
                                      <p:cBhvr>
                                        <p:cTn id="26" dur="3000"/>
                                        <p:tgtEl>
                                          <p:spTgt spid="68613">
                                            <p:txEl>
                                              <p:pRg st="1" end="1"/>
                                            </p:txEl>
                                          </p:spTgt>
                                        </p:tgtEl>
                                      </p:cBhvr>
                                    </p:animEffect>
                                  </p:childTnLst>
                                </p:cTn>
                              </p:par>
                            </p:childTnLst>
                          </p:cTn>
                        </p:par>
                        <p:par>
                          <p:cTn id="27" fill="hold">
                            <p:stCondLst>
                              <p:cond delay="11000"/>
                            </p:stCondLst>
                            <p:childTnLst>
                              <p:par>
                                <p:cTn id="28" presetID="12" presetClass="entr" presetSubtype="4" fill="hold" nodeType="afterEffect">
                                  <p:stCondLst>
                                    <p:cond delay="0"/>
                                  </p:stCondLst>
                                  <p:childTnLst>
                                    <p:set>
                                      <p:cBhvr>
                                        <p:cTn id="29" dur="1" fill="hold">
                                          <p:stCondLst>
                                            <p:cond delay="0"/>
                                          </p:stCondLst>
                                        </p:cTn>
                                        <p:tgtEl>
                                          <p:spTgt spid="68613">
                                            <p:txEl>
                                              <p:pRg st="2" end="2"/>
                                            </p:txEl>
                                          </p:spTgt>
                                        </p:tgtEl>
                                        <p:attrNameLst>
                                          <p:attrName>style.visibility</p:attrName>
                                        </p:attrNameLst>
                                      </p:cBhvr>
                                      <p:to>
                                        <p:strVal val="visible"/>
                                      </p:to>
                                    </p:set>
                                    <p:animEffect transition="in" filter="slide(fromBottom)">
                                      <p:cBhvr>
                                        <p:cTn id="30" dur="3000"/>
                                        <p:tgtEl>
                                          <p:spTgt spid="68613">
                                            <p:txEl>
                                              <p:pRg st="2" end="2"/>
                                            </p:txEl>
                                          </p:spTgt>
                                        </p:tgtEl>
                                      </p:cBhvr>
                                    </p:animEffect>
                                  </p:childTnLst>
                                </p:cTn>
                              </p:par>
                            </p:childTnLst>
                          </p:cTn>
                        </p:par>
                        <p:par>
                          <p:cTn id="31" fill="hold">
                            <p:stCondLst>
                              <p:cond delay="14000"/>
                            </p:stCondLst>
                            <p:childTnLst>
                              <p:par>
                                <p:cTn id="32" presetID="12" presetClass="entr" presetSubtype="4" fill="hold" nodeType="afterEffect">
                                  <p:stCondLst>
                                    <p:cond delay="0"/>
                                  </p:stCondLst>
                                  <p:childTnLst>
                                    <p:set>
                                      <p:cBhvr>
                                        <p:cTn id="33" dur="1" fill="hold">
                                          <p:stCondLst>
                                            <p:cond delay="0"/>
                                          </p:stCondLst>
                                        </p:cTn>
                                        <p:tgtEl>
                                          <p:spTgt spid="68613">
                                            <p:txEl>
                                              <p:pRg st="3" end="3"/>
                                            </p:txEl>
                                          </p:spTgt>
                                        </p:tgtEl>
                                        <p:attrNameLst>
                                          <p:attrName>style.visibility</p:attrName>
                                        </p:attrNameLst>
                                      </p:cBhvr>
                                      <p:to>
                                        <p:strVal val="visible"/>
                                      </p:to>
                                    </p:set>
                                    <p:animEffect transition="in" filter="slide(fromBottom)">
                                      <p:cBhvr>
                                        <p:cTn id="34" dur="3000"/>
                                        <p:tgtEl>
                                          <p:spTgt spid="68613">
                                            <p:txEl>
                                              <p:pRg st="3" end="3"/>
                                            </p:txEl>
                                          </p:spTgt>
                                        </p:tgtEl>
                                      </p:cBhvr>
                                    </p:animEffect>
                                  </p:childTnLst>
                                </p:cTn>
                              </p:par>
                            </p:childTnLst>
                          </p:cTn>
                        </p:par>
                        <p:par>
                          <p:cTn id="35" fill="hold">
                            <p:stCondLst>
                              <p:cond delay="17000"/>
                            </p:stCondLst>
                            <p:childTnLst>
                              <p:par>
                                <p:cTn id="36" presetID="12" presetClass="entr" presetSubtype="4" fill="hold" nodeType="afterEffect">
                                  <p:stCondLst>
                                    <p:cond delay="0"/>
                                  </p:stCondLst>
                                  <p:childTnLst>
                                    <p:set>
                                      <p:cBhvr>
                                        <p:cTn id="37" dur="1" fill="hold">
                                          <p:stCondLst>
                                            <p:cond delay="0"/>
                                          </p:stCondLst>
                                        </p:cTn>
                                        <p:tgtEl>
                                          <p:spTgt spid="68613">
                                            <p:txEl>
                                              <p:pRg st="4" end="4"/>
                                            </p:txEl>
                                          </p:spTgt>
                                        </p:tgtEl>
                                        <p:attrNameLst>
                                          <p:attrName>style.visibility</p:attrName>
                                        </p:attrNameLst>
                                      </p:cBhvr>
                                      <p:to>
                                        <p:strVal val="visible"/>
                                      </p:to>
                                    </p:set>
                                    <p:animEffect transition="in" filter="slide(fromBottom)">
                                      <p:cBhvr>
                                        <p:cTn id="38" dur="3000"/>
                                        <p:tgtEl>
                                          <p:spTgt spid="68613">
                                            <p:txEl>
                                              <p:pRg st="4" end="4"/>
                                            </p:txEl>
                                          </p:spTgt>
                                        </p:tgtEl>
                                      </p:cBhvr>
                                    </p:animEffect>
                                  </p:childTnLst>
                                </p:cTn>
                              </p:par>
                            </p:childTnLst>
                          </p:cTn>
                        </p:par>
                        <p:par>
                          <p:cTn id="39" fill="hold">
                            <p:stCondLst>
                              <p:cond delay="20000"/>
                            </p:stCondLst>
                            <p:childTnLst>
                              <p:par>
                                <p:cTn id="40" presetID="12" presetClass="entr" presetSubtype="4" fill="hold" nodeType="afterEffect">
                                  <p:stCondLst>
                                    <p:cond delay="0"/>
                                  </p:stCondLst>
                                  <p:childTnLst>
                                    <p:set>
                                      <p:cBhvr>
                                        <p:cTn id="41" dur="1" fill="hold">
                                          <p:stCondLst>
                                            <p:cond delay="0"/>
                                          </p:stCondLst>
                                        </p:cTn>
                                        <p:tgtEl>
                                          <p:spTgt spid="68613">
                                            <p:txEl>
                                              <p:pRg st="5" end="5"/>
                                            </p:txEl>
                                          </p:spTgt>
                                        </p:tgtEl>
                                        <p:attrNameLst>
                                          <p:attrName>style.visibility</p:attrName>
                                        </p:attrNameLst>
                                      </p:cBhvr>
                                      <p:to>
                                        <p:strVal val="visible"/>
                                      </p:to>
                                    </p:set>
                                    <p:animEffect transition="in" filter="slide(fromBottom)">
                                      <p:cBhvr>
                                        <p:cTn id="42" dur="3000"/>
                                        <p:tgtEl>
                                          <p:spTgt spid="68613">
                                            <p:txEl>
                                              <p:pRg st="5" end="5"/>
                                            </p:txEl>
                                          </p:spTgt>
                                        </p:tgtEl>
                                      </p:cBhvr>
                                    </p:animEffect>
                                  </p:childTnLst>
                                </p:cTn>
                              </p:par>
                            </p:childTnLst>
                          </p:cTn>
                        </p:par>
                        <p:par>
                          <p:cTn id="43" fill="hold">
                            <p:stCondLst>
                              <p:cond delay="23000"/>
                            </p:stCondLst>
                            <p:childTnLst>
                              <p:par>
                                <p:cTn id="44" presetID="12" presetClass="entr" presetSubtype="4" fill="hold" nodeType="afterEffect">
                                  <p:stCondLst>
                                    <p:cond delay="0"/>
                                  </p:stCondLst>
                                  <p:childTnLst>
                                    <p:set>
                                      <p:cBhvr>
                                        <p:cTn id="45" dur="1" fill="hold">
                                          <p:stCondLst>
                                            <p:cond delay="0"/>
                                          </p:stCondLst>
                                        </p:cTn>
                                        <p:tgtEl>
                                          <p:spTgt spid="68613">
                                            <p:txEl>
                                              <p:pRg st="6" end="6"/>
                                            </p:txEl>
                                          </p:spTgt>
                                        </p:tgtEl>
                                        <p:attrNameLst>
                                          <p:attrName>style.visibility</p:attrName>
                                        </p:attrNameLst>
                                      </p:cBhvr>
                                      <p:to>
                                        <p:strVal val="visible"/>
                                      </p:to>
                                    </p:set>
                                    <p:animEffect transition="in" filter="slide(fromBottom)">
                                      <p:cBhvr>
                                        <p:cTn id="46" dur="3000"/>
                                        <p:tgtEl>
                                          <p:spTgt spid="68613">
                                            <p:txEl>
                                              <p:pRg st="6" end="6"/>
                                            </p:txEl>
                                          </p:spTgt>
                                        </p:tgtEl>
                                      </p:cBhvr>
                                    </p:animEffect>
                                  </p:childTnLst>
                                </p:cTn>
                              </p:par>
                            </p:childTnLst>
                          </p:cTn>
                        </p:par>
                        <p:par>
                          <p:cTn id="47" fill="hold">
                            <p:stCondLst>
                              <p:cond delay="26000"/>
                            </p:stCondLst>
                            <p:childTnLst>
                              <p:par>
                                <p:cTn id="48" presetID="12" presetClass="entr" presetSubtype="4" fill="hold" nodeType="afterEffect">
                                  <p:stCondLst>
                                    <p:cond delay="0"/>
                                  </p:stCondLst>
                                  <p:childTnLst>
                                    <p:set>
                                      <p:cBhvr>
                                        <p:cTn id="49" dur="1" fill="hold">
                                          <p:stCondLst>
                                            <p:cond delay="0"/>
                                          </p:stCondLst>
                                        </p:cTn>
                                        <p:tgtEl>
                                          <p:spTgt spid="68613">
                                            <p:txEl>
                                              <p:pRg st="7" end="7"/>
                                            </p:txEl>
                                          </p:spTgt>
                                        </p:tgtEl>
                                        <p:attrNameLst>
                                          <p:attrName>style.visibility</p:attrName>
                                        </p:attrNameLst>
                                      </p:cBhvr>
                                      <p:to>
                                        <p:strVal val="visible"/>
                                      </p:to>
                                    </p:set>
                                    <p:animEffect transition="in" filter="slide(fromBottom)">
                                      <p:cBhvr>
                                        <p:cTn id="50" dur="3000"/>
                                        <p:tgtEl>
                                          <p:spTgt spid="68613">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nodePh="1">
                                  <p:stCondLst>
                                    <p:cond delay="0"/>
                                  </p:stCondLst>
                                  <p:endCondLst>
                                    <p:cond evt="begin" delay="0">
                                      <p:tn val="53"/>
                                    </p:cond>
                                  </p:endCondLst>
                                  <p:childTnLst>
                                    <p:set>
                                      <p:cBhvr>
                                        <p:cTn id="54" dur="1" fill="hold">
                                          <p:stCondLst>
                                            <p:cond delay="0"/>
                                          </p:stCondLst>
                                        </p:cTn>
                                        <p:tgtEl>
                                          <p:spTgt spid="68615"/>
                                        </p:tgtEl>
                                        <p:attrNameLst>
                                          <p:attrName>style.visibility</p:attrName>
                                        </p:attrNameLst>
                                      </p:cBhvr>
                                      <p:to>
                                        <p:strVal val="visible"/>
                                      </p:to>
                                    </p:set>
                                    <p:anim calcmode="lin" valueType="num">
                                      <p:cBhvr additive="base">
                                        <p:cTn id="55" dur="500" fill="hold"/>
                                        <p:tgtEl>
                                          <p:spTgt spid="68615"/>
                                        </p:tgtEl>
                                        <p:attrNameLst>
                                          <p:attrName>ppt_x</p:attrName>
                                        </p:attrNameLst>
                                      </p:cBhvr>
                                      <p:tavLst>
                                        <p:tav tm="0">
                                          <p:val>
                                            <p:strVal val="#ppt_x"/>
                                          </p:val>
                                        </p:tav>
                                        <p:tav tm="100000">
                                          <p:val>
                                            <p:strVal val="#ppt_x"/>
                                          </p:val>
                                        </p:tav>
                                      </p:tavLst>
                                    </p:anim>
                                    <p:anim calcmode="lin" valueType="num">
                                      <p:cBhvr additive="base">
                                        <p:cTn id="56" dur="500" fill="hold"/>
                                        <p:tgtEl>
                                          <p:spTgt spid="686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5" grpId="0" animBg="1"/>
      <p:bldP spid="68616" grpId="0" animBg="1"/>
      <p:bldP spid="686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1" name="AutoShape 7"/>
          <p:cNvSpPr>
            <a:spLocks noChangeArrowheads="1"/>
          </p:cNvSpPr>
          <p:nvPr/>
        </p:nvSpPr>
        <p:spPr bwMode="auto">
          <a:xfrm>
            <a:off x="533400" y="1066800"/>
            <a:ext cx="8229600" cy="3962400"/>
          </a:xfrm>
          <a:prstGeom prst="horizontalScroll">
            <a:avLst>
              <a:gd name="adj" fmla="val 12500"/>
            </a:avLst>
          </a:prstGeom>
          <a:solidFill>
            <a:schemeClr val="accent1"/>
          </a:solidFill>
          <a:ln w="9525">
            <a:solidFill>
              <a:schemeClr val="tx1"/>
            </a:solidFill>
            <a:round/>
            <a:headEnd/>
            <a:tailEnd/>
          </a:ln>
          <a:effectLst/>
        </p:spPr>
        <p:txBody>
          <a:bodyPr wrap="none" anchor="ctr"/>
          <a:lstStyle/>
          <a:p>
            <a:endParaRPr lang="ar-SA"/>
          </a:p>
        </p:txBody>
      </p:sp>
      <p:sp>
        <p:nvSpPr>
          <p:cNvPr id="52232" name="WordArt 8"/>
          <p:cNvSpPr>
            <a:spLocks noChangeArrowheads="1" noChangeShapeType="1" noTextEdit="1"/>
          </p:cNvSpPr>
          <p:nvPr/>
        </p:nvSpPr>
        <p:spPr bwMode="auto">
          <a:xfrm>
            <a:off x="1524000" y="2209800"/>
            <a:ext cx="6248400" cy="1543050"/>
          </a:xfrm>
          <a:prstGeom prst="rect">
            <a:avLst/>
          </a:prstGeom>
        </p:spPr>
        <p:txBody>
          <a:bodyPr wrap="none" fromWordArt="1">
            <a:prstTxWarp prst="textPlain">
              <a:avLst>
                <a:gd name="adj" fmla="val 50000"/>
              </a:avLst>
            </a:prstTxWarp>
          </a:bodyPr>
          <a:lstStyle/>
          <a:p>
            <a:pPr algn="ctr"/>
            <a:r>
              <a:rPr lang="ar-SA" sz="3600" kern="10" dirty="0" smtClean="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ألعاب </a:t>
            </a:r>
            <a:r>
              <a:rPr lang="ar-SA" sz="3600" kern="10" dirty="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تنمي مهارة الوصف والتعبير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2231"/>
                                        </p:tgtEl>
                                        <p:attrNameLst>
                                          <p:attrName>style.visibility</p:attrName>
                                        </p:attrNameLst>
                                      </p:cBhvr>
                                      <p:to>
                                        <p:strVal val="visible"/>
                                      </p:to>
                                    </p:set>
                                    <p:anim calcmode="lin" valueType="num">
                                      <p:cBhvr additive="base">
                                        <p:cTn id="7" dur="2000" fill="hold"/>
                                        <p:tgtEl>
                                          <p:spTgt spid="52231"/>
                                        </p:tgtEl>
                                        <p:attrNameLst>
                                          <p:attrName>ppt_x</p:attrName>
                                        </p:attrNameLst>
                                      </p:cBhvr>
                                      <p:tavLst>
                                        <p:tav tm="0">
                                          <p:val>
                                            <p:strVal val="#ppt_x"/>
                                          </p:val>
                                        </p:tav>
                                        <p:tav tm="100000">
                                          <p:val>
                                            <p:strVal val="#ppt_x"/>
                                          </p:val>
                                        </p:tav>
                                      </p:tavLst>
                                    </p:anim>
                                    <p:anim calcmode="lin" valueType="num">
                                      <p:cBhvr additive="base">
                                        <p:cTn id="8" dur="2000" fill="hold"/>
                                        <p:tgtEl>
                                          <p:spTgt spid="52231"/>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grpId="0" nodeType="afterEffect">
                                  <p:stCondLst>
                                    <p:cond delay="0"/>
                                  </p:stCondLst>
                                  <p:childTnLst>
                                    <p:set>
                                      <p:cBhvr>
                                        <p:cTn id="11" dur="1" fill="hold">
                                          <p:stCondLst>
                                            <p:cond delay="0"/>
                                          </p:stCondLst>
                                        </p:cTn>
                                        <p:tgtEl>
                                          <p:spTgt spid="52232"/>
                                        </p:tgtEl>
                                        <p:attrNameLst>
                                          <p:attrName>style.visibility</p:attrName>
                                        </p:attrNameLst>
                                      </p:cBhvr>
                                      <p:to>
                                        <p:strVal val="visible"/>
                                      </p:to>
                                    </p:set>
                                    <p:anim calcmode="lin" valueType="num">
                                      <p:cBhvr additive="base">
                                        <p:cTn id="12" dur="2000" fill="hold"/>
                                        <p:tgtEl>
                                          <p:spTgt spid="52232"/>
                                        </p:tgtEl>
                                        <p:attrNameLst>
                                          <p:attrName>ppt_x</p:attrName>
                                        </p:attrNameLst>
                                      </p:cBhvr>
                                      <p:tavLst>
                                        <p:tav tm="0">
                                          <p:val>
                                            <p:strVal val="#ppt_x"/>
                                          </p:val>
                                        </p:tav>
                                        <p:tav tm="100000">
                                          <p:val>
                                            <p:strVal val="#ppt_x"/>
                                          </p:val>
                                        </p:tav>
                                      </p:tavLst>
                                    </p:anim>
                                    <p:anim calcmode="lin" valueType="num">
                                      <p:cBhvr additive="base">
                                        <p:cTn id="13" dur="2000" fill="hold"/>
                                        <p:tgtEl>
                                          <p:spTgt spid="522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1" grpId="0" animBg="1"/>
      <p:bldP spid="5223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AutoShape 4"/>
          <p:cNvSpPr>
            <a:spLocks noChangeArrowheads="1"/>
          </p:cNvSpPr>
          <p:nvPr/>
        </p:nvSpPr>
        <p:spPr bwMode="auto">
          <a:xfrm>
            <a:off x="3962400" y="533400"/>
            <a:ext cx="4191000" cy="990600"/>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ar-SA"/>
          </a:p>
        </p:txBody>
      </p:sp>
      <p:sp>
        <p:nvSpPr>
          <p:cNvPr id="108549" name="WordArt 5"/>
          <p:cNvSpPr>
            <a:spLocks noChangeArrowheads="1" noChangeShapeType="1" noTextEdit="1"/>
          </p:cNvSpPr>
          <p:nvPr/>
        </p:nvSpPr>
        <p:spPr bwMode="auto">
          <a:xfrm>
            <a:off x="4419600" y="685800"/>
            <a:ext cx="3352800" cy="647700"/>
          </a:xfrm>
          <a:prstGeom prst="rect">
            <a:avLst/>
          </a:prstGeom>
        </p:spPr>
        <p:txBody>
          <a:bodyPr wrap="none" fromWordArt="1">
            <a:prstTxWarp prst="textPlain">
              <a:avLst>
                <a:gd name="adj" fmla="val 50000"/>
              </a:avLst>
            </a:prstTxWarp>
          </a:bodyPr>
          <a:lstStyle/>
          <a:p>
            <a:pPr algn="ctr"/>
            <a:r>
              <a:rPr lang="ar-SA" sz="3600" b="1" kern="1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لعبة تمثيل الأدوار </a:t>
            </a:r>
          </a:p>
        </p:txBody>
      </p:sp>
      <p:sp>
        <p:nvSpPr>
          <p:cNvPr id="108550" name="Text Box 6"/>
          <p:cNvSpPr txBox="1">
            <a:spLocks noChangeArrowheads="1"/>
          </p:cNvSpPr>
          <p:nvPr/>
        </p:nvSpPr>
        <p:spPr bwMode="auto">
          <a:xfrm>
            <a:off x="3352800" y="1524000"/>
            <a:ext cx="556260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108551" name="Text Box 7"/>
          <p:cNvSpPr txBox="1">
            <a:spLocks noChangeArrowheads="1"/>
          </p:cNvSpPr>
          <p:nvPr/>
        </p:nvSpPr>
        <p:spPr bwMode="auto">
          <a:xfrm>
            <a:off x="4038600" y="1744663"/>
            <a:ext cx="5105400" cy="4985980"/>
          </a:xfrm>
          <a:prstGeom prst="rect">
            <a:avLst/>
          </a:prstGeom>
          <a:noFill/>
          <a:ln w="9525">
            <a:noFill/>
            <a:miter lim="800000"/>
            <a:headEnd/>
            <a:tailEnd/>
          </a:ln>
          <a:effectLst/>
        </p:spPr>
        <p:txBody>
          <a:bodyPr>
            <a:spAutoFit/>
          </a:bodyPr>
          <a:lstStyle/>
          <a:p>
            <a:pPr>
              <a:spcBef>
                <a:spcPct val="50000"/>
              </a:spcBef>
            </a:pPr>
            <a:r>
              <a:rPr lang="ar-SA" sz="3600" b="1" dirty="0"/>
              <a:t>الأهداف : </a:t>
            </a:r>
          </a:p>
          <a:p>
            <a:pPr>
              <a:spcBef>
                <a:spcPct val="50000"/>
              </a:spcBef>
              <a:buFontTx/>
              <a:buChar char="•"/>
            </a:pPr>
            <a:r>
              <a:rPr lang="ar-SA" sz="2400" b="1" dirty="0"/>
              <a:t>تمثيل المعنى </a:t>
            </a:r>
          </a:p>
          <a:p>
            <a:pPr>
              <a:spcBef>
                <a:spcPct val="50000"/>
              </a:spcBef>
              <a:buFontTx/>
              <a:buChar char="•"/>
            </a:pPr>
            <a:r>
              <a:rPr lang="ar-SA" sz="2400" b="1" dirty="0"/>
              <a:t>تنمية مهارة الارتجال وعدم التلعثم  </a:t>
            </a:r>
          </a:p>
          <a:p>
            <a:pPr>
              <a:spcBef>
                <a:spcPct val="50000"/>
              </a:spcBef>
              <a:buFontTx/>
              <a:buChar char="•"/>
            </a:pPr>
            <a:r>
              <a:rPr lang="ar-SA" sz="2400" b="1" dirty="0"/>
              <a:t>تنمية مهارة الابتكار في التعبير</a:t>
            </a:r>
          </a:p>
          <a:p>
            <a:pPr>
              <a:spcBef>
                <a:spcPct val="50000"/>
              </a:spcBef>
              <a:buFontTx/>
              <a:buChar char="•"/>
            </a:pPr>
            <a:r>
              <a:rPr lang="ar-SA" sz="2400" b="1" dirty="0"/>
              <a:t>النظر إلى المستمعين</a:t>
            </a:r>
          </a:p>
          <a:p>
            <a:pPr>
              <a:spcBef>
                <a:spcPct val="50000"/>
              </a:spcBef>
              <a:buFontTx/>
              <a:buChar char="•"/>
            </a:pPr>
            <a:r>
              <a:rPr lang="ar-SA" sz="3600" b="1" dirty="0"/>
              <a:t>الطريقة :</a:t>
            </a:r>
          </a:p>
          <a:p>
            <a:pPr>
              <a:spcBef>
                <a:spcPct val="50000"/>
              </a:spcBef>
            </a:pPr>
            <a:r>
              <a:rPr lang="ar-SA" sz="2400" b="1" dirty="0" smtClean="0"/>
              <a:t>استخدام مجسم </a:t>
            </a:r>
            <a:r>
              <a:rPr lang="ar-SA" sz="2400" b="1" dirty="0"/>
              <a:t>الأسنان </a:t>
            </a:r>
            <a:r>
              <a:rPr lang="ar-SA" sz="2400" b="1" dirty="0" smtClean="0"/>
              <a:t>وترديد </a:t>
            </a:r>
            <a:r>
              <a:rPr lang="ar-SA" sz="2400" b="1" dirty="0"/>
              <a:t>العبارات </a:t>
            </a:r>
            <a:r>
              <a:rPr lang="ar-SA" sz="2400" b="1" dirty="0" smtClean="0"/>
              <a:t>عن التنظيف والاهتمام والعناية </a:t>
            </a:r>
            <a:r>
              <a:rPr lang="ar-SA" sz="2400" b="1" dirty="0"/>
              <a:t>بالأسنان بطريقة التمثيل بالحركات واستخدام الفرشاة </a:t>
            </a:r>
            <a:r>
              <a:rPr lang="ar-SA" sz="2400" b="1" dirty="0" smtClean="0"/>
              <a:t>.</a:t>
            </a:r>
            <a:endParaRPr lang="en-US" sz="2400" b="1" dirty="0"/>
          </a:p>
        </p:txBody>
      </p:sp>
      <p:sp>
        <p:nvSpPr>
          <p:cNvPr id="108552" name="WordArt 8"/>
          <p:cNvSpPr>
            <a:spLocks noChangeArrowheads="1" noChangeShapeType="1" noTextEdit="1"/>
          </p:cNvSpPr>
          <p:nvPr/>
        </p:nvSpPr>
        <p:spPr bwMode="auto">
          <a:xfrm>
            <a:off x="533400" y="5410200"/>
            <a:ext cx="3200400" cy="647700"/>
          </a:xfrm>
          <a:prstGeom prst="rect">
            <a:avLst/>
          </a:prstGeom>
        </p:spPr>
        <p:txBody>
          <a:bodyPr wrap="none" fromWordArt="1">
            <a:prstTxWarp prst="textPlain">
              <a:avLst>
                <a:gd name="adj" fmla="val 50000"/>
              </a:avLst>
            </a:prstTxWarp>
          </a:bodyPr>
          <a:lstStyle/>
          <a:p>
            <a:pPr algn="ctr"/>
            <a:endParaRPr lang="ar-SA" sz="3600" b="1" kern="10" dirty="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endParaRPr>
          </a:p>
        </p:txBody>
      </p:sp>
      <p:pic>
        <p:nvPicPr>
          <p:cNvPr id="108553" name="Picture 9" descr="20080507374"/>
          <p:cNvPicPr>
            <a:picLocks noChangeAspect="1" noChangeArrowheads="1"/>
          </p:cNvPicPr>
          <p:nvPr/>
        </p:nvPicPr>
        <p:blipFill>
          <a:blip r:embed="rId2" cstate="print"/>
          <a:srcRect/>
          <a:stretch>
            <a:fillRect/>
          </a:stretch>
        </p:blipFill>
        <p:spPr bwMode="auto">
          <a:xfrm>
            <a:off x="609600" y="457200"/>
            <a:ext cx="3048000" cy="4419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08548"/>
                                        </p:tgtEl>
                                        <p:attrNameLst>
                                          <p:attrName>style.visibility</p:attrName>
                                        </p:attrNameLst>
                                      </p:cBhvr>
                                      <p:to>
                                        <p:strVal val="visible"/>
                                      </p:to>
                                    </p:set>
                                    <p:anim calcmode="lin" valueType="num">
                                      <p:cBhvr additive="base">
                                        <p:cTn id="7" dur="1000" fill="hold"/>
                                        <p:tgtEl>
                                          <p:spTgt spid="108548"/>
                                        </p:tgtEl>
                                        <p:attrNameLst>
                                          <p:attrName>ppt_x</p:attrName>
                                        </p:attrNameLst>
                                      </p:cBhvr>
                                      <p:tavLst>
                                        <p:tav tm="0">
                                          <p:val>
                                            <p:strVal val="#ppt_x"/>
                                          </p:val>
                                        </p:tav>
                                        <p:tav tm="100000">
                                          <p:val>
                                            <p:strVal val="#ppt_x"/>
                                          </p:val>
                                        </p:tav>
                                      </p:tavLst>
                                    </p:anim>
                                    <p:anim calcmode="lin" valueType="num">
                                      <p:cBhvr additive="base">
                                        <p:cTn id="8" dur="1000" fill="hold"/>
                                        <p:tgtEl>
                                          <p:spTgt spid="108548"/>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108549"/>
                                        </p:tgtEl>
                                        <p:attrNameLst>
                                          <p:attrName>style.visibility</p:attrName>
                                        </p:attrNameLst>
                                      </p:cBhvr>
                                      <p:to>
                                        <p:strVal val="visible"/>
                                      </p:to>
                                    </p:set>
                                    <p:anim calcmode="lin" valueType="num">
                                      <p:cBhvr additive="base">
                                        <p:cTn id="12" dur="2000" fill="hold"/>
                                        <p:tgtEl>
                                          <p:spTgt spid="108549"/>
                                        </p:tgtEl>
                                        <p:attrNameLst>
                                          <p:attrName>ppt_x</p:attrName>
                                        </p:attrNameLst>
                                      </p:cBhvr>
                                      <p:tavLst>
                                        <p:tav tm="0">
                                          <p:val>
                                            <p:strVal val="#ppt_x"/>
                                          </p:val>
                                        </p:tav>
                                        <p:tav tm="100000">
                                          <p:val>
                                            <p:strVal val="#ppt_x"/>
                                          </p:val>
                                        </p:tav>
                                      </p:tavLst>
                                    </p:anim>
                                    <p:anim calcmode="lin" valueType="num">
                                      <p:cBhvr additive="base">
                                        <p:cTn id="13" dur="2000" fill="hold"/>
                                        <p:tgtEl>
                                          <p:spTgt spid="108549"/>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nodeType="afterEffect">
                                  <p:stCondLst>
                                    <p:cond delay="0"/>
                                  </p:stCondLst>
                                  <p:childTnLst>
                                    <p:set>
                                      <p:cBhvr>
                                        <p:cTn id="16" dur="1" fill="hold">
                                          <p:stCondLst>
                                            <p:cond delay="0"/>
                                          </p:stCondLst>
                                        </p:cTn>
                                        <p:tgtEl>
                                          <p:spTgt spid="108553"/>
                                        </p:tgtEl>
                                        <p:attrNameLst>
                                          <p:attrName>style.visibility</p:attrName>
                                        </p:attrNameLst>
                                      </p:cBhvr>
                                      <p:to>
                                        <p:strVal val="visible"/>
                                      </p:to>
                                    </p:set>
                                    <p:anim calcmode="lin" valueType="num">
                                      <p:cBhvr additive="base">
                                        <p:cTn id="17" dur="2000" fill="hold"/>
                                        <p:tgtEl>
                                          <p:spTgt spid="108553"/>
                                        </p:tgtEl>
                                        <p:attrNameLst>
                                          <p:attrName>ppt_x</p:attrName>
                                        </p:attrNameLst>
                                      </p:cBhvr>
                                      <p:tavLst>
                                        <p:tav tm="0">
                                          <p:val>
                                            <p:strVal val="#ppt_x"/>
                                          </p:val>
                                        </p:tav>
                                        <p:tav tm="100000">
                                          <p:val>
                                            <p:strVal val="#ppt_x"/>
                                          </p:val>
                                        </p:tav>
                                      </p:tavLst>
                                    </p:anim>
                                    <p:anim calcmode="lin" valueType="num">
                                      <p:cBhvr additive="base">
                                        <p:cTn id="18" dur="2000" fill="hold"/>
                                        <p:tgtEl>
                                          <p:spTgt spid="108553"/>
                                        </p:tgtEl>
                                        <p:attrNameLst>
                                          <p:attrName>ppt_y</p:attrName>
                                        </p:attrNameLst>
                                      </p:cBhvr>
                                      <p:tavLst>
                                        <p:tav tm="0">
                                          <p:val>
                                            <p:strVal val="1+#ppt_h/2"/>
                                          </p:val>
                                        </p:tav>
                                        <p:tav tm="100000">
                                          <p:val>
                                            <p:strVal val="#ppt_y"/>
                                          </p:val>
                                        </p:tav>
                                      </p:tavLst>
                                    </p:anim>
                                  </p:childTnLst>
                                </p:cTn>
                              </p:par>
                            </p:childTnLst>
                          </p:cTn>
                        </p:par>
                        <p:par>
                          <p:cTn id="19" fill="hold">
                            <p:stCondLst>
                              <p:cond delay="5000"/>
                            </p:stCondLst>
                            <p:childTnLst>
                              <p:par>
                                <p:cTn id="20" presetID="2" presetClass="entr" presetSubtype="4" fill="hold" nodeType="afterEffect">
                                  <p:stCondLst>
                                    <p:cond delay="0"/>
                                  </p:stCondLst>
                                  <p:childTnLst>
                                    <p:set>
                                      <p:cBhvr>
                                        <p:cTn id="21" dur="1" fill="hold">
                                          <p:stCondLst>
                                            <p:cond delay="0"/>
                                          </p:stCondLst>
                                        </p:cTn>
                                        <p:tgtEl>
                                          <p:spTgt spid="108551">
                                            <p:txEl>
                                              <p:pRg st="0" end="0"/>
                                            </p:txEl>
                                          </p:spTgt>
                                        </p:tgtEl>
                                        <p:attrNameLst>
                                          <p:attrName>style.visibility</p:attrName>
                                        </p:attrNameLst>
                                      </p:cBhvr>
                                      <p:to>
                                        <p:strVal val="visible"/>
                                      </p:to>
                                    </p:set>
                                    <p:anim calcmode="lin" valueType="num">
                                      <p:cBhvr additive="base">
                                        <p:cTn id="22" dur="3000" fill="hold"/>
                                        <p:tgtEl>
                                          <p:spTgt spid="108551">
                                            <p:txEl>
                                              <p:pRg st="0" end="0"/>
                                            </p:txEl>
                                          </p:spTgt>
                                        </p:tgtEl>
                                        <p:attrNameLst>
                                          <p:attrName>ppt_x</p:attrName>
                                        </p:attrNameLst>
                                      </p:cBhvr>
                                      <p:tavLst>
                                        <p:tav tm="0">
                                          <p:val>
                                            <p:strVal val="#ppt_x"/>
                                          </p:val>
                                        </p:tav>
                                        <p:tav tm="100000">
                                          <p:val>
                                            <p:strVal val="#ppt_x"/>
                                          </p:val>
                                        </p:tav>
                                      </p:tavLst>
                                    </p:anim>
                                    <p:anim calcmode="lin" valueType="num">
                                      <p:cBhvr additive="base">
                                        <p:cTn id="23" dur="3000" fill="hold"/>
                                        <p:tgtEl>
                                          <p:spTgt spid="108551">
                                            <p:txEl>
                                              <p:pRg st="0" end="0"/>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4" fill="hold" nodeType="afterEffect">
                                  <p:stCondLst>
                                    <p:cond delay="0"/>
                                  </p:stCondLst>
                                  <p:childTnLst>
                                    <p:set>
                                      <p:cBhvr>
                                        <p:cTn id="26" dur="1" fill="hold">
                                          <p:stCondLst>
                                            <p:cond delay="0"/>
                                          </p:stCondLst>
                                        </p:cTn>
                                        <p:tgtEl>
                                          <p:spTgt spid="108551">
                                            <p:txEl>
                                              <p:pRg st="1" end="1"/>
                                            </p:txEl>
                                          </p:spTgt>
                                        </p:tgtEl>
                                        <p:attrNameLst>
                                          <p:attrName>style.visibility</p:attrName>
                                        </p:attrNameLst>
                                      </p:cBhvr>
                                      <p:to>
                                        <p:strVal val="visible"/>
                                      </p:to>
                                    </p:set>
                                    <p:anim calcmode="lin" valueType="num">
                                      <p:cBhvr additive="base">
                                        <p:cTn id="27" dur="3000" fill="hold"/>
                                        <p:tgtEl>
                                          <p:spTgt spid="108551">
                                            <p:txEl>
                                              <p:pRg st="1" end="1"/>
                                            </p:txEl>
                                          </p:spTgt>
                                        </p:tgtEl>
                                        <p:attrNameLst>
                                          <p:attrName>ppt_x</p:attrName>
                                        </p:attrNameLst>
                                      </p:cBhvr>
                                      <p:tavLst>
                                        <p:tav tm="0">
                                          <p:val>
                                            <p:strVal val="#ppt_x"/>
                                          </p:val>
                                        </p:tav>
                                        <p:tav tm="100000">
                                          <p:val>
                                            <p:strVal val="#ppt_x"/>
                                          </p:val>
                                        </p:tav>
                                      </p:tavLst>
                                    </p:anim>
                                    <p:anim calcmode="lin" valueType="num">
                                      <p:cBhvr additive="base">
                                        <p:cTn id="28" dur="3000" fill="hold"/>
                                        <p:tgtEl>
                                          <p:spTgt spid="108551">
                                            <p:txEl>
                                              <p:pRg st="1" end="1"/>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1000"/>
                            </p:stCondLst>
                            <p:childTnLst>
                              <p:par>
                                <p:cTn id="30" presetID="2" presetClass="entr" presetSubtype="4" fill="hold" nodeType="afterEffect">
                                  <p:stCondLst>
                                    <p:cond delay="0"/>
                                  </p:stCondLst>
                                  <p:childTnLst>
                                    <p:set>
                                      <p:cBhvr>
                                        <p:cTn id="31" dur="1" fill="hold">
                                          <p:stCondLst>
                                            <p:cond delay="0"/>
                                          </p:stCondLst>
                                        </p:cTn>
                                        <p:tgtEl>
                                          <p:spTgt spid="108551">
                                            <p:txEl>
                                              <p:pRg st="2" end="2"/>
                                            </p:txEl>
                                          </p:spTgt>
                                        </p:tgtEl>
                                        <p:attrNameLst>
                                          <p:attrName>style.visibility</p:attrName>
                                        </p:attrNameLst>
                                      </p:cBhvr>
                                      <p:to>
                                        <p:strVal val="visible"/>
                                      </p:to>
                                    </p:set>
                                    <p:anim calcmode="lin" valueType="num">
                                      <p:cBhvr additive="base">
                                        <p:cTn id="32" dur="3000" fill="hold"/>
                                        <p:tgtEl>
                                          <p:spTgt spid="108551">
                                            <p:txEl>
                                              <p:pRg st="2" end="2"/>
                                            </p:txEl>
                                          </p:spTgt>
                                        </p:tgtEl>
                                        <p:attrNameLst>
                                          <p:attrName>ppt_x</p:attrName>
                                        </p:attrNameLst>
                                      </p:cBhvr>
                                      <p:tavLst>
                                        <p:tav tm="0">
                                          <p:val>
                                            <p:strVal val="#ppt_x"/>
                                          </p:val>
                                        </p:tav>
                                        <p:tav tm="100000">
                                          <p:val>
                                            <p:strVal val="#ppt_x"/>
                                          </p:val>
                                        </p:tav>
                                      </p:tavLst>
                                    </p:anim>
                                    <p:anim calcmode="lin" valueType="num">
                                      <p:cBhvr additive="base">
                                        <p:cTn id="33" dur="3000" fill="hold"/>
                                        <p:tgtEl>
                                          <p:spTgt spid="108551">
                                            <p:txEl>
                                              <p:pRg st="2" end="2"/>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4000"/>
                            </p:stCondLst>
                            <p:childTnLst>
                              <p:par>
                                <p:cTn id="35" presetID="2" presetClass="entr" presetSubtype="4" fill="hold" nodeType="afterEffect">
                                  <p:stCondLst>
                                    <p:cond delay="0"/>
                                  </p:stCondLst>
                                  <p:childTnLst>
                                    <p:set>
                                      <p:cBhvr>
                                        <p:cTn id="36" dur="1" fill="hold">
                                          <p:stCondLst>
                                            <p:cond delay="0"/>
                                          </p:stCondLst>
                                        </p:cTn>
                                        <p:tgtEl>
                                          <p:spTgt spid="108551">
                                            <p:txEl>
                                              <p:pRg st="3" end="3"/>
                                            </p:txEl>
                                          </p:spTgt>
                                        </p:tgtEl>
                                        <p:attrNameLst>
                                          <p:attrName>style.visibility</p:attrName>
                                        </p:attrNameLst>
                                      </p:cBhvr>
                                      <p:to>
                                        <p:strVal val="visible"/>
                                      </p:to>
                                    </p:set>
                                    <p:anim calcmode="lin" valueType="num">
                                      <p:cBhvr additive="base">
                                        <p:cTn id="37" dur="3000" fill="hold"/>
                                        <p:tgtEl>
                                          <p:spTgt spid="108551">
                                            <p:txEl>
                                              <p:pRg st="3" end="3"/>
                                            </p:txEl>
                                          </p:spTgt>
                                        </p:tgtEl>
                                        <p:attrNameLst>
                                          <p:attrName>ppt_x</p:attrName>
                                        </p:attrNameLst>
                                      </p:cBhvr>
                                      <p:tavLst>
                                        <p:tav tm="0">
                                          <p:val>
                                            <p:strVal val="#ppt_x"/>
                                          </p:val>
                                        </p:tav>
                                        <p:tav tm="100000">
                                          <p:val>
                                            <p:strVal val="#ppt_x"/>
                                          </p:val>
                                        </p:tav>
                                      </p:tavLst>
                                    </p:anim>
                                    <p:anim calcmode="lin" valueType="num">
                                      <p:cBhvr additive="base">
                                        <p:cTn id="38" dur="3000" fill="hold"/>
                                        <p:tgtEl>
                                          <p:spTgt spid="108551">
                                            <p:txEl>
                                              <p:pRg st="3" end="3"/>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7000"/>
                            </p:stCondLst>
                            <p:childTnLst>
                              <p:par>
                                <p:cTn id="40" presetID="2" presetClass="entr" presetSubtype="4" fill="hold" nodeType="afterEffect">
                                  <p:stCondLst>
                                    <p:cond delay="0"/>
                                  </p:stCondLst>
                                  <p:childTnLst>
                                    <p:set>
                                      <p:cBhvr>
                                        <p:cTn id="41" dur="1" fill="hold">
                                          <p:stCondLst>
                                            <p:cond delay="0"/>
                                          </p:stCondLst>
                                        </p:cTn>
                                        <p:tgtEl>
                                          <p:spTgt spid="108551">
                                            <p:txEl>
                                              <p:pRg st="4" end="4"/>
                                            </p:txEl>
                                          </p:spTgt>
                                        </p:tgtEl>
                                        <p:attrNameLst>
                                          <p:attrName>style.visibility</p:attrName>
                                        </p:attrNameLst>
                                      </p:cBhvr>
                                      <p:to>
                                        <p:strVal val="visible"/>
                                      </p:to>
                                    </p:set>
                                    <p:anim calcmode="lin" valueType="num">
                                      <p:cBhvr additive="base">
                                        <p:cTn id="42" dur="3000" fill="hold"/>
                                        <p:tgtEl>
                                          <p:spTgt spid="108551">
                                            <p:txEl>
                                              <p:pRg st="4" end="4"/>
                                            </p:txEl>
                                          </p:spTgt>
                                        </p:tgtEl>
                                        <p:attrNameLst>
                                          <p:attrName>ppt_x</p:attrName>
                                        </p:attrNameLst>
                                      </p:cBhvr>
                                      <p:tavLst>
                                        <p:tav tm="0">
                                          <p:val>
                                            <p:strVal val="#ppt_x"/>
                                          </p:val>
                                        </p:tav>
                                        <p:tav tm="100000">
                                          <p:val>
                                            <p:strVal val="#ppt_x"/>
                                          </p:val>
                                        </p:tav>
                                      </p:tavLst>
                                    </p:anim>
                                    <p:anim calcmode="lin" valueType="num">
                                      <p:cBhvr additive="base">
                                        <p:cTn id="43" dur="3000" fill="hold"/>
                                        <p:tgtEl>
                                          <p:spTgt spid="108551">
                                            <p:txEl>
                                              <p:pRg st="4" end="4"/>
                                            </p:txEl>
                                          </p:spTgt>
                                        </p:tgtEl>
                                        <p:attrNameLst>
                                          <p:attrName>ppt_y</p:attrName>
                                        </p:attrNameLst>
                                      </p:cBhvr>
                                      <p:tavLst>
                                        <p:tav tm="0">
                                          <p:val>
                                            <p:strVal val="1+#ppt_h/2"/>
                                          </p:val>
                                        </p:tav>
                                        <p:tav tm="100000">
                                          <p:val>
                                            <p:strVal val="#ppt_y"/>
                                          </p:val>
                                        </p:tav>
                                      </p:tavLst>
                                    </p:anim>
                                  </p:childTnLst>
                                </p:cTn>
                              </p:par>
                            </p:childTnLst>
                          </p:cTn>
                        </p:par>
                        <p:par>
                          <p:cTn id="44" fill="hold">
                            <p:stCondLst>
                              <p:cond delay="20000"/>
                            </p:stCondLst>
                            <p:childTnLst>
                              <p:par>
                                <p:cTn id="45" presetID="2" presetClass="entr" presetSubtype="4" fill="hold" nodeType="afterEffect">
                                  <p:stCondLst>
                                    <p:cond delay="0"/>
                                  </p:stCondLst>
                                  <p:childTnLst>
                                    <p:set>
                                      <p:cBhvr>
                                        <p:cTn id="46" dur="1" fill="hold">
                                          <p:stCondLst>
                                            <p:cond delay="0"/>
                                          </p:stCondLst>
                                        </p:cTn>
                                        <p:tgtEl>
                                          <p:spTgt spid="108551">
                                            <p:txEl>
                                              <p:pRg st="5" end="5"/>
                                            </p:txEl>
                                          </p:spTgt>
                                        </p:tgtEl>
                                        <p:attrNameLst>
                                          <p:attrName>style.visibility</p:attrName>
                                        </p:attrNameLst>
                                      </p:cBhvr>
                                      <p:to>
                                        <p:strVal val="visible"/>
                                      </p:to>
                                    </p:set>
                                    <p:anim calcmode="lin" valueType="num">
                                      <p:cBhvr additive="base">
                                        <p:cTn id="47" dur="3000" fill="hold"/>
                                        <p:tgtEl>
                                          <p:spTgt spid="108551">
                                            <p:txEl>
                                              <p:pRg st="5" end="5"/>
                                            </p:txEl>
                                          </p:spTgt>
                                        </p:tgtEl>
                                        <p:attrNameLst>
                                          <p:attrName>ppt_x</p:attrName>
                                        </p:attrNameLst>
                                      </p:cBhvr>
                                      <p:tavLst>
                                        <p:tav tm="0">
                                          <p:val>
                                            <p:strVal val="#ppt_x"/>
                                          </p:val>
                                        </p:tav>
                                        <p:tav tm="100000">
                                          <p:val>
                                            <p:strVal val="#ppt_x"/>
                                          </p:val>
                                        </p:tav>
                                      </p:tavLst>
                                    </p:anim>
                                    <p:anim calcmode="lin" valueType="num">
                                      <p:cBhvr additive="base">
                                        <p:cTn id="48" dur="3000" fill="hold"/>
                                        <p:tgtEl>
                                          <p:spTgt spid="108551">
                                            <p:txEl>
                                              <p:pRg st="5" end="5"/>
                                            </p:txEl>
                                          </p:spTgt>
                                        </p:tgtEl>
                                        <p:attrNameLst>
                                          <p:attrName>ppt_y</p:attrName>
                                        </p:attrNameLst>
                                      </p:cBhvr>
                                      <p:tavLst>
                                        <p:tav tm="0">
                                          <p:val>
                                            <p:strVal val="1+#ppt_h/2"/>
                                          </p:val>
                                        </p:tav>
                                        <p:tav tm="100000">
                                          <p:val>
                                            <p:strVal val="#ppt_y"/>
                                          </p:val>
                                        </p:tav>
                                      </p:tavLst>
                                    </p:anim>
                                  </p:childTnLst>
                                </p:cTn>
                              </p:par>
                            </p:childTnLst>
                          </p:cTn>
                        </p:par>
                        <p:par>
                          <p:cTn id="49" fill="hold">
                            <p:stCondLst>
                              <p:cond delay="23000"/>
                            </p:stCondLst>
                            <p:childTnLst>
                              <p:par>
                                <p:cTn id="50" presetID="2" presetClass="entr" presetSubtype="4" fill="hold" nodeType="afterEffect">
                                  <p:stCondLst>
                                    <p:cond delay="0"/>
                                  </p:stCondLst>
                                  <p:childTnLst>
                                    <p:set>
                                      <p:cBhvr>
                                        <p:cTn id="51" dur="1" fill="hold">
                                          <p:stCondLst>
                                            <p:cond delay="0"/>
                                          </p:stCondLst>
                                        </p:cTn>
                                        <p:tgtEl>
                                          <p:spTgt spid="108551">
                                            <p:txEl>
                                              <p:pRg st="6" end="6"/>
                                            </p:txEl>
                                          </p:spTgt>
                                        </p:tgtEl>
                                        <p:attrNameLst>
                                          <p:attrName>style.visibility</p:attrName>
                                        </p:attrNameLst>
                                      </p:cBhvr>
                                      <p:to>
                                        <p:strVal val="visible"/>
                                      </p:to>
                                    </p:set>
                                    <p:anim calcmode="lin" valueType="num">
                                      <p:cBhvr additive="base">
                                        <p:cTn id="52" dur="3000" fill="hold"/>
                                        <p:tgtEl>
                                          <p:spTgt spid="108551">
                                            <p:txEl>
                                              <p:pRg st="6" end="6"/>
                                            </p:txEl>
                                          </p:spTgt>
                                        </p:tgtEl>
                                        <p:attrNameLst>
                                          <p:attrName>ppt_x</p:attrName>
                                        </p:attrNameLst>
                                      </p:cBhvr>
                                      <p:tavLst>
                                        <p:tav tm="0">
                                          <p:val>
                                            <p:strVal val="#ppt_x"/>
                                          </p:val>
                                        </p:tav>
                                        <p:tav tm="100000">
                                          <p:val>
                                            <p:strVal val="#ppt_x"/>
                                          </p:val>
                                        </p:tav>
                                      </p:tavLst>
                                    </p:anim>
                                    <p:anim calcmode="lin" valueType="num">
                                      <p:cBhvr additive="base">
                                        <p:cTn id="53" dur="3000" fill="hold"/>
                                        <p:tgtEl>
                                          <p:spTgt spid="108551">
                                            <p:txEl>
                                              <p:pRg st="6" end="6"/>
                                            </p:txEl>
                                          </p:spTgt>
                                        </p:tgtEl>
                                        <p:attrNameLst>
                                          <p:attrName>ppt_y</p:attrName>
                                        </p:attrNameLst>
                                      </p:cBhvr>
                                      <p:tavLst>
                                        <p:tav tm="0">
                                          <p:val>
                                            <p:strVal val="1+#ppt_h/2"/>
                                          </p:val>
                                        </p:tav>
                                        <p:tav tm="100000">
                                          <p:val>
                                            <p:strVal val="#ppt_y"/>
                                          </p:val>
                                        </p:tav>
                                      </p:tavLst>
                                    </p:anim>
                                  </p:childTnLst>
                                </p:cTn>
                              </p:par>
                            </p:childTnLst>
                          </p:cTn>
                        </p:par>
                        <p:par>
                          <p:cTn id="54" fill="hold">
                            <p:stCondLst>
                              <p:cond delay="26000"/>
                            </p:stCondLst>
                            <p:childTnLst>
                              <p:par>
                                <p:cTn id="55" presetID="2" presetClass="entr" presetSubtype="4" fill="hold" grpId="0" nodeType="afterEffect" nodePh="1">
                                  <p:stCondLst>
                                    <p:cond delay="0"/>
                                  </p:stCondLst>
                                  <p:endCondLst>
                                    <p:cond evt="begin" delay="0">
                                      <p:tn val="55"/>
                                    </p:cond>
                                  </p:endCondLst>
                                  <p:childTnLst>
                                    <p:set>
                                      <p:cBhvr>
                                        <p:cTn id="56" dur="1" fill="hold">
                                          <p:stCondLst>
                                            <p:cond delay="0"/>
                                          </p:stCondLst>
                                        </p:cTn>
                                        <p:tgtEl>
                                          <p:spTgt spid="108552"/>
                                        </p:tgtEl>
                                        <p:attrNameLst>
                                          <p:attrName>style.visibility</p:attrName>
                                        </p:attrNameLst>
                                      </p:cBhvr>
                                      <p:to>
                                        <p:strVal val="visible"/>
                                      </p:to>
                                    </p:set>
                                    <p:anim calcmode="lin" valueType="num">
                                      <p:cBhvr additive="base">
                                        <p:cTn id="57" dur="1000" fill="hold"/>
                                        <p:tgtEl>
                                          <p:spTgt spid="108552"/>
                                        </p:tgtEl>
                                        <p:attrNameLst>
                                          <p:attrName>ppt_x</p:attrName>
                                        </p:attrNameLst>
                                      </p:cBhvr>
                                      <p:tavLst>
                                        <p:tav tm="0">
                                          <p:val>
                                            <p:strVal val="#ppt_x"/>
                                          </p:val>
                                        </p:tav>
                                        <p:tav tm="100000">
                                          <p:val>
                                            <p:strVal val="#ppt_x"/>
                                          </p:val>
                                        </p:tav>
                                      </p:tavLst>
                                    </p:anim>
                                    <p:anim calcmode="lin" valueType="num">
                                      <p:cBhvr additive="base">
                                        <p:cTn id="58" dur="1000" fill="hold"/>
                                        <p:tgtEl>
                                          <p:spTgt spid="1085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8" grpId="0" animBg="1"/>
      <p:bldP spid="108549" grpId="0" animBg="1"/>
      <p:bldP spid="10855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sz="quarter" idx="1"/>
          </p:nvPr>
        </p:nvSpPr>
        <p:spPr>
          <a:xfrm>
            <a:off x="3886200" y="2362200"/>
            <a:ext cx="4876800" cy="4495800"/>
          </a:xfrm>
        </p:spPr>
        <p:txBody>
          <a:bodyPr/>
          <a:lstStyle/>
          <a:p>
            <a:pPr>
              <a:lnSpc>
                <a:spcPct val="90000"/>
              </a:lnSpc>
            </a:pPr>
            <a:r>
              <a:rPr lang="ar-SA" b="1" dirty="0">
                <a:solidFill>
                  <a:srgbClr val="FF0000"/>
                </a:solidFill>
              </a:rPr>
              <a:t>الأهداف :</a:t>
            </a:r>
          </a:p>
          <a:p>
            <a:pPr>
              <a:lnSpc>
                <a:spcPct val="90000"/>
              </a:lnSpc>
            </a:pPr>
            <a:r>
              <a:rPr lang="ar-SA" sz="2400" b="1" dirty="0"/>
              <a:t>تنمية مهارة الوصف والتعبير </a:t>
            </a:r>
          </a:p>
          <a:p>
            <a:pPr>
              <a:lnSpc>
                <a:spcPct val="90000"/>
              </a:lnSpc>
            </a:pPr>
            <a:r>
              <a:rPr lang="ar-SA" sz="2400" b="1" dirty="0"/>
              <a:t>تنمية مهارة التي تتعلق بالأداء </a:t>
            </a:r>
          </a:p>
          <a:p>
            <a:pPr>
              <a:lnSpc>
                <a:spcPct val="90000"/>
              </a:lnSpc>
            </a:pPr>
            <a:r>
              <a:rPr lang="ar-SA" sz="2400" b="1" dirty="0"/>
              <a:t>تدريب على مهارة </a:t>
            </a:r>
            <a:r>
              <a:rPr lang="ar-SA" sz="2400" b="1" dirty="0" smtClean="0"/>
              <a:t>ا</a:t>
            </a:r>
            <a:r>
              <a:rPr lang="ar-EG" sz="2400" b="1" dirty="0" smtClean="0"/>
              <a:t>دراك العلاقات.</a:t>
            </a:r>
            <a:endParaRPr lang="ar-SA" sz="2400" b="1" dirty="0"/>
          </a:p>
          <a:p>
            <a:pPr>
              <a:lnSpc>
                <a:spcPct val="90000"/>
              </a:lnSpc>
            </a:pPr>
            <a:r>
              <a:rPr lang="ar-SA" b="1" dirty="0">
                <a:solidFill>
                  <a:srgbClr val="FF0000"/>
                </a:solidFill>
              </a:rPr>
              <a:t>الطريقة :</a:t>
            </a:r>
          </a:p>
          <a:p>
            <a:pPr>
              <a:lnSpc>
                <a:spcPct val="90000"/>
              </a:lnSpc>
            </a:pPr>
            <a:r>
              <a:rPr lang="ar-SA" sz="2400" b="1" dirty="0" smtClean="0"/>
              <a:t>يعد المعلم مجموعة </a:t>
            </a:r>
            <a:r>
              <a:rPr lang="ar-SA" sz="2400" b="1" dirty="0"/>
              <a:t>من الأعداد ومجموعة من الصور الدالة عليها </a:t>
            </a:r>
          </a:p>
          <a:p>
            <a:pPr>
              <a:lnSpc>
                <a:spcPct val="90000"/>
              </a:lnSpc>
            </a:pPr>
            <a:r>
              <a:rPr lang="ar-SA" sz="2400" b="1" dirty="0" smtClean="0"/>
              <a:t>يطلب المعلم </a:t>
            </a:r>
            <a:r>
              <a:rPr lang="ar-SA" sz="2400" b="1" dirty="0"/>
              <a:t>من </a:t>
            </a:r>
            <a:r>
              <a:rPr lang="ar-SA" sz="2400" b="1" dirty="0" smtClean="0"/>
              <a:t>طالبين </a:t>
            </a:r>
            <a:r>
              <a:rPr lang="ar-SA" sz="2400" b="1" dirty="0"/>
              <a:t>البحث عن العدد والمجموعة المكافئة له </a:t>
            </a:r>
          </a:p>
          <a:p>
            <a:pPr>
              <a:lnSpc>
                <a:spcPct val="90000"/>
              </a:lnSpc>
            </a:pPr>
            <a:r>
              <a:rPr lang="ar-SA" sz="2400" b="1" dirty="0"/>
              <a:t>وعرضها على </a:t>
            </a:r>
            <a:r>
              <a:rPr lang="ar-SA" sz="2400" b="1" dirty="0" smtClean="0"/>
              <a:t>بقية الطلاب</a:t>
            </a:r>
            <a:endParaRPr lang="en-US" sz="2400" b="1" dirty="0"/>
          </a:p>
        </p:txBody>
      </p:sp>
      <p:pic>
        <p:nvPicPr>
          <p:cNvPr id="54276" name="Picture 4" descr="20080112212"/>
          <p:cNvPicPr>
            <a:picLocks noChangeAspect="1" noChangeArrowheads="1"/>
          </p:cNvPicPr>
          <p:nvPr/>
        </p:nvPicPr>
        <p:blipFill>
          <a:blip r:embed="rId2" cstate="print"/>
          <a:srcRect/>
          <a:stretch>
            <a:fillRect/>
          </a:stretch>
        </p:blipFill>
        <p:spPr bwMode="auto">
          <a:xfrm>
            <a:off x="381000" y="381000"/>
            <a:ext cx="3200400" cy="2400300"/>
          </a:xfrm>
          <a:prstGeom prst="rect">
            <a:avLst/>
          </a:prstGeom>
          <a:noFill/>
          <a:ln w="76200">
            <a:solidFill>
              <a:srgbClr val="000000"/>
            </a:solidFill>
            <a:miter lim="800000"/>
            <a:headEnd/>
            <a:tailEnd/>
          </a:ln>
        </p:spPr>
      </p:pic>
      <p:pic>
        <p:nvPicPr>
          <p:cNvPr id="54277" name="Picture 5" descr="20080112213"/>
          <p:cNvPicPr>
            <a:picLocks noChangeAspect="1" noChangeArrowheads="1"/>
          </p:cNvPicPr>
          <p:nvPr/>
        </p:nvPicPr>
        <p:blipFill>
          <a:blip r:embed="rId3" cstate="print"/>
          <a:srcRect/>
          <a:stretch>
            <a:fillRect/>
          </a:stretch>
        </p:blipFill>
        <p:spPr bwMode="auto">
          <a:xfrm>
            <a:off x="381000" y="2971800"/>
            <a:ext cx="3200400" cy="2400300"/>
          </a:xfrm>
          <a:prstGeom prst="rect">
            <a:avLst/>
          </a:prstGeom>
          <a:noFill/>
          <a:ln w="76200">
            <a:solidFill>
              <a:srgbClr val="000000"/>
            </a:solidFill>
            <a:miter lim="800000"/>
            <a:headEnd/>
            <a:tailEnd/>
          </a:ln>
        </p:spPr>
      </p:pic>
      <p:sp>
        <p:nvSpPr>
          <p:cNvPr id="54281" name="WordArt 9"/>
          <p:cNvSpPr>
            <a:spLocks noChangeArrowheads="1" noChangeShapeType="1" noTextEdit="1"/>
          </p:cNvSpPr>
          <p:nvPr/>
        </p:nvSpPr>
        <p:spPr bwMode="auto">
          <a:xfrm>
            <a:off x="381000" y="5562600"/>
            <a:ext cx="3248025" cy="990600"/>
          </a:xfrm>
          <a:prstGeom prst="rect">
            <a:avLst/>
          </a:prstGeom>
        </p:spPr>
        <p:txBody>
          <a:bodyPr wrap="none" fromWordArt="1">
            <a:prstTxWarp prst="textPlain">
              <a:avLst>
                <a:gd name="adj" fmla="val 50000"/>
              </a:avLst>
            </a:prstTxWarp>
          </a:bodyPr>
          <a:lstStyle/>
          <a:p>
            <a:pPr algn="ctr"/>
            <a:endParaRPr lang="ar-SA" sz="3600" kern="10" dirty="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endParaRPr>
          </a:p>
        </p:txBody>
      </p:sp>
      <p:sp>
        <p:nvSpPr>
          <p:cNvPr id="54282" name="AutoShape 10"/>
          <p:cNvSpPr>
            <a:spLocks noChangeArrowheads="1"/>
          </p:cNvSpPr>
          <p:nvPr/>
        </p:nvSpPr>
        <p:spPr bwMode="auto">
          <a:xfrm>
            <a:off x="4343400" y="533400"/>
            <a:ext cx="4191000" cy="1219200"/>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ar-SA"/>
          </a:p>
        </p:txBody>
      </p:sp>
      <p:sp>
        <p:nvSpPr>
          <p:cNvPr id="54279" name="WordArt 7"/>
          <p:cNvSpPr>
            <a:spLocks noChangeArrowheads="1" noChangeShapeType="1" noTextEdit="1"/>
          </p:cNvSpPr>
          <p:nvPr/>
        </p:nvSpPr>
        <p:spPr bwMode="auto">
          <a:xfrm>
            <a:off x="5105400" y="762000"/>
            <a:ext cx="2743200" cy="723900"/>
          </a:xfrm>
          <a:prstGeom prst="rect">
            <a:avLst/>
          </a:prstGeom>
        </p:spPr>
        <p:txBody>
          <a:bodyPr wrap="none" fromWordArt="1">
            <a:prstTxWarp prst="textPlain">
              <a:avLst>
                <a:gd name="adj" fmla="val 50000"/>
              </a:avLst>
            </a:prstTxWarp>
          </a:bodyPr>
          <a:lstStyle/>
          <a:p>
            <a:pPr algn="ctr"/>
            <a:r>
              <a:rPr lang="ar-SA" sz="3600" kern="10" dirty="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التــــــوائم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4282"/>
                                        </p:tgtEl>
                                        <p:attrNameLst>
                                          <p:attrName>style.visibility</p:attrName>
                                        </p:attrNameLst>
                                      </p:cBhvr>
                                      <p:to>
                                        <p:strVal val="visible"/>
                                      </p:to>
                                    </p:set>
                                    <p:anim calcmode="lin" valueType="num">
                                      <p:cBhvr additive="base">
                                        <p:cTn id="7" dur="1000" fill="hold"/>
                                        <p:tgtEl>
                                          <p:spTgt spid="54282"/>
                                        </p:tgtEl>
                                        <p:attrNameLst>
                                          <p:attrName>ppt_x</p:attrName>
                                        </p:attrNameLst>
                                      </p:cBhvr>
                                      <p:tavLst>
                                        <p:tav tm="0">
                                          <p:val>
                                            <p:strVal val="#ppt_x"/>
                                          </p:val>
                                        </p:tav>
                                        <p:tav tm="100000">
                                          <p:val>
                                            <p:strVal val="#ppt_x"/>
                                          </p:val>
                                        </p:tav>
                                      </p:tavLst>
                                    </p:anim>
                                    <p:anim calcmode="lin" valueType="num">
                                      <p:cBhvr additive="base">
                                        <p:cTn id="8" dur="1000" fill="hold"/>
                                        <p:tgtEl>
                                          <p:spTgt spid="5428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54279"/>
                                        </p:tgtEl>
                                        <p:attrNameLst>
                                          <p:attrName>style.visibility</p:attrName>
                                        </p:attrNameLst>
                                      </p:cBhvr>
                                      <p:to>
                                        <p:strVal val="visible"/>
                                      </p:to>
                                    </p:set>
                                    <p:anim calcmode="lin" valueType="num">
                                      <p:cBhvr additive="base">
                                        <p:cTn id="12" dur="2000" fill="hold"/>
                                        <p:tgtEl>
                                          <p:spTgt spid="54279"/>
                                        </p:tgtEl>
                                        <p:attrNameLst>
                                          <p:attrName>ppt_x</p:attrName>
                                        </p:attrNameLst>
                                      </p:cBhvr>
                                      <p:tavLst>
                                        <p:tav tm="0">
                                          <p:val>
                                            <p:strVal val="#ppt_x"/>
                                          </p:val>
                                        </p:tav>
                                        <p:tav tm="100000">
                                          <p:val>
                                            <p:strVal val="#ppt_x"/>
                                          </p:val>
                                        </p:tav>
                                      </p:tavLst>
                                    </p:anim>
                                    <p:anim calcmode="lin" valueType="num">
                                      <p:cBhvr additive="base">
                                        <p:cTn id="13" dur="2000" fill="hold"/>
                                        <p:tgtEl>
                                          <p:spTgt spid="54279"/>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nodeType="afterEffect">
                                  <p:stCondLst>
                                    <p:cond delay="0"/>
                                  </p:stCondLst>
                                  <p:childTnLst>
                                    <p:set>
                                      <p:cBhvr>
                                        <p:cTn id="16" dur="1" fill="hold">
                                          <p:stCondLst>
                                            <p:cond delay="0"/>
                                          </p:stCondLst>
                                        </p:cTn>
                                        <p:tgtEl>
                                          <p:spTgt spid="54276"/>
                                        </p:tgtEl>
                                        <p:attrNameLst>
                                          <p:attrName>style.visibility</p:attrName>
                                        </p:attrNameLst>
                                      </p:cBhvr>
                                      <p:to>
                                        <p:strVal val="visible"/>
                                      </p:to>
                                    </p:set>
                                    <p:anim calcmode="lin" valueType="num">
                                      <p:cBhvr additive="base">
                                        <p:cTn id="17" dur="2000" fill="hold"/>
                                        <p:tgtEl>
                                          <p:spTgt spid="54276"/>
                                        </p:tgtEl>
                                        <p:attrNameLst>
                                          <p:attrName>ppt_x</p:attrName>
                                        </p:attrNameLst>
                                      </p:cBhvr>
                                      <p:tavLst>
                                        <p:tav tm="0">
                                          <p:val>
                                            <p:strVal val="#ppt_x"/>
                                          </p:val>
                                        </p:tav>
                                        <p:tav tm="100000">
                                          <p:val>
                                            <p:strVal val="#ppt_x"/>
                                          </p:val>
                                        </p:tav>
                                      </p:tavLst>
                                    </p:anim>
                                    <p:anim calcmode="lin" valueType="num">
                                      <p:cBhvr additive="base">
                                        <p:cTn id="18" dur="2000" fill="hold"/>
                                        <p:tgtEl>
                                          <p:spTgt spid="54276"/>
                                        </p:tgtEl>
                                        <p:attrNameLst>
                                          <p:attrName>ppt_y</p:attrName>
                                        </p:attrNameLst>
                                      </p:cBhvr>
                                      <p:tavLst>
                                        <p:tav tm="0">
                                          <p:val>
                                            <p:strVal val="1+#ppt_h/2"/>
                                          </p:val>
                                        </p:tav>
                                        <p:tav tm="100000">
                                          <p:val>
                                            <p:strVal val="#ppt_y"/>
                                          </p:val>
                                        </p:tav>
                                      </p:tavLst>
                                    </p:anim>
                                  </p:childTnLst>
                                </p:cTn>
                              </p:par>
                            </p:childTnLst>
                          </p:cTn>
                        </p:par>
                        <p:par>
                          <p:cTn id="19" fill="hold">
                            <p:stCondLst>
                              <p:cond delay="5000"/>
                            </p:stCondLst>
                            <p:childTnLst>
                              <p:par>
                                <p:cTn id="20" presetID="2" presetClass="entr" presetSubtype="4" fill="hold" nodeType="afterEffect">
                                  <p:stCondLst>
                                    <p:cond delay="0"/>
                                  </p:stCondLst>
                                  <p:childTnLst>
                                    <p:set>
                                      <p:cBhvr>
                                        <p:cTn id="21" dur="1" fill="hold">
                                          <p:stCondLst>
                                            <p:cond delay="0"/>
                                          </p:stCondLst>
                                        </p:cTn>
                                        <p:tgtEl>
                                          <p:spTgt spid="54277"/>
                                        </p:tgtEl>
                                        <p:attrNameLst>
                                          <p:attrName>style.visibility</p:attrName>
                                        </p:attrNameLst>
                                      </p:cBhvr>
                                      <p:to>
                                        <p:strVal val="visible"/>
                                      </p:to>
                                    </p:set>
                                    <p:anim calcmode="lin" valueType="num">
                                      <p:cBhvr additive="base">
                                        <p:cTn id="22" dur="2000" fill="hold"/>
                                        <p:tgtEl>
                                          <p:spTgt spid="54277"/>
                                        </p:tgtEl>
                                        <p:attrNameLst>
                                          <p:attrName>ppt_x</p:attrName>
                                        </p:attrNameLst>
                                      </p:cBhvr>
                                      <p:tavLst>
                                        <p:tav tm="0">
                                          <p:val>
                                            <p:strVal val="#ppt_x"/>
                                          </p:val>
                                        </p:tav>
                                        <p:tav tm="100000">
                                          <p:val>
                                            <p:strVal val="#ppt_x"/>
                                          </p:val>
                                        </p:tav>
                                      </p:tavLst>
                                    </p:anim>
                                    <p:anim calcmode="lin" valueType="num">
                                      <p:cBhvr additive="base">
                                        <p:cTn id="23" dur="2000" fill="hold"/>
                                        <p:tgtEl>
                                          <p:spTgt spid="54277"/>
                                        </p:tgtEl>
                                        <p:attrNameLst>
                                          <p:attrName>ppt_y</p:attrName>
                                        </p:attrNameLst>
                                      </p:cBhvr>
                                      <p:tavLst>
                                        <p:tav tm="0">
                                          <p:val>
                                            <p:strVal val="1+#ppt_h/2"/>
                                          </p:val>
                                        </p:tav>
                                        <p:tav tm="100000">
                                          <p:val>
                                            <p:strVal val="#ppt_y"/>
                                          </p:val>
                                        </p:tav>
                                      </p:tavLst>
                                    </p:anim>
                                  </p:childTnLst>
                                </p:cTn>
                              </p:par>
                            </p:childTnLst>
                          </p:cTn>
                        </p:par>
                        <p:par>
                          <p:cTn id="24" fill="hold">
                            <p:stCondLst>
                              <p:cond delay="7000"/>
                            </p:stCondLst>
                            <p:childTnLst>
                              <p:par>
                                <p:cTn id="25" presetID="12" presetClass="entr" presetSubtype="4" fill="hold" nodeType="afterEffect">
                                  <p:stCondLst>
                                    <p:cond delay="0"/>
                                  </p:stCondLst>
                                  <p:childTnLst>
                                    <p:set>
                                      <p:cBhvr>
                                        <p:cTn id="26" dur="1" fill="hold">
                                          <p:stCondLst>
                                            <p:cond delay="0"/>
                                          </p:stCondLst>
                                        </p:cTn>
                                        <p:tgtEl>
                                          <p:spTgt spid="54275">
                                            <p:txEl>
                                              <p:pRg st="0" end="0"/>
                                            </p:txEl>
                                          </p:spTgt>
                                        </p:tgtEl>
                                        <p:attrNameLst>
                                          <p:attrName>style.visibility</p:attrName>
                                        </p:attrNameLst>
                                      </p:cBhvr>
                                      <p:to>
                                        <p:strVal val="visible"/>
                                      </p:to>
                                    </p:set>
                                    <p:animEffect transition="in" filter="slide(fromBottom)">
                                      <p:cBhvr>
                                        <p:cTn id="27" dur="3000"/>
                                        <p:tgtEl>
                                          <p:spTgt spid="54275">
                                            <p:txEl>
                                              <p:pRg st="0" end="0"/>
                                            </p:txEl>
                                          </p:spTgt>
                                        </p:tgtEl>
                                      </p:cBhvr>
                                    </p:animEffect>
                                  </p:childTnLst>
                                </p:cTn>
                              </p:par>
                            </p:childTnLst>
                          </p:cTn>
                        </p:par>
                        <p:par>
                          <p:cTn id="28" fill="hold">
                            <p:stCondLst>
                              <p:cond delay="10000"/>
                            </p:stCondLst>
                            <p:childTnLst>
                              <p:par>
                                <p:cTn id="29" presetID="12" presetClass="entr" presetSubtype="4" fill="hold" nodeType="afterEffect">
                                  <p:stCondLst>
                                    <p:cond delay="0"/>
                                  </p:stCondLst>
                                  <p:childTnLst>
                                    <p:set>
                                      <p:cBhvr>
                                        <p:cTn id="30" dur="1" fill="hold">
                                          <p:stCondLst>
                                            <p:cond delay="0"/>
                                          </p:stCondLst>
                                        </p:cTn>
                                        <p:tgtEl>
                                          <p:spTgt spid="54275">
                                            <p:txEl>
                                              <p:pRg st="1" end="1"/>
                                            </p:txEl>
                                          </p:spTgt>
                                        </p:tgtEl>
                                        <p:attrNameLst>
                                          <p:attrName>style.visibility</p:attrName>
                                        </p:attrNameLst>
                                      </p:cBhvr>
                                      <p:to>
                                        <p:strVal val="visible"/>
                                      </p:to>
                                    </p:set>
                                    <p:animEffect transition="in" filter="slide(fromBottom)">
                                      <p:cBhvr>
                                        <p:cTn id="31" dur="3000"/>
                                        <p:tgtEl>
                                          <p:spTgt spid="54275">
                                            <p:txEl>
                                              <p:pRg st="1" end="1"/>
                                            </p:txEl>
                                          </p:spTgt>
                                        </p:tgtEl>
                                      </p:cBhvr>
                                    </p:animEffect>
                                  </p:childTnLst>
                                </p:cTn>
                              </p:par>
                            </p:childTnLst>
                          </p:cTn>
                        </p:par>
                        <p:par>
                          <p:cTn id="32" fill="hold">
                            <p:stCondLst>
                              <p:cond delay="13000"/>
                            </p:stCondLst>
                            <p:childTnLst>
                              <p:par>
                                <p:cTn id="33" presetID="12" presetClass="entr" presetSubtype="4" fill="hold" nodeType="afterEffect">
                                  <p:stCondLst>
                                    <p:cond delay="0"/>
                                  </p:stCondLst>
                                  <p:childTnLst>
                                    <p:set>
                                      <p:cBhvr>
                                        <p:cTn id="34" dur="1" fill="hold">
                                          <p:stCondLst>
                                            <p:cond delay="0"/>
                                          </p:stCondLst>
                                        </p:cTn>
                                        <p:tgtEl>
                                          <p:spTgt spid="54275">
                                            <p:txEl>
                                              <p:pRg st="2" end="2"/>
                                            </p:txEl>
                                          </p:spTgt>
                                        </p:tgtEl>
                                        <p:attrNameLst>
                                          <p:attrName>style.visibility</p:attrName>
                                        </p:attrNameLst>
                                      </p:cBhvr>
                                      <p:to>
                                        <p:strVal val="visible"/>
                                      </p:to>
                                    </p:set>
                                    <p:animEffect transition="in" filter="slide(fromBottom)">
                                      <p:cBhvr>
                                        <p:cTn id="35" dur="3000"/>
                                        <p:tgtEl>
                                          <p:spTgt spid="54275">
                                            <p:txEl>
                                              <p:pRg st="2" end="2"/>
                                            </p:txEl>
                                          </p:spTgt>
                                        </p:tgtEl>
                                      </p:cBhvr>
                                    </p:animEffect>
                                  </p:childTnLst>
                                </p:cTn>
                              </p:par>
                            </p:childTnLst>
                          </p:cTn>
                        </p:par>
                        <p:par>
                          <p:cTn id="36" fill="hold">
                            <p:stCondLst>
                              <p:cond delay="16000"/>
                            </p:stCondLst>
                            <p:childTnLst>
                              <p:par>
                                <p:cTn id="37" presetID="12" presetClass="entr" presetSubtype="4" fill="hold" nodeType="afterEffect">
                                  <p:stCondLst>
                                    <p:cond delay="0"/>
                                  </p:stCondLst>
                                  <p:childTnLst>
                                    <p:set>
                                      <p:cBhvr>
                                        <p:cTn id="38" dur="1" fill="hold">
                                          <p:stCondLst>
                                            <p:cond delay="0"/>
                                          </p:stCondLst>
                                        </p:cTn>
                                        <p:tgtEl>
                                          <p:spTgt spid="54275">
                                            <p:txEl>
                                              <p:pRg st="3" end="3"/>
                                            </p:txEl>
                                          </p:spTgt>
                                        </p:tgtEl>
                                        <p:attrNameLst>
                                          <p:attrName>style.visibility</p:attrName>
                                        </p:attrNameLst>
                                      </p:cBhvr>
                                      <p:to>
                                        <p:strVal val="visible"/>
                                      </p:to>
                                    </p:set>
                                    <p:animEffect transition="in" filter="slide(fromBottom)">
                                      <p:cBhvr>
                                        <p:cTn id="39" dur="3000"/>
                                        <p:tgtEl>
                                          <p:spTgt spid="54275">
                                            <p:txEl>
                                              <p:pRg st="3" end="3"/>
                                            </p:txEl>
                                          </p:spTgt>
                                        </p:tgtEl>
                                      </p:cBhvr>
                                    </p:animEffect>
                                  </p:childTnLst>
                                </p:cTn>
                              </p:par>
                            </p:childTnLst>
                          </p:cTn>
                        </p:par>
                        <p:par>
                          <p:cTn id="40" fill="hold">
                            <p:stCondLst>
                              <p:cond delay="19000"/>
                            </p:stCondLst>
                            <p:childTnLst>
                              <p:par>
                                <p:cTn id="41" presetID="12" presetClass="entr" presetSubtype="4" fill="hold" nodeType="afterEffect">
                                  <p:stCondLst>
                                    <p:cond delay="0"/>
                                  </p:stCondLst>
                                  <p:childTnLst>
                                    <p:set>
                                      <p:cBhvr>
                                        <p:cTn id="42" dur="1" fill="hold">
                                          <p:stCondLst>
                                            <p:cond delay="0"/>
                                          </p:stCondLst>
                                        </p:cTn>
                                        <p:tgtEl>
                                          <p:spTgt spid="54275">
                                            <p:txEl>
                                              <p:pRg st="4" end="4"/>
                                            </p:txEl>
                                          </p:spTgt>
                                        </p:tgtEl>
                                        <p:attrNameLst>
                                          <p:attrName>style.visibility</p:attrName>
                                        </p:attrNameLst>
                                      </p:cBhvr>
                                      <p:to>
                                        <p:strVal val="visible"/>
                                      </p:to>
                                    </p:set>
                                    <p:animEffect transition="in" filter="slide(fromBottom)">
                                      <p:cBhvr>
                                        <p:cTn id="43" dur="3000"/>
                                        <p:tgtEl>
                                          <p:spTgt spid="54275">
                                            <p:txEl>
                                              <p:pRg st="4" end="4"/>
                                            </p:txEl>
                                          </p:spTgt>
                                        </p:tgtEl>
                                      </p:cBhvr>
                                    </p:animEffect>
                                  </p:childTnLst>
                                </p:cTn>
                              </p:par>
                            </p:childTnLst>
                          </p:cTn>
                        </p:par>
                        <p:par>
                          <p:cTn id="44" fill="hold">
                            <p:stCondLst>
                              <p:cond delay="22000"/>
                            </p:stCondLst>
                            <p:childTnLst>
                              <p:par>
                                <p:cTn id="45" presetID="12" presetClass="entr" presetSubtype="4" fill="hold" nodeType="afterEffect">
                                  <p:stCondLst>
                                    <p:cond delay="0"/>
                                  </p:stCondLst>
                                  <p:childTnLst>
                                    <p:set>
                                      <p:cBhvr>
                                        <p:cTn id="46" dur="1" fill="hold">
                                          <p:stCondLst>
                                            <p:cond delay="0"/>
                                          </p:stCondLst>
                                        </p:cTn>
                                        <p:tgtEl>
                                          <p:spTgt spid="54275">
                                            <p:txEl>
                                              <p:pRg st="5" end="5"/>
                                            </p:txEl>
                                          </p:spTgt>
                                        </p:tgtEl>
                                        <p:attrNameLst>
                                          <p:attrName>style.visibility</p:attrName>
                                        </p:attrNameLst>
                                      </p:cBhvr>
                                      <p:to>
                                        <p:strVal val="visible"/>
                                      </p:to>
                                    </p:set>
                                    <p:animEffect transition="in" filter="slide(fromBottom)">
                                      <p:cBhvr>
                                        <p:cTn id="47" dur="3000"/>
                                        <p:tgtEl>
                                          <p:spTgt spid="54275">
                                            <p:txEl>
                                              <p:pRg st="5" end="5"/>
                                            </p:txEl>
                                          </p:spTgt>
                                        </p:tgtEl>
                                      </p:cBhvr>
                                    </p:animEffect>
                                  </p:childTnLst>
                                </p:cTn>
                              </p:par>
                            </p:childTnLst>
                          </p:cTn>
                        </p:par>
                        <p:par>
                          <p:cTn id="48" fill="hold">
                            <p:stCondLst>
                              <p:cond delay="25000"/>
                            </p:stCondLst>
                            <p:childTnLst>
                              <p:par>
                                <p:cTn id="49" presetID="12" presetClass="entr" presetSubtype="4" fill="hold" nodeType="afterEffect">
                                  <p:stCondLst>
                                    <p:cond delay="0"/>
                                  </p:stCondLst>
                                  <p:childTnLst>
                                    <p:set>
                                      <p:cBhvr>
                                        <p:cTn id="50" dur="1" fill="hold">
                                          <p:stCondLst>
                                            <p:cond delay="0"/>
                                          </p:stCondLst>
                                        </p:cTn>
                                        <p:tgtEl>
                                          <p:spTgt spid="54275">
                                            <p:txEl>
                                              <p:pRg st="6" end="6"/>
                                            </p:txEl>
                                          </p:spTgt>
                                        </p:tgtEl>
                                        <p:attrNameLst>
                                          <p:attrName>style.visibility</p:attrName>
                                        </p:attrNameLst>
                                      </p:cBhvr>
                                      <p:to>
                                        <p:strVal val="visible"/>
                                      </p:to>
                                    </p:set>
                                    <p:animEffect transition="in" filter="slide(fromBottom)">
                                      <p:cBhvr>
                                        <p:cTn id="51" dur="3000"/>
                                        <p:tgtEl>
                                          <p:spTgt spid="54275">
                                            <p:txEl>
                                              <p:pRg st="6" end="6"/>
                                            </p:txEl>
                                          </p:spTgt>
                                        </p:tgtEl>
                                      </p:cBhvr>
                                    </p:animEffect>
                                  </p:childTnLst>
                                </p:cTn>
                              </p:par>
                            </p:childTnLst>
                          </p:cTn>
                        </p:par>
                        <p:par>
                          <p:cTn id="52" fill="hold">
                            <p:stCondLst>
                              <p:cond delay="28000"/>
                            </p:stCondLst>
                            <p:childTnLst>
                              <p:par>
                                <p:cTn id="53" presetID="12" presetClass="entr" presetSubtype="4" fill="hold" nodeType="afterEffect">
                                  <p:stCondLst>
                                    <p:cond delay="0"/>
                                  </p:stCondLst>
                                  <p:childTnLst>
                                    <p:set>
                                      <p:cBhvr>
                                        <p:cTn id="54" dur="1" fill="hold">
                                          <p:stCondLst>
                                            <p:cond delay="0"/>
                                          </p:stCondLst>
                                        </p:cTn>
                                        <p:tgtEl>
                                          <p:spTgt spid="54275">
                                            <p:txEl>
                                              <p:pRg st="7" end="7"/>
                                            </p:txEl>
                                          </p:spTgt>
                                        </p:tgtEl>
                                        <p:attrNameLst>
                                          <p:attrName>style.visibility</p:attrName>
                                        </p:attrNameLst>
                                      </p:cBhvr>
                                      <p:to>
                                        <p:strVal val="visible"/>
                                      </p:to>
                                    </p:set>
                                    <p:animEffect transition="in" filter="slide(fromBottom)">
                                      <p:cBhvr>
                                        <p:cTn id="55" dur="3000"/>
                                        <p:tgtEl>
                                          <p:spTgt spid="54275">
                                            <p:txEl>
                                              <p:pRg st="7" end="7"/>
                                            </p:txEl>
                                          </p:spTgt>
                                        </p:tgtEl>
                                      </p:cBhvr>
                                    </p:animEffect>
                                  </p:childTnLst>
                                </p:cTn>
                              </p:par>
                            </p:childTnLst>
                          </p:cTn>
                        </p:par>
                        <p:par>
                          <p:cTn id="56" fill="hold">
                            <p:stCondLst>
                              <p:cond delay="31000"/>
                            </p:stCondLst>
                            <p:childTnLst>
                              <p:par>
                                <p:cTn id="57" presetID="2" presetClass="entr" presetSubtype="4" fill="hold" grpId="0" nodeType="afterEffect" nodePh="1">
                                  <p:stCondLst>
                                    <p:cond delay="0"/>
                                  </p:stCondLst>
                                  <p:endCondLst>
                                    <p:cond evt="begin" delay="0">
                                      <p:tn val="57"/>
                                    </p:cond>
                                  </p:endCondLst>
                                  <p:childTnLst>
                                    <p:set>
                                      <p:cBhvr>
                                        <p:cTn id="58" dur="1" fill="hold">
                                          <p:stCondLst>
                                            <p:cond delay="0"/>
                                          </p:stCondLst>
                                        </p:cTn>
                                        <p:tgtEl>
                                          <p:spTgt spid="54281"/>
                                        </p:tgtEl>
                                        <p:attrNameLst>
                                          <p:attrName>style.visibility</p:attrName>
                                        </p:attrNameLst>
                                      </p:cBhvr>
                                      <p:to>
                                        <p:strVal val="visible"/>
                                      </p:to>
                                    </p:set>
                                    <p:anim calcmode="lin" valueType="num">
                                      <p:cBhvr additive="base">
                                        <p:cTn id="59" dur="1000" fill="hold"/>
                                        <p:tgtEl>
                                          <p:spTgt spid="54281"/>
                                        </p:tgtEl>
                                        <p:attrNameLst>
                                          <p:attrName>ppt_x</p:attrName>
                                        </p:attrNameLst>
                                      </p:cBhvr>
                                      <p:tavLst>
                                        <p:tav tm="0">
                                          <p:val>
                                            <p:strVal val="#ppt_x"/>
                                          </p:val>
                                        </p:tav>
                                        <p:tav tm="100000">
                                          <p:val>
                                            <p:strVal val="#ppt_x"/>
                                          </p:val>
                                        </p:tav>
                                      </p:tavLst>
                                    </p:anim>
                                    <p:anim calcmode="lin" valueType="num">
                                      <p:cBhvr additive="base">
                                        <p:cTn id="60" dur="1000" fill="hold"/>
                                        <p:tgtEl>
                                          <p:spTgt spid="5428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1" grpId="0" animBg="1"/>
      <p:bldP spid="54282" grpId="0" animBg="1"/>
      <p:bldP spid="5427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40" name="Picture 4" descr="20080113224"/>
          <p:cNvPicPr>
            <a:picLocks noChangeAspect="1" noChangeArrowheads="1"/>
          </p:cNvPicPr>
          <p:nvPr/>
        </p:nvPicPr>
        <p:blipFill>
          <a:blip r:embed="rId2" cstate="print"/>
          <a:srcRect/>
          <a:stretch>
            <a:fillRect/>
          </a:stretch>
        </p:blipFill>
        <p:spPr bwMode="auto">
          <a:xfrm>
            <a:off x="304800" y="914400"/>
            <a:ext cx="3733800" cy="4300538"/>
          </a:xfrm>
          <a:prstGeom prst="rect">
            <a:avLst/>
          </a:prstGeom>
          <a:noFill/>
        </p:spPr>
      </p:pic>
      <p:sp>
        <p:nvSpPr>
          <p:cNvPr id="65541" name="Text Box 5"/>
          <p:cNvSpPr txBox="1">
            <a:spLocks noChangeArrowheads="1"/>
          </p:cNvSpPr>
          <p:nvPr/>
        </p:nvSpPr>
        <p:spPr bwMode="auto">
          <a:xfrm>
            <a:off x="4038600" y="2286000"/>
            <a:ext cx="4572000" cy="2800767"/>
          </a:xfrm>
          <a:prstGeom prst="rect">
            <a:avLst/>
          </a:prstGeom>
          <a:noFill/>
          <a:ln w="9525">
            <a:noFill/>
            <a:miter lim="800000"/>
            <a:headEnd/>
            <a:tailEnd/>
          </a:ln>
          <a:effectLst/>
        </p:spPr>
        <p:txBody>
          <a:bodyPr wrap="square">
            <a:spAutoFit/>
          </a:bodyPr>
          <a:lstStyle/>
          <a:p>
            <a:pPr>
              <a:spcBef>
                <a:spcPct val="50000"/>
              </a:spcBef>
            </a:pPr>
            <a:r>
              <a:rPr lang="ar-SA" sz="3200" b="1" dirty="0">
                <a:solidFill>
                  <a:srgbClr val="FF0000"/>
                </a:solidFill>
              </a:rPr>
              <a:t>الأهداف </a:t>
            </a:r>
            <a:r>
              <a:rPr lang="ar-SA" sz="3200" b="1" dirty="0" smtClean="0">
                <a:solidFill>
                  <a:srgbClr val="FF0000"/>
                </a:solidFill>
              </a:rPr>
              <a:t>: </a:t>
            </a:r>
            <a:endParaRPr lang="ar-SA" sz="3200" b="1" dirty="0">
              <a:solidFill>
                <a:srgbClr val="FF0000"/>
              </a:solidFill>
            </a:endParaRPr>
          </a:p>
          <a:p>
            <a:pPr>
              <a:spcBef>
                <a:spcPct val="50000"/>
              </a:spcBef>
            </a:pPr>
            <a:r>
              <a:rPr lang="ar-SA" sz="2400" b="1" dirty="0"/>
              <a:t>*  جذب انتباه </a:t>
            </a:r>
            <a:r>
              <a:rPr lang="ar-SA" sz="2400" b="1" dirty="0" smtClean="0"/>
              <a:t>الطلاب وتأكيد مشاركتهم .</a:t>
            </a:r>
            <a:endParaRPr lang="ar-SA" sz="2400" b="1" dirty="0"/>
          </a:p>
          <a:p>
            <a:pPr>
              <a:spcBef>
                <a:spcPct val="50000"/>
              </a:spcBef>
            </a:pPr>
            <a:r>
              <a:rPr lang="ar-SA" sz="3200" b="1" dirty="0">
                <a:solidFill>
                  <a:srgbClr val="FF0000"/>
                </a:solidFill>
              </a:rPr>
              <a:t>الطريقة </a:t>
            </a:r>
            <a:r>
              <a:rPr lang="ar-SA" sz="3200" b="1" dirty="0" smtClean="0">
                <a:solidFill>
                  <a:srgbClr val="FF0000"/>
                </a:solidFill>
              </a:rPr>
              <a:t>:</a:t>
            </a:r>
            <a:endParaRPr lang="ar-SA" sz="3200" b="1" dirty="0">
              <a:solidFill>
                <a:srgbClr val="FF0000"/>
              </a:solidFill>
            </a:endParaRPr>
          </a:p>
          <a:p>
            <a:pPr>
              <a:spcBef>
                <a:spcPct val="50000"/>
              </a:spcBef>
            </a:pPr>
            <a:r>
              <a:rPr lang="ar-SA" sz="2400" b="1" dirty="0"/>
              <a:t>عرض بعض الكلمات </a:t>
            </a:r>
            <a:r>
              <a:rPr lang="ar-SA" sz="2400" b="1" dirty="0" smtClean="0"/>
              <a:t>ويتسابق الطلاب </a:t>
            </a:r>
            <a:r>
              <a:rPr lang="ar-SA" sz="2400" b="1" dirty="0"/>
              <a:t>في </a:t>
            </a:r>
            <a:r>
              <a:rPr lang="ar-SA" sz="2400" b="1" dirty="0" smtClean="0"/>
              <a:t>سرعة قراءتها </a:t>
            </a:r>
            <a:endParaRPr lang="en-US" sz="2400" b="1" dirty="0"/>
          </a:p>
        </p:txBody>
      </p:sp>
      <p:sp>
        <p:nvSpPr>
          <p:cNvPr id="65544" name="WordArt 8"/>
          <p:cNvSpPr>
            <a:spLocks noChangeArrowheads="1" noChangeShapeType="1" noTextEdit="1"/>
          </p:cNvSpPr>
          <p:nvPr/>
        </p:nvSpPr>
        <p:spPr bwMode="auto">
          <a:xfrm>
            <a:off x="685800" y="5562600"/>
            <a:ext cx="3086100" cy="647700"/>
          </a:xfrm>
          <a:prstGeom prst="rect">
            <a:avLst/>
          </a:prstGeom>
        </p:spPr>
        <p:txBody>
          <a:bodyPr wrap="none" fromWordArt="1">
            <a:prstTxWarp prst="textPlain">
              <a:avLst>
                <a:gd name="adj" fmla="val 50000"/>
              </a:avLst>
            </a:prstTxWarp>
          </a:bodyPr>
          <a:lstStyle/>
          <a:p>
            <a:pPr algn="ctr"/>
            <a:endParaRPr lang="ar-SA" sz="3600" kern="10" dirty="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endParaRPr>
          </a:p>
        </p:txBody>
      </p:sp>
      <p:sp>
        <p:nvSpPr>
          <p:cNvPr id="65545" name="AutoShape 9"/>
          <p:cNvSpPr>
            <a:spLocks noChangeArrowheads="1"/>
          </p:cNvSpPr>
          <p:nvPr/>
        </p:nvSpPr>
        <p:spPr bwMode="auto">
          <a:xfrm>
            <a:off x="4495800" y="533400"/>
            <a:ext cx="4191000" cy="914400"/>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ar-SA"/>
          </a:p>
        </p:txBody>
      </p:sp>
      <p:sp>
        <p:nvSpPr>
          <p:cNvPr id="65543" name="WordArt 7"/>
          <p:cNvSpPr>
            <a:spLocks noChangeArrowheads="1" noChangeShapeType="1" noTextEdit="1"/>
          </p:cNvSpPr>
          <p:nvPr/>
        </p:nvSpPr>
        <p:spPr bwMode="auto">
          <a:xfrm>
            <a:off x="4953000" y="685800"/>
            <a:ext cx="3162300" cy="647700"/>
          </a:xfrm>
          <a:prstGeom prst="rect">
            <a:avLst/>
          </a:prstGeom>
        </p:spPr>
        <p:txBody>
          <a:bodyPr wrap="none" fromWordArt="1">
            <a:prstTxWarp prst="textPlain">
              <a:avLst>
                <a:gd name="adj" fmla="val 50000"/>
              </a:avLst>
            </a:prstTxWarp>
          </a:bodyPr>
          <a:lstStyle/>
          <a:p>
            <a:pPr algn="ctr"/>
            <a:r>
              <a:rPr lang="ar-SA" sz="3600" kern="1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جهاز العرض اليدوي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5545"/>
                                        </p:tgtEl>
                                        <p:attrNameLst>
                                          <p:attrName>style.visibility</p:attrName>
                                        </p:attrNameLst>
                                      </p:cBhvr>
                                      <p:to>
                                        <p:strVal val="visible"/>
                                      </p:to>
                                    </p:set>
                                    <p:anim calcmode="lin" valueType="num">
                                      <p:cBhvr additive="base">
                                        <p:cTn id="7" dur="1000" fill="hold"/>
                                        <p:tgtEl>
                                          <p:spTgt spid="65545"/>
                                        </p:tgtEl>
                                        <p:attrNameLst>
                                          <p:attrName>ppt_x</p:attrName>
                                        </p:attrNameLst>
                                      </p:cBhvr>
                                      <p:tavLst>
                                        <p:tav tm="0">
                                          <p:val>
                                            <p:strVal val="#ppt_x"/>
                                          </p:val>
                                        </p:tav>
                                        <p:tav tm="100000">
                                          <p:val>
                                            <p:strVal val="#ppt_x"/>
                                          </p:val>
                                        </p:tav>
                                      </p:tavLst>
                                    </p:anim>
                                    <p:anim calcmode="lin" valueType="num">
                                      <p:cBhvr additive="base">
                                        <p:cTn id="8" dur="1000" fill="hold"/>
                                        <p:tgtEl>
                                          <p:spTgt spid="65545"/>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65543"/>
                                        </p:tgtEl>
                                        <p:attrNameLst>
                                          <p:attrName>style.visibility</p:attrName>
                                        </p:attrNameLst>
                                      </p:cBhvr>
                                      <p:to>
                                        <p:strVal val="visible"/>
                                      </p:to>
                                    </p:set>
                                    <p:anim calcmode="lin" valueType="num">
                                      <p:cBhvr additive="base">
                                        <p:cTn id="12" dur="2000" fill="hold"/>
                                        <p:tgtEl>
                                          <p:spTgt spid="65543"/>
                                        </p:tgtEl>
                                        <p:attrNameLst>
                                          <p:attrName>ppt_x</p:attrName>
                                        </p:attrNameLst>
                                      </p:cBhvr>
                                      <p:tavLst>
                                        <p:tav tm="0">
                                          <p:val>
                                            <p:strVal val="#ppt_x"/>
                                          </p:val>
                                        </p:tav>
                                        <p:tav tm="100000">
                                          <p:val>
                                            <p:strVal val="#ppt_x"/>
                                          </p:val>
                                        </p:tav>
                                      </p:tavLst>
                                    </p:anim>
                                    <p:anim calcmode="lin" valueType="num">
                                      <p:cBhvr additive="base">
                                        <p:cTn id="13" dur="2000" fill="hold"/>
                                        <p:tgtEl>
                                          <p:spTgt spid="65543"/>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4" fill="hold" nodeType="afterEffect">
                                  <p:stCondLst>
                                    <p:cond delay="0"/>
                                  </p:stCondLst>
                                  <p:childTnLst>
                                    <p:set>
                                      <p:cBhvr>
                                        <p:cTn id="16" dur="1" fill="hold">
                                          <p:stCondLst>
                                            <p:cond delay="0"/>
                                          </p:stCondLst>
                                        </p:cTn>
                                        <p:tgtEl>
                                          <p:spTgt spid="65540"/>
                                        </p:tgtEl>
                                        <p:attrNameLst>
                                          <p:attrName>style.visibility</p:attrName>
                                        </p:attrNameLst>
                                      </p:cBhvr>
                                      <p:to>
                                        <p:strVal val="visible"/>
                                      </p:to>
                                    </p:set>
                                    <p:anim calcmode="lin" valueType="num">
                                      <p:cBhvr additive="base">
                                        <p:cTn id="17" dur="2000" fill="hold"/>
                                        <p:tgtEl>
                                          <p:spTgt spid="65540"/>
                                        </p:tgtEl>
                                        <p:attrNameLst>
                                          <p:attrName>ppt_x</p:attrName>
                                        </p:attrNameLst>
                                      </p:cBhvr>
                                      <p:tavLst>
                                        <p:tav tm="0">
                                          <p:val>
                                            <p:strVal val="#ppt_x"/>
                                          </p:val>
                                        </p:tav>
                                        <p:tav tm="100000">
                                          <p:val>
                                            <p:strVal val="#ppt_x"/>
                                          </p:val>
                                        </p:tav>
                                      </p:tavLst>
                                    </p:anim>
                                    <p:anim calcmode="lin" valueType="num">
                                      <p:cBhvr additive="base">
                                        <p:cTn id="18" dur="2000" fill="hold"/>
                                        <p:tgtEl>
                                          <p:spTgt spid="65540"/>
                                        </p:tgtEl>
                                        <p:attrNameLst>
                                          <p:attrName>ppt_y</p:attrName>
                                        </p:attrNameLst>
                                      </p:cBhvr>
                                      <p:tavLst>
                                        <p:tav tm="0">
                                          <p:val>
                                            <p:strVal val="1+#ppt_h/2"/>
                                          </p:val>
                                        </p:tav>
                                        <p:tav tm="100000">
                                          <p:val>
                                            <p:strVal val="#ppt_y"/>
                                          </p:val>
                                        </p:tav>
                                      </p:tavLst>
                                    </p:anim>
                                  </p:childTnLst>
                                </p:cTn>
                              </p:par>
                            </p:childTnLst>
                          </p:cTn>
                        </p:par>
                        <p:par>
                          <p:cTn id="19" fill="hold">
                            <p:stCondLst>
                              <p:cond delay="5000"/>
                            </p:stCondLst>
                            <p:childTnLst>
                              <p:par>
                                <p:cTn id="20" presetID="12" presetClass="entr" presetSubtype="4" fill="hold" nodeType="afterEffect">
                                  <p:stCondLst>
                                    <p:cond delay="0"/>
                                  </p:stCondLst>
                                  <p:childTnLst>
                                    <p:set>
                                      <p:cBhvr>
                                        <p:cTn id="21" dur="1" fill="hold">
                                          <p:stCondLst>
                                            <p:cond delay="0"/>
                                          </p:stCondLst>
                                        </p:cTn>
                                        <p:tgtEl>
                                          <p:spTgt spid="65541">
                                            <p:txEl>
                                              <p:pRg st="0" end="0"/>
                                            </p:txEl>
                                          </p:spTgt>
                                        </p:tgtEl>
                                        <p:attrNameLst>
                                          <p:attrName>style.visibility</p:attrName>
                                        </p:attrNameLst>
                                      </p:cBhvr>
                                      <p:to>
                                        <p:strVal val="visible"/>
                                      </p:to>
                                    </p:set>
                                    <p:animEffect transition="in" filter="slide(fromBottom)">
                                      <p:cBhvr>
                                        <p:cTn id="22" dur="3000"/>
                                        <p:tgtEl>
                                          <p:spTgt spid="65541">
                                            <p:txEl>
                                              <p:pRg st="0" end="0"/>
                                            </p:txEl>
                                          </p:spTgt>
                                        </p:tgtEl>
                                      </p:cBhvr>
                                    </p:animEffect>
                                  </p:childTnLst>
                                </p:cTn>
                              </p:par>
                            </p:childTnLst>
                          </p:cTn>
                        </p:par>
                        <p:par>
                          <p:cTn id="23" fill="hold">
                            <p:stCondLst>
                              <p:cond delay="8000"/>
                            </p:stCondLst>
                            <p:childTnLst>
                              <p:par>
                                <p:cTn id="24" presetID="12" presetClass="entr" presetSubtype="4" fill="hold" nodeType="afterEffect">
                                  <p:stCondLst>
                                    <p:cond delay="0"/>
                                  </p:stCondLst>
                                  <p:childTnLst>
                                    <p:set>
                                      <p:cBhvr>
                                        <p:cTn id="25" dur="1" fill="hold">
                                          <p:stCondLst>
                                            <p:cond delay="0"/>
                                          </p:stCondLst>
                                        </p:cTn>
                                        <p:tgtEl>
                                          <p:spTgt spid="65541">
                                            <p:txEl>
                                              <p:pRg st="1" end="1"/>
                                            </p:txEl>
                                          </p:spTgt>
                                        </p:tgtEl>
                                        <p:attrNameLst>
                                          <p:attrName>style.visibility</p:attrName>
                                        </p:attrNameLst>
                                      </p:cBhvr>
                                      <p:to>
                                        <p:strVal val="visible"/>
                                      </p:to>
                                    </p:set>
                                    <p:animEffect transition="in" filter="slide(fromBottom)">
                                      <p:cBhvr>
                                        <p:cTn id="26" dur="3000"/>
                                        <p:tgtEl>
                                          <p:spTgt spid="65541">
                                            <p:txEl>
                                              <p:pRg st="1" end="1"/>
                                            </p:txEl>
                                          </p:spTgt>
                                        </p:tgtEl>
                                      </p:cBhvr>
                                    </p:animEffect>
                                  </p:childTnLst>
                                </p:cTn>
                              </p:par>
                            </p:childTnLst>
                          </p:cTn>
                        </p:par>
                        <p:par>
                          <p:cTn id="27" fill="hold">
                            <p:stCondLst>
                              <p:cond delay="11000"/>
                            </p:stCondLst>
                            <p:childTnLst>
                              <p:par>
                                <p:cTn id="28" presetID="12" presetClass="entr" presetSubtype="4" fill="hold" nodeType="afterEffect">
                                  <p:stCondLst>
                                    <p:cond delay="0"/>
                                  </p:stCondLst>
                                  <p:childTnLst>
                                    <p:set>
                                      <p:cBhvr>
                                        <p:cTn id="29" dur="1" fill="hold">
                                          <p:stCondLst>
                                            <p:cond delay="0"/>
                                          </p:stCondLst>
                                        </p:cTn>
                                        <p:tgtEl>
                                          <p:spTgt spid="65541">
                                            <p:txEl>
                                              <p:pRg st="2" end="2"/>
                                            </p:txEl>
                                          </p:spTgt>
                                        </p:tgtEl>
                                        <p:attrNameLst>
                                          <p:attrName>style.visibility</p:attrName>
                                        </p:attrNameLst>
                                      </p:cBhvr>
                                      <p:to>
                                        <p:strVal val="visible"/>
                                      </p:to>
                                    </p:set>
                                    <p:animEffect transition="in" filter="slide(fromBottom)">
                                      <p:cBhvr>
                                        <p:cTn id="30" dur="3000"/>
                                        <p:tgtEl>
                                          <p:spTgt spid="65541">
                                            <p:txEl>
                                              <p:pRg st="2" end="2"/>
                                            </p:txEl>
                                          </p:spTgt>
                                        </p:tgtEl>
                                      </p:cBhvr>
                                    </p:animEffect>
                                  </p:childTnLst>
                                </p:cTn>
                              </p:par>
                            </p:childTnLst>
                          </p:cTn>
                        </p:par>
                        <p:par>
                          <p:cTn id="31" fill="hold">
                            <p:stCondLst>
                              <p:cond delay="14000"/>
                            </p:stCondLst>
                            <p:childTnLst>
                              <p:par>
                                <p:cTn id="32" presetID="12" presetClass="entr" presetSubtype="4" fill="hold" nodeType="afterEffect">
                                  <p:stCondLst>
                                    <p:cond delay="0"/>
                                  </p:stCondLst>
                                  <p:childTnLst>
                                    <p:set>
                                      <p:cBhvr>
                                        <p:cTn id="33" dur="1" fill="hold">
                                          <p:stCondLst>
                                            <p:cond delay="0"/>
                                          </p:stCondLst>
                                        </p:cTn>
                                        <p:tgtEl>
                                          <p:spTgt spid="65541">
                                            <p:txEl>
                                              <p:pRg st="3" end="3"/>
                                            </p:txEl>
                                          </p:spTgt>
                                        </p:tgtEl>
                                        <p:attrNameLst>
                                          <p:attrName>style.visibility</p:attrName>
                                        </p:attrNameLst>
                                      </p:cBhvr>
                                      <p:to>
                                        <p:strVal val="visible"/>
                                      </p:to>
                                    </p:set>
                                    <p:animEffect transition="in" filter="slide(fromBottom)">
                                      <p:cBhvr>
                                        <p:cTn id="34" dur="3000"/>
                                        <p:tgtEl>
                                          <p:spTgt spid="65541">
                                            <p:txEl>
                                              <p:pRg st="3" end="3"/>
                                            </p:txEl>
                                          </p:spTgt>
                                        </p:tgtEl>
                                      </p:cBhvr>
                                    </p:animEffect>
                                  </p:childTnLst>
                                </p:cTn>
                              </p:par>
                            </p:childTnLst>
                          </p:cTn>
                        </p:par>
                        <p:par>
                          <p:cTn id="35" fill="hold">
                            <p:stCondLst>
                              <p:cond delay="17000"/>
                            </p:stCondLst>
                            <p:childTnLst>
                              <p:par>
                                <p:cTn id="36" presetID="2" presetClass="entr" presetSubtype="4" fill="hold" grpId="0" nodeType="afterEffect" nodePh="1">
                                  <p:stCondLst>
                                    <p:cond delay="0"/>
                                  </p:stCondLst>
                                  <p:endCondLst>
                                    <p:cond evt="begin" delay="0">
                                      <p:tn val="36"/>
                                    </p:cond>
                                  </p:endCondLst>
                                  <p:childTnLst>
                                    <p:set>
                                      <p:cBhvr>
                                        <p:cTn id="37" dur="1" fill="hold">
                                          <p:stCondLst>
                                            <p:cond delay="0"/>
                                          </p:stCondLst>
                                        </p:cTn>
                                        <p:tgtEl>
                                          <p:spTgt spid="65544"/>
                                        </p:tgtEl>
                                        <p:attrNameLst>
                                          <p:attrName>style.visibility</p:attrName>
                                        </p:attrNameLst>
                                      </p:cBhvr>
                                      <p:to>
                                        <p:strVal val="visible"/>
                                      </p:to>
                                    </p:set>
                                    <p:anim calcmode="lin" valueType="num">
                                      <p:cBhvr additive="base">
                                        <p:cTn id="38" dur="1000" fill="hold"/>
                                        <p:tgtEl>
                                          <p:spTgt spid="65544"/>
                                        </p:tgtEl>
                                        <p:attrNameLst>
                                          <p:attrName>ppt_x</p:attrName>
                                        </p:attrNameLst>
                                      </p:cBhvr>
                                      <p:tavLst>
                                        <p:tav tm="0">
                                          <p:val>
                                            <p:strVal val="#ppt_x"/>
                                          </p:val>
                                        </p:tav>
                                        <p:tav tm="100000">
                                          <p:val>
                                            <p:strVal val="#ppt_x"/>
                                          </p:val>
                                        </p:tav>
                                      </p:tavLst>
                                    </p:anim>
                                    <p:anim calcmode="lin" valueType="num">
                                      <p:cBhvr additive="base">
                                        <p:cTn id="39" dur="1000" fill="hold"/>
                                        <p:tgtEl>
                                          <p:spTgt spid="655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4" grpId="0" animBg="1"/>
      <p:bldP spid="65545" grpId="0" animBg="1"/>
      <p:bldP spid="6554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2" name="Picture 4" descr="20080427018"/>
          <p:cNvPicPr>
            <a:picLocks noChangeAspect="1" noChangeArrowheads="1"/>
          </p:cNvPicPr>
          <p:nvPr/>
        </p:nvPicPr>
        <p:blipFill>
          <a:blip r:embed="rId2" cstate="print"/>
          <a:srcRect/>
          <a:stretch>
            <a:fillRect/>
          </a:stretch>
        </p:blipFill>
        <p:spPr bwMode="auto">
          <a:xfrm>
            <a:off x="0" y="228600"/>
            <a:ext cx="1905000" cy="2667000"/>
          </a:xfrm>
          <a:prstGeom prst="rect">
            <a:avLst/>
          </a:prstGeom>
          <a:noFill/>
          <a:ln w="9525">
            <a:noFill/>
            <a:miter lim="800000"/>
            <a:headEnd/>
            <a:tailEnd/>
          </a:ln>
        </p:spPr>
      </p:pic>
      <p:pic>
        <p:nvPicPr>
          <p:cNvPr id="83973" name="Picture 5" descr="20080427017"/>
          <p:cNvPicPr>
            <a:picLocks noChangeAspect="1" noChangeArrowheads="1"/>
          </p:cNvPicPr>
          <p:nvPr/>
        </p:nvPicPr>
        <p:blipFill>
          <a:blip r:embed="rId3" cstate="print"/>
          <a:srcRect/>
          <a:stretch>
            <a:fillRect/>
          </a:stretch>
        </p:blipFill>
        <p:spPr bwMode="auto">
          <a:xfrm>
            <a:off x="0" y="3124200"/>
            <a:ext cx="1881188" cy="2743200"/>
          </a:xfrm>
          <a:prstGeom prst="rect">
            <a:avLst/>
          </a:prstGeom>
          <a:noFill/>
          <a:ln w="9525">
            <a:noFill/>
            <a:miter lim="800000"/>
            <a:headEnd/>
            <a:tailEnd/>
          </a:ln>
        </p:spPr>
      </p:pic>
      <p:pic>
        <p:nvPicPr>
          <p:cNvPr id="83974" name="Picture 6" descr="QQQ"/>
          <p:cNvPicPr>
            <a:picLocks noChangeAspect="1" noChangeArrowheads="1"/>
          </p:cNvPicPr>
          <p:nvPr/>
        </p:nvPicPr>
        <p:blipFill>
          <a:blip r:embed="rId4" cstate="print"/>
          <a:srcRect/>
          <a:stretch>
            <a:fillRect/>
          </a:stretch>
        </p:blipFill>
        <p:spPr bwMode="auto">
          <a:xfrm>
            <a:off x="2438400" y="1676400"/>
            <a:ext cx="6705600" cy="5181600"/>
          </a:xfrm>
          <a:prstGeom prst="rect">
            <a:avLst/>
          </a:prstGeom>
          <a:noFill/>
          <a:ln w="9525">
            <a:noFill/>
            <a:miter lim="800000"/>
            <a:headEnd/>
            <a:tailEnd/>
          </a:ln>
        </p:spPr>
      </p:pic>
      <p:sp>
        <p:nvSpPr>
          <p:cNvPr id="83975" name="Rectangle 7"/>
          <p:cNvSpPr>
            <a:spLocks noChangeArrowheads="1"/>
          </p:cNvSpPr>
          <p:nvPr/>
        </p:nvSpPr>
        <p:spPr bwMode="auto">
          <a:xfrm>
            <a:off x="4648200" y="2722572"/>
            <a:ext cx="4038600" cy="3970318"/>
          </a:xfrm>
          <a:prstGeom prst="rect">
            <a:avLst/>
          </a:prstGeom>
          <a:noFill/>
          <a:ln w="9525">
            <a:noFill/>
            <a:miter lim="800000"/>
            <a:headEnd/>
            <a:tailEnd/>
          </a:ln>
          <a:effectLst/>
        </p:spPr>
        <p:txBody>
          <a:bodyPr anchor="ctr">
            <a:spAutoFit/>
          </a:bodyPr>
          <a:lstStyle/>
          <a:p>
            <a:pPr algn="ctr"/>
            <a:r>
              <a:rPr lang="ar-SA" sz="2800" b="1" dirty="0">
                <a:solidFill>
                  <a:srgbClr val="CB1805"/>
                </a:solidFill>
              </a:rPr>
              <a:t>الهدف :</a:t>
            </a:r>
            <a:r>
              <a:rPr lang="ar-SA" sz="2800" dirty="0">
                <a:solidFill>
                  <a:srgbClr val="CB1805"/>
                </a:solidFill>
              </a:rPr>
              <a:t> </a:t>
            </a:r>
            <a:r>
              <a:rPr lang="ar-SA" sz="2800" dirty="0"/>
              <a:t>القدرة على القراءة بطريقة صحيحة خالية من الأخطاء</a:t>
            </a:r>
            <a:endParaRPr lang="en-US" sz="2800" dirty="0"/>
          </a:p>
          <a:p>
            <a:pPr algn="ctr"/>
            <a:r>
              <a:rPr lang="ar-SA" sz="2800" b="1" dirty="0">
                <a:solidFill>
                  <a:srgbClr val="CB1805"/>
                </a:solidFill>
              </a:rPr>
              <a:t>أهميتها:</a:t>
            </a:r>
            <a:r>
              <a:rPr lang="ar-SA" sz="2800" dirty="0">
                <a:solidFill>
                  <a:srgbClr val="CB1805"/>
                </a:solidFill>
              </a:rPr>
              <a:t> </a:t>
            </a:r>
            <a:r>
              <a:rPr lang="ar-SA" sz="2800" dirty="0"/>
              <a:t>تنمي لدي </a:t>
            </a:r>
            <a:r>
              <a:rPr lang="ar-SA" sz="2800" dirty="0" smtClean="0"/>
              <a:t>الطالب سرعة البديهة </a:t>
            </a:r>
            <a:r>
              <a:rPr lang="ar-SA" sz="2800" dirty="0"/>
              <a:t>حيث </a:t>
            </a:r>
            <a:r>
              <a:rPr lang="ar-SA" sz="2800" dirty="0" smtClean="0"/>
              <a:t> يقرأ </a:t>
            </a:r>
            <a:r>
              <a:rPr lang="ar-SA" sz="2800" dirty="0"/>
              <a:t>الكلمات بمجرد النظر دون تهجي</a:t>
            </a:r>
            <a:endParaRPr lang="en-US" sz="2800" dirty="0"/>
          </a:p>
          <a:p>
            <a:pPr algn="ctr"/>
            <a:r>
              <a:rPr lang="ar-SA" sz="2800" b="1" dirty="0">
                <a:solidFill>
                  <a:srgbClr val="CB1805"/>
                </a:solidFill>
              </a:rPr>
              <a:t>عدد المستخدمين :</a:t>
            </a:r>
            <a:r>
              <a:rPr lang="ar-SA" sz="2800" dirty="0">
                <a:solidFill>
                  <a:srgbClr val="CB1805"/>
                </a:solidFill>
              </a:rPr>
              <a:t> </a:t>
            </a:r>
            <a:r>
              <a:rPr lang="ar-SA" sz="2800" dirty="0"/>
              <a:t>1</a:t>
            </a:r>
            <a:endParaRPr lang="en-US" sz="2800" dirty="0"/>
          </a:p>
          <a:p>
            <a:pPr algn="ctr"/>
            <a:r>
              <a:rPr lang="ar-SA" sz="2800" b="1" dirty="0">
                <a:solidFill>
                  <a:srgbClr val="CB1805"/>
                </a:solidFill>
              </a:rPr>
              <a:t>طريقة الاستخدام : </a:t>
            </a:r>
            <a:endParaRPr lang="en-US" sz="2800" dirty="0">
              <a:solidFill>
                <a:srgbClr val="CB1805"/>
              </a:solidFill>
            </a:endParaRPr>
          </a:p>
          <a:p>
            <a:pPr algn="ctr"/>
            <a:r>
              <a:rPr lang="ar-SA" sz="2800" dirty="0"/>
              <a:t>برم العجلة بحيث تخرج </a:t>
            </a:r>
            <a:r>
              <a:rPr lang="ar-SA" sz="2800" dirty="0" smtClean="0"/>
              <a:t>كل منفردة كلمة</a:t>
            </a:r>
            <a:endParaRPr lang="ar-SA" sz="2800" dirty="0"/>
          </a:p>
        </p:txBody>
      </p:sp>
      <p:sp>
        <p:nvSpPr>
          <p:cNvPr id="83976" name="WordArt 8"/>
          <p:cNvSpPr>
            <a:spLocks noChangeArrowheads="1" noChangeShapeType="1" noTextEdit="1"/>
          </p:cNvSpPr>
          <p:nvPr/>
        </p:nvSpPr>
        <p:spPr bwMode="auto">
          <a:xfrm>
            <a:off x="2743200" y="342900"/>
            <a:ext cx="5943600" cy="1333500"/>
          </a:xfrm>
          <a:prstGeom prst="rect">
            <a:avLst/>
          </a:prstGeom>
        </p:spPr>
        <p:txBody>
          <a:bodyPr wrap="none" fromWordArt="1">
            <a:prstTxWarp prst="textPlain">
              <a:avLst>
                <a:gd name="adj" fmla="val 50000"/>
              </a:avLst>
            </a:prstTxWarp>
          </a:bodyPr>
          <a:lstStyle/>
          <a:p>
            <a:pPr algn="ctr"/>
            <a:r>
              <a:rPr lang="ar-SA" sz="3600" kern="10">
                <a:ln w="12700">
                  <a:solidFill>
                    <a:srgbClr val="FFCC99"/>
                  </a:solidFill>
                  <a:round/>
                  <a:headEnd/>
                  <a:tailEnd/>
                </a:ln>
                <a:solidFill>
                  <a:srgbClr val="00FF00"/>
                </a:solidFill>
                <a:effectLst>
                  <a:outerShdw dist="35921" dir="2700000" sy="50000" kx="2115830" algn="bl" rotWithShape="0">
                    <a:srgbClr val="C0C0C0">
                      <a:alpha val="80000"/>
                    </a:srgbClr>
                  </a:outerShdw>
                </a:effectLst>
                <a:latin typeface="Arial Black"/>
              </a:rPr>
              <a:t>تلفاز الكلمات</a:t>
            </a:r>
          </a:p>
        </p:txBody>
      </p:sp>
      <p:sp>
        <p:nvSpPr>
          <p:cNvPr id="83978" name="WordArt 10"/>
          <p:cNvSpPr>
            <a:spLocks noChangeArrowheads="1" noChangeShapeType="1" noTextEdit="1"/>
          </p:cNvSpPr>
          <p:nvPr/>
        </p:nvSpPr>
        <p:spPr bwMode="auto">
          <a:xfrm>
            <a:off x="304800" y="5867400"/>
            <a:ext cx="2514600" cy="685800"/>
          </a:xfrm>
          <a:prstGeom prst="rect">
            <a:avLst/>
          </a:prstGeom>
        </p:spPr>
        <p:txBody>
          <a:bodyPr wrap="none" fromWordArt="1">
            <a:prstTxWarp prst="textPlain">
              <a:avLst>
                <a:gd name="adj" fmla="val 50000"/>
              </a:avLst>
            </a:prstTxWarp>
          </a:bodyPr>
          <a:lstStyle/>
          <a:p>
            <a:pPr algn="ctr"/>
            <a:endParaRPr lang="ar-SA" sz="3600" kern="10" dirty="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83976"/>
                                        </p:tgtEl>
                                        <p:attrNameLst>
                                          <p:attrName>style.visibility</p:attrName>
                                        </p:attrNameLst>
                                      </p:cBhvr>
                                      <p:to>
                                        <p:strVal val="visible"/>
                                      </p:to>
                                    </p:set>
                                    <p:anim calcmode="lin" valueType="num">
                                      <p:cBhvr additive="base">
                                        <p:cTn id="7" dur="2000" fill="hold"/>
                                        <p:tgtEl>
                                          <p:spTgt spid="83976"/>
                                        </p:tgtEl>
                                        <p:attrNameLst>
                                          <p:attrName>ppt_x</p:attrName>
                                        </p:attrNameLst>
                                      </p:cBhvr>
                                      <p:tavLst>
                                        <p:tav tm="0">
                                          <p:val>
                                            <p:strVal val="#ppt_x"/>
                                          </p:val>
                                        </p:tav>
                                        <p:tav tm="100000">
                                          <p:val>
                                            <p:strVal val="#ppt_x"/>
                                          </p:val>
                                        </p:tav>
                                      </p:tavLst>
                                    </p:anim>
                                    <p:anim calcmode="lin" valueType="num">
                                      <p:cBhvr additive="base">
                                        <p:cTn id="8" dur="2000" fill="hold"/>
                                        <p:tgtEl>
                                          <p:spTgt spid="83976"/>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nodeType="afterEffect">
                                  <p:stCondLst>
                                    <p:cond delay="0"/>
                                  </p:stCondLst>
                                  <p:childTnLst>
                                    <p:set>
                                      <p:cBhvr>
                                        <p:cTn id="11" dur="1" fill="hold">
                                          <p:stCondLst>
                                            <p:cond delay="0"/>
                                          </p:stCondLst>
                                        </p:cTn>
                                        <p:tgtEl>
                                          <p:spTgt spid="83972"/>
                                        </p:tgtEl>
                                        <p:attrNameLst>
                                          <p:attrName>style.visibility</p:attrName>
                                        </p:attrNameLst>
                                      </p:cBhvr>
                                      <p:to>
                                        <p:strVal val="visible"/>
                                      </p:to>
                                    </p:set>
                                    <p:anim calcmode="lin" valueType="num">
                                      <p:cBhvr additive="base">
                                        <p:cTn id="12" dur="2000" fill="hold"/>
                                        <p:tgtEl>
                                          <p:spTgt spid="83972"/>
                                        </p:tgtEl>
                                        <p:attrNameLst>
                                          <p:attrName>ppt_x</p:attrName>
                                        </p:attrNameLst>
                                      </p:cBhvr>
                                      <p:tavLst>
                                        <p:tav tm="0">
                                          <p:val>
                                            <p:strVal val="#ppt_x"/>
                                          </p:val>
                                        </p:tav>
                                        <p:tav tm="100000">
                                          <p:val>
                                            <p:strVal val="#ppt_x"/>
                                          </p:val>
                                        </p:tav>
                                      </p:tavLst>
                                    </p:anim>
                                    <p:anim calcmode="lin" valueType="num">
                                      <p:cBhvr additive="base">
                                        <p:cTn id="13" dur="2000" fill="hold"/>
                                        <p:tgtEl>
                                          <p:spTgt spid="83972"/>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nodeType="afterEffect">
                                  <p:stCondLst>
                                    <p:cond delay="0"/>
                                  </p:stCondLst>
                                  <p:childTnLst>
                                    <p:set>
                                      <p:cBhvr>
                                        <p:cTn id="16" dur="1" fill="hold">
                                          <p:stCondLst>
                                            <p:cond delay="0"/>
                                          </p:stCondLst>
                                        </p:cTn>
                                        <p:tgtEl>
                                          <p:spTgt spid="83973"/>
                                        </p:tgtEl>
                                        <p:attrNameLst>
                                          <p:attrName>style.visibility</p:attrName>
                                        </p:attrNameLst>
                                      </p:cBhvr>
                                      <p:to>
                                        <p:strVal val="visible"/>
                                      </p:to>
                                    </p:set>
                                    <p:anim calcmode="lin" valueType="num">
                                      <p:cBhvr additive="base">
                                        <p:cTn id="17" dur="2000" fill="hold"/>
                                        <p:tgtEl>
                                          <p:spTgt spid="83973"/>
                                        </p:tgtEl>
                                        <p:attrNameLst>
                                          <p:attrName>ppt_x</p:attrName>
                                        </p:attrNameLst>
                                      </p:cBhvr>
                                      <p:tavLst>
                                        <p:tav tm="0">
                                          <p:val>
                                            <p:strVal val="#ppt_x"/>
                                          </p:val>
                                        </p:tav>
                                        <p:tav tm="100000">
                                          <p:val>
                                            <p:strVal val="#ppt_x"/>
                                          </p:val>
                                        </p:tav>
                                      </p:tavLst>
                                    </p:anim>
                                    <p:anim calcmode="lin" valueType="num">
                                      <p:cBhvr additive="base">
                                        <p:cTn id="18" dur="2000" fill="hold"/>
                                        <p:tgtEl>
                                          <p:spTgt spid="83973"/>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4" fill="hold" nodeType="afterEffect">
                                  <p:stCondLst>
                                    <p:cond delay="0"/>
                                  </p:stCondLst>
                                  <p:childTnLst>
                                    <p:set>
                                      <p:cBhvr>
                                        <p:cTn id="21" dur="1" fill="hold">
                                          <p:stCondLst>
                                            <p:cond delay="0"/>
                                          </p:stCondLst>
                                        </p:cTn>
                                        <p:tgtEl>
                                          <p:spTgt spid="83974"/>
                                        </p:tgtEl>
                                        <p:attrNameLst>
                                          <p:attrName>style.visibility</p:attrName>
                                        </p:attrNameLst>
                                      </p:cBhvr>
                                      <p:to>
                                        <p:strVal val="visible"/>
                                      </p:to>
                                    </p:set>
                                    <p:anim calcmode="lin" valueType="num">
                                      <p:cBhvr additive="base">
                                        <p:cTn id="22" dur="3000" fill="hold"/>
                                        <p:tgtEl>
                                          <p:spTgt spid="83974"/>
                                        </p:tgtEl>
                                        <p:attrNameLst>
                                          <p:attrName>ppt_x</p:attrName>
                                        </p:attrNameLst>
                                      </p:cBhvr>
                                      <p:tavLst>
                                        <p:tav tm="0">
                                          <p:val>
                                            <p:strVal val="#ppt_x"/>
                                          </p:val>
                                        </p:tav>
                                        <p:tav tm="100000">
                                          <p:val>
                                            <p:strVal val="#ppt_x"/>
                                          </p:val>
                                        </p:tav>
                                      </p:tavLst>
                                    </p:anim>
                                    <p:anim calcmode="lin" valueType="num">
                                      <p:cBhvr additive="base">
                                        <p:cTn id="23" dur="3000" fill="hold"/>
                                        <p:tgtEl>
                                          <p:spTgt spid="83974"/>
                                        </p:tgtEl>
                                        <p:attrNameLst>
                                          <p:attrName>ppt_y</p:attrName>
                                        </p:attrNameLst>
                                      </p:cBhvr>
                                      <p:tavLst>
                                        <p:tav tm="0">
                                          <p:val>
                                            <p:strVal val="1+#ppt_h/2"/>
                                          </p:val>
                                        </p:tav>
                                        <p:tav tm="100000">
                                          <p:val>
                                            <p:strVal val="#ppt_y"/>
                                          </p:val>
                                        </p:tav>
                                      </p:tavLst>
                                    </p:anim>
                                  </p:childTnLst>
                                </p:cTn>
                              </p:par>
                            </p:childTnLst>
                          </p:cTn>
                        </p:par>
                        <p:par>
                          <p:cTn id="24" fill="hold">
                            <p:stCondLst>
                              <p:cond delay="9000"/>
                            </p:stCondLst>
                            <p:childTnLst>
                              <p:par>
                                <p:cTn id="25" presetID="12" presetClass="entr" presetSubtype="4" fill="hold" nodeType="afterEffect">
                                  <p:stCondLst>
                                    <p:cond delay="0"/>
                                  </p:stCondLst>
                                  <p:childTnLst>
                                    <p:set>
                                      <p:cBhvr>
                                        <p:cTn id="26" dur="1" fill="hold">
                                          <p:stCondLst>
                                            <p:cond delay="0"/>
                                          </p:stCondLst>
                                        </p:cTn>
                                        <p:tgtEl>
                                          <p:spTgt spid="83975">
                                            <p:txEl>
                                              <p:pRg st="0" end="0"/>
                                            </p:txEl>
                                          </p:spTgt>
                                        </p:tgtEl>
                                        <p:attrNameLst>
                                          <p:attrName>style.visibility</p:attrName>
                                        </p:attrNameLst>
                                      </p:cBhvr>
                                      <p:to>
                                        <p:strVal val="visible"/>
                                      </p:to>
                                    </p:set>
                                    <p:animEffect transition="in" filter="slide(fromBottom)">
                                      <p:cBhvr>
                                        <p:cTn id="27" dur="3000"/>
                                        <p:tgtEl>
                                          <p:spTgt spid="83975">
                                            <p:txEl>
                                              <p:pRg st="0" end="0"/>
                                            </p:txEl>
                                          </p:spTgt>
                                        </p:tgtEl>
                                      </p:cBhvr>
                                    </p:animEffect>
                                  </p:childTnLst>
                                </p:cTn>
                              </p:par>
                            </p:childTnLst>
                          </p:cTn>
                        </p:par>
                        <p:par>
                          <p:cTn id="28" fill="hold">
                            <p:stCondLst>
                              <p:cond delay="12000"/>
                            </p:stCondLst>
                            <p:childTnLst>
                              <p:par>
                                <p:cTn id="29" presetID="12" presetClass="entr" presetSubtype="4" fill="hold" nodeType="afterEffect">
                                  <p:stCondLst>
                                    <p:cond delay="0"/>
                                  </p:stCondLst>
                                  <p:childTnLst>
                                    <p:set>
                                      <p:cBhvr>
                                        <p:cTn id="30" dur="1" fill="hold">
                                          <p:stCondLst>
                                            <p:cond delay="0"/>
                                          </p:stCondLst>
                                        </p:cTn>
                                        <p:tgtEl>
                                          <p:spTgt spid="83975">
                                            <p:txEl>
                                              <p:pRg st="1" end="1"/>
                                            </p:txEl>
                                          </p:spTgt>
                                        </p:tgtEl>
                                        <p:attrNameLst>
                                          <p:attrName>style.visibility</p:attrName>
                                        </p:attrNameLst>
                                      </p:cBhvr>
                                      <p:to>
                                        <p:strVal val="visible"/>
                                      </p:to>
                                    </p:set>
                                    <p:animEffect transition="in" filter="slide(fromBottom)">
                                      <p:cBhvr>
                                        <p:cTn id="31" dur="3000"/>
                                        <p:tgtEl>
                                          <p:spTgt spid="83975">
                                            <p:txEl>
                                              <p:pRg st="1" end="1"/>
                                            </p:txEl>
                                          </p:spTgt>
                                        </p:tgtEl>
                                      </p:cBhvr>
                                    </p:animEffect>
                                  </p:childTnLst>
                                </p:cTn>
                              </p:par>
                            </p:childTnLst>
                          </p:cTn>
                        </p:par>
                        <p:par>
                          <p:cTn id="32" fill="hold">
                            <p:stCondLst>
                              <p:cond delay="15000"/>
                            </p:stCondLst>
                            <p:childTnLst>
                              <p:par>
                                <p:cTn id="33" presetID="12" presetClass="entr" presetSubtype="4" fill="hold" nodeType="afterEffect">
                                  <p:stCondLst>
                                    <p:cond delay="0"/>
                                  </p:stCondLst>
                                  <p:childTnLst>
                                    <p:set>
                                      <p:cBhvr>
                                        <p:cTn id="34" dur="1" fill="hold">
                                          <p:stCondLst>
                                            <p:cond delay="0"/>
                                          </p:stCondLst>
                                        </p:cTn>
                                        <p:tgtEl>
                                          <p:spTgt spid="83975">
                                            <p:txEl>
                                              <p:pRg st="2" end="2"/>
                                            </p:txEl>
                                          </p:spTgt>
                                        </p:tgtEl>
                                        <p:attrNameLst>
                                          <p:attrName>style.visibility</p:attrName>
                                        </p:attrNameLst>
                                      </p:cBhvr>
                                      <p:to>
                                        <p:strVal val="visible"/>
                                      </p:to>
                                    </p:set>
                                    <p:animEffect transition="in" filter="slide(fromBottom)">
                                      <p:cBhvr>
                                        <p:cTn id="35" dur="3000"/>
                                        <p:tgtEl>
                                          <p:spTgt spid="83975">
                                            <p:txEl>
                                              <p:pRg st="2" end="2"/>
                                            </p:txEl>
                                          </p:spTgt>
                                        </p:tgtEl>
                                      </p:cBhvr>
                                    </p:animEffect>
                                  </p:childTnLst>
                                </p:cTn>
                              </p:par>
                            </p:childTnLst>
                          </p:cTn>
                        </p:par>
                        <p:par>
                          <p:cTn id="36" fill="hold">
                            <p:stCondLst>
                              <p:cond delay="18000"/>
                            </p:stCondLst>
                            <p:childTnLst>
                              <p:par>
                                <p:cTn id="37" presetID="12" presetClass="entr" presetSubtype="4" fill="hold" nodeType="afterEffect">
                                  <p:stCondLst>
                                    <p:cond delay="0"/>
                                  </p:stCondLst>
                                  <p:childTnLst>
                                    <p:set>
                                      <p:cBhvr>
                                        <p:cTn id="38" dur="1" fill="hold">
                                          <p:stCondLst>
                                            <p:cond delay="0"/>
                                          </p:stCondLst>
                                        </p:cTn>
                                        <p:tgtEl>
                                          <p:spTgt spid="83975">
                                            <p:txEl>
                                              <p:pRg st="3" end="3"/>
                                            </p:txEl>
                                          </p:spTgt>
                                        </p:tgtEl>
                                        <p:attrNameLst>
                                          <p:attrName>style.visibility</p:attrName>
                                        </p:attrNameLst>
                                      </p:cBhvr>
                                      <p:to>
                                        <p:strVal val="visible"/>
                                      </p:to>
                                    </p:set>
                                    <p:animEffect transition="in" filter="slide(fromBottom)">
                                      <p:cBhvr>
                                        <p:cTn id="39" dur="3000"/>
                                        <p:tgtEl>
                                          <p:spTgt spid="83975">
                                            <p:txEl>
                                              <p:pRg st="3" end="3"/>
                                            </p:txEl>
                                          </p:spTgt>
                                        </p:tgtEl>
                                      </p:cBhvr>
                                    </p:animEffect>
                                  </p:childTnLst>
                                </p:cTn>
                              </p:par>
                            </p:childTnLst>
                          </p:cTn>
                        </p:par>
                        <p:par>
                          <p:cTn id="40" fill="hold">
                            <p:stCondLst>
                              <p:cond delay="21000"/>
                            </p:stCondLst>
                            <p:childTnLst>
                              <p:par>
                                <p:cTn id="41" presetID="12" presetClass="entr" presetSubtype="4" fill="hold" nodeType="afterEffect">
                                  <p:stCondLst>
                                    <p:cond delay="0"/>
                                  </p:stCondLst>
                                  <p:childTnLst>
                                    <p:set>
                                      <p:cBhvr>
                                        <p:cTn id="42" dur="1" fill="hold">
                                          <p:stCondLst>
                                            <p:cond delay="0"/>
                                          </p:stCondLst>
                                        </p:cTn>
                                        <p:tgtEl>
                                          <p:spTgt spid="83975">
                                            <p:txEl>
                                              <p:pRg st="4" end="4"/>
                                            </p:txEl>
                                          </p:spTgt>
                                        </p:tgtEl>
                                        <p:attrNameLst>
                                          <p:attrName>style.visibility</p:attrName>
                                        </p:attrNameLst>
                                      </p:cBhvr>
                                      <p:to>
                                        <p:strVal val="visible"/>
                                      </p:to>
                                    </p:set>
                                    <p:animEffect transition="in" filter="slide(fromBottom)">
                                      <p:cBhvr>
                                        <p:cTn id="43" dur="3000"/>
                                        <p:tgtEl>
                                          <p:spTgt spid="83975">
                                            <p:txEl>
                                              <p:pRg st="4" end="4"/>
                                            </p:txEl>
                                          </p:spTgt>
                                        </p:tgtEl>
                                      </p:cBhvr>
                                    </p:animEffect>
                                  </p:childTnLst>
                                </p:cTn>
                              </p:par>
                            </p:childTnLst>
                          </p:cTn>
                        </p:par>
                        <p:par>
                          <p:cTn id="44" fill="hold">
                            <p:stCondLst>
                              <p:cond delay="24000"/>
                            </p:stCondLst>
                            <p:childTnLst>
                              <p:par>
                                <p:cTn id="45" presetID="2" presetClass="entr" presetSubtype="4" fill="hold" grpId="0" nodeType="afterEffect" nodePh="1">
                                  <p:stCondLst>
                                    <p:cond delay="0"/>
                                  </p:stCondLst>
                                  <p:endCondLst>
                                    <p:cond evt="begin" delay="0">
                                      <p:tn val="45"/>
                                    </p:cond>
                                  </p:endCondLst>
                                  <p:childTnLst>
                                    <p:set>
                                      <p:cBhvr>
                                        <p:cTn id="46" dur="1" fill="hold">
                                          <p:stCondLst>
                                            <p:cond delay="0"/>
                                          </p:stCondLst>
                                        </p:cTn>
                                        <p:tgtEl>
                                          <p:spTgt spid="83978"/>
                                        </p:tgtEl>
                                        <p:attrNameLst>
                                          <p:attrName>style.visibility</p:attrName>
                                        </p:attrNameLst>
                                      </p:cBhvr>
                                      <p:to>
                                        <p:strVal val="visible"/>
                                      </p:to>
                                    </p:set>
                                    <p:anim calcmode="lin" valueType="num">
                                      <p:cBhvr additive="base">
                                        <p:cTn id="47" dur="1000" fill="hold"/>
                                        <p:tgtEl>
                                          <p:spTgt spid="83978"/>
                                        </p:tgtEl>
                                        <p:attrNameLst>
                                          <p:attrName>ppt_x</p:attrName>
                                        </p:attrNameLst>
                                      </p:cBhvr>
                                      <p:tavLst>
                                        <p:tav tm="0">
                                          <p:val>
                                            <p:strVal val="#ppt_x"/>
                                          </p:val>
                                        </p:tav>
                                        <p:tav tm="100000">
                                          <p:val>
                                            <p:strVal val="#ppt_x"/>
                                          </p:val>
                                        </p:tav>
                                      </p:tavLst>
                                    </p:anim>
                                    <p:anim calcmode="lin" valueType="num">
                                      <p:cBhvr additive="base">
                                        <p:cTn id="48" dur="1000" fill="hold"/>
                                        <p:tgtEl>
                                          <p:spTgt spid="839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6" grpId="0" animBg="1"/>
      <p:bldP spid="8397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4" name="Picture 4" descr="20080113231"/>
          <p:cNvPicPr>
            <a:picLocks noChangeAspect="1" noChangeArrowheads="1"/>
          </p:cNvPicPr>
          <p:nvPr/>
        </p:nvPicPr>
        <p:blipFill>
          <a:blip r:embed="rId2" cstate="print"/>
          <a:srcRect/>
          <a:stretch>
            <a:fillRect/>
          </a:stretch>
        </p:blipFill>
        <p:spPr bwMode="auto">
          <a:xfrm>
            <a:off x="457200" y="990600"/>
            <a:ext cx="2514600" cy="4419600"/>
          </a:xfrm>
          <a:prstGeom prst="rect">
            <a:avLst/>
          </a:prstGeom>
          <a:noFill/>
        </p:spPr>
      </p:pic>
      <p:sp>
        <p:nvSpPr>
          <p:cNvPr id="71685" name="Text Box 5"/>
          <p:cNvSpPr txBox="1">
            <a:spLocks noChangeArrowheads="1"/>
          </p:cNvSpPr>
          <p:nvPr/>
        </p:nvSpPr>
        <p:spPr bwMode="auto">
          <a:xfrm>
            <a:off x="3276600" y="1981200"/>
            <a:ext cx="5562600" cy="4647426"/>
          </a:xfrm>
          <a:prstGeom prst="rect">
            <a:avLst/>
          </a:prstGeom>
          <a:noFill/>
          <a:ln w="9525">
            <a:noFill/>
            <a:miter lim="800000"/>
            <a:headEnd/>
            <a:tailEnd/>
          </a:ln>
          <a:effectLst/>
        </p:spPr>
        <p:txBody>
          <a:bodyPr>
            <a:spAutoFit/>
          </a:bodyPr>
          <a:lstStyle/>
          <a:p>
            <a:pPr algn="ctr">
              <a:spcBef>
                <a:spcPct val="50000"/>
              </a:spcBef>
            </a:pPr>
            <a:r>
              <a:rPr lang="ar-SA" sz="3200" b="1" dirty="0">
                <a:solidFill>
                  <a:srgbClr val="FF0000"/>
                </a:solidFill>
              </a:rPr>
              <a:t>الأهداف </a:t>
            </a:r>
          </a:p>
          <a:p>
            <a:pPr>
              <a:spcBef>
                <a:spcPct val="50000"/>
              </a:spcBef>
              <a:buFontTx/>
              <a:buChar char="•"/>
            </a:pPr>
            <a:r>
              <a:rPr lang="ar-SA" sz="2400" b="1" dirty="0"/>
              <a:t>التعرف على الحروف </a:t>
            </a:r>
          </a:p>
          <a:p>
            <a:pPr>
              <a:spcBef>
                <a:spcPct val="50000"/>
              </a:spcBef>
              <a:buFontTx/>
              <a:buChar char="•"/>
            </a:pPr>
            <a:r>
              <a:rPr lang="ar-SA" sz="2400" b="1" dirty="0" smtClean="0"/>
              <a:t> </a:t>
            </a:r>
            <a:r>
              <a:rPr lang="ar-SA" sz="2400" b="1" dirty="0"/>
              <a:t>ذكر كلمة على الحرف</a:t>
            </a:r>
            <a:r>
              <a:rPr lang="ar-SA" dirty="0"/>
              <a:t> </a:t>
            </a:r>
          </a:p>
          <a:p>
            <a:pPr>
              <a:spcBef>
                <a:spcPct val="50000"/>
              </a:spcBef>
            </a:pPr>
            <a:r>
              <a:rPr lang="ar-SA" dirty="0"/>
              <a:t>                                   </a:t>
            </a:r>
            <a:r>
              <a:rPr lang="ar-SA" sz="3200" b="1" dirty="0">
                <a:solidFill>
                  <a:srgbClr val="FF0000"/>
                </a:solidFill>
              </a:rPr>
              <a:t>الطريقة  </a:t>
            </a:r>
          </a:p>
          <a:p>
            <a:pPr>
              <a:spcBef>
                <a:spcPct val="50000"/>
              </a:spcBef>
            </a:pPr>
            <a:r>
              <a:rPr lang="ar-SA" sz="2400" b="1" dirty="0"/>
              <a:t>عمل لوحة جيوب عليها الحروف الهجائية وتحت الحرف كلمة تدل عليه ويكون السباق من </a:t>
            </a:r>
            <a:r>
              <a:rPr lang="ar-SA" sz="2400" b="1" dirty="0" smtClean="0"/>
              <a:t>يجيب </a:t>
            </a:r>
            <a:r>
              <a:rPr lang="ar-SA" sz="2400" b="1" dirty="0"/>
              <a:t>بشكل صحيح عن الكلمات التي تحت الحرف </a:t>
            </a:r>
            <a:r>
              <a:rPr lang="ar-SA" sz="2400" b="1" dirty="0" smtClean="0"/>
              <a:t> وبذلك يكون </a:t>
            </a:r>
            <a:r>
              <a:rPr lang="ar-SA" sz="2400" b="1" dirty="0"/>
              <a:t>لدى </a:t>
            </a:r>
            <a:r>
              <a:rPr lang="ar-SA" sz="2400" b="1" dirty="0" smtClean="0"/>
              <a:t>الطالب كم </a:t>
            </a:r>
            <a:r>
              <a:rPr lang="ar-SA" sz="2400" b="1" dirty="0"/>
              <a:t>من الكلمات على الحرف المعطى </a:t>
            </a:r>
            <a:r>
              <a:rPr lang="ar-SA" sz="2400" b="1" dirty="0" smtClean="0"/>
              <a:t>.</a:t>
            </a:r>
            <a:endParaRPr lang="ar-SA" sz="2400" b="1" dirty="0"/>
          </a:p>
          <a:p>
            <a:pPr>
              <a:spcBef>
                <a:spcPct val="50000"/>
              </a:spcBef>
            </a:pPr>
            <a:r>
              <a:rPr lang="ar-SA" sz="2400" b="1" dirty="0"/>
              <a:t>                      </a:t>
            </a:r>
            <a:endParaRPr lang="en-US" sz="2400" b="1" dirty="0"/>
          </a:p>
        </p:txBody>
      </p:sp>
      <p:sp>
        <p:nvSpPr>
          <p:cNvPr id="71687" name="WordArt 7"/>
          <p:cNvSpPr>
            <a:spLocks noChangeArrowheads="1" noChangeShapeType="1" noTextEdit="1"/>
          </p:cNvSpPr>
          <p:nvPr/>
        </p:nvSpPr>
        <p:spPr bwMode="auto">
          <a:xfrm>
            <a:off x="533400" y="5791200"/>
            <a:ext cx="4648200" cy="685800"/>
          </a:xfrm>
          <a:prstGeom prst="rect">
            <a:avLst/>
          </a:prstGeom>
        </p:spPr>
        <p:txBody>
          <a:bodyPr wrap="none" fromWordArt="1">
            <a:prstTxWarp prst="textPlain">
              <a:avLst>
                <a:gd name="adj" fmla="val 50000"/>
              </a:avLst>
            </a:prstTxWarp>
          </a:bodyPr>
          <a:lstStyle/>
          <a:p>
            <a:pPr algn="ctr"/>
            <a:r>
              <a:rPr lang="ar-SA" sz="3600" kern="10" dirty="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                      </a:t>
            </a:r>
          </a:p>
        </p:txBody>
      </p:sp>
      <p:sp>
        <p:nvSpPr>
          <p:cNvPr id="71688" name="AutoShape 8"/>
          <p:cNvSpPr>
            <a:spLocks noChangeArrowheads="1"/>
          </p:cNvSpPr>
          <p:nvPr/>
        </p:nvSpPr>
        <p:spPr bwMode="auto">
          <a:xfrm>
            <a:off x="4114800" y="533400"/>
            <a:ext cx="4191000" cy="914400"/>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ar-SA"/>
          </a:p>
        </p:txBody>
      </p:sp>
      <p:sp>
        <p:nvSpPr>
          <p:cNvPr id="71686" name="WordArt 6"/>
          <p:cNvSpPr>
            <a:spLocks noChangeArrowheads="1" noChangeShapeType="1" noTextEdit="1"/>
          </p:cNvSpPr>
          <p:nvPr/>
        </p:nvSpPr>
        <p:spPr bwMode="auto">
          <a:xfrm>
            <a:off x="4572000" y="685800"/>
            <a:ext cx="3276600" cy="647700"/>
          </a:xfrm>
          <a:prstGeom prst="rect">
            <a:avLst/>
          </a:prstGeom>
        </p:spPr>
        <p:txBody>
          <a:bodyPr wrap="none" fromWordArt="1">
            <a:prstTxWarp prst="textPlain">
              <a:avLst>
                <a:gd name="adj" fmla="val 50000"/>
              </a:avLst>
            </a:prstTxWarp>
          </a:bodyPr>
          <a:lstStyle/>
          <a:p>
            <a:pPr algn="ctr"/>
            <a:r>
              <a:rPr lang="ar-SA" sz="3600" kern="1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لوحة الجيوب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71688"/>
                                        </p:tgtEl>
                                        <p:attrNameLst>
                                          <p:attrName>style.visibility</p:attrName>
                                        </p:attrNameLst>
                                      </p:cBhvr>
                                      <p:to>
                                        <p:strVal val="visible"/>
                                      </p:to>
                                    </p:set>
                                    <p:anim calcmode="lin" valueType="num">
                                      <p:cBhvr additive="base">
                                        <p:cTn id="7" dur="2000" fill="hold"/>
                                        <p:tgtEl>
                                          <p:spTgt spid="71688"/>
                                        </p:tgtEl>
                                        <p:attrNameLst>
                                          <p:attrName>ppt_x</p:attrName>
                                        </p:attrNameLst>
                                      </p:cBhvr>
                                      <p:tavLst>
                                        <p:tav tm="0">
                                          <p:val>
                                            <p:strVal val="#ppt_x"/>
                                          </p:val>
                                        </p:tav>
                                        <p:tav tm="100000">
                                          <p:val>
                                            <p:strVal val="#ppt_x"/>
                                          </p:val>
                                        </p:tav>
                                      </p:tavLst>
                                    </p:anim>
                                    <p:anim calcmode="lin" valueType="num">
                                      <p:cBhvr additive="base">
                                        <p:cTn id="8" dur="2000" fill="hold"/>
                                        <p:tgtEl>
                                          <p:spTgt spid="71688"/>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grpId="0" nodeType="afterEffect">
                                  <p:stCondLst>
                                    <p:cond delay="0"/>
                                  </p:stCondLst>
                                  <p:childTnLst>
                                    <p:set>
                                      <p:cBhvr>
                                        <p:cTn id="11" dur="1" fill="hold">
                                          <p:stCondLst>
                                            <p:cond delay="0"/>
                                          </p:stCondLst>
                                        </p:cTn>
                                        <p:tgtEl>
                                          <p:spTgt spid="71686"/>
                                        </p:tgtEl>
                                        <p:attrNameLst>
                                          <p:attrName>style.visibility</p:attrName>
                                        </p:attrNameLst>
                                      </p:cBhvr>
                                      <p:to>
                                        <p:strVal val="visible"/>
                                      </p:to>
                                    </p:set>
                                    <p:anim calcmode="lin" valueType="num">
                                      <p:cBhvr additive="base">
                                        <p:cTn id="12" dur="2000" fill="hold"/>
                                        <p:tgtEl>
                                          <p:spTgt spid="71686"/>
                                        </p:tgtEl>
                                        <p:attrNameLst>
                                          <p:attrName>ppt_x</p:attrName>
                                        </p:attrNameLst>
                                      </p:cBhvr>
                                      <p:tavLst>
                                        <p:tav tm="0">
                                          <p:val>
                                            <p:strVal val="#ppt_x"/>
                                          </p:val>
                                        </p:tav>
                                        <p:tav tm="100000">
                                          <p:val>
                                            <p:strVal val="#ppt_x"/>
                                          </p:val>
                                        </p:tav>
                                      </p:tavLst>
                                    </p:anim>
                                    <p:anim calcmode="lin" valueType="num">
                                      <p:cBhvr additive="base">
                                        <p:cTn id="13" dur="2000" fill="hold"/>
                                        <p:tgtEl>
                                          <p:spTgt spid="71686"/>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nodeType="afterEffect">
                                  <p:stCondLst>
                                    <p:cond delay="0"/>
                                  </p:stCondLst>
                                  <p:childTnLst>
                                    <p:set>
                                      <p:cBhvr>
                                        <p:cTn id="16" dur="1" fill="hold">
                                          <p:stCondLst>
                                            <p:cond delay="0"/>
                                          </p:stCondLst>
                                        </p:cTn>
                                        <p:tgtEl>
                                          <p:spTgt spid="71684"/>
                                        </p:tgtEl>
                                        <p:attrNameLst>
                                          <p:attrName>style.visibility</p:attrName>
                                        </p:attrNameLst>
                                      </p:cBhvr>
                                      <p:to>
                                        <p:strVal val="visible"/>
                                      </p:to>
                                    </p:set>
                                    <p:anim calcmode="lin" valueType="num">
                                      <p:cBhvr additive="base">
                                        <p:cTn id="17" dur="2000" fill="hold"/>
                                        <p:tgtEl>
                                          <p:spTgt spid="71684"/>
                                        </p:tgtEl>
                                        <p:attrNameLst>
                                          <p:attrName>ppt_x</p:attrName>
                                        </p:attrNameLst>
                                      </p:cBhvr>
                                      <p:tavLst>
                                        <p:tav tm="0">
                                          <p:val>
                                            <p:strVal val="#ppt_x"/>
                                          </p:val>
                                        </p:tav>
                                        <p:tav tm="100000">
                                          <p:val>
                                            <p:strVal val="#ppt_x"/>
                                          </p:val>
                                        </p:tav>
                                      </p:tavLst>
                                    </p:anim>
                                    <p:anim calcmode="lin" valueType="num">
                                      <p:cBhvr additive="base">
                                        <p:cTn id="18" dur="2000" fill="hold"/>
                                        <p:tgtEl>
                                          <p:spTgt spid="71684"/>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4" fill="hold" nodeType="afterEffect">
                                  <p:stCondLst>
                                    <p:cond delay="0"/>
                                  </p:stCondLst>
                                  <p:childTnLst>
                                    <p:set>
                                      <p:cBhvr>
                                        <p:cTn id="21" dur="1" fill="hold">
                                          <p:stCondLst>
                                            <p:cond delay="0"/>
                                          </p:stCondLst>
                                        </p:cTn>
                                        <p:tgtEl>
                                          <p:spTgt spid="71685">
                                            <p:txEl>
                                              <p:pRg st="0" end="0"/>
                                            </p:txEl>
                                          </p:spTgt>
                                        </p:tgtEl>
                                        <p:attrNameLst>
                                          <p:attrName>style.visibility</p:attrName>
                                        </p:attrNameLst>
                                      </p:cBhvr>
                                      <p:to>
                                        <p:strVal val="visible"/>
                                      </p:to>
                                    </p:set>
                                    <p:anim calcmode="lin" valueType="num">
                                      <p:cBhvr additive="base">
                                        <p:cTn id="22" dur="3000" fill="hold"/>
                                        <p:tgtEl>
                                          <p:spTgt spid="71685">
                                            <p:txEl>
                                              <p:pRg st="0" end="0"/>
                                            </p:txEl>
                                          </p:spTgt>
                                        </p:tgtEl>
                                        <p:attrNameLst>
                                          <p:attrName>ppt_x</p:attrName>
                                        </p:attrNameLst>
                                      </p:cBhvr>
                                      <p:tavLst>
                                        <p:tav tm="0">
                                          <p:val>
                                            <p:strVal val="#ppt_x"/>
                                          </p:val>
                                        </p:tav>
                                        <p:tav tm="100000">
                                          <p:val>
                                            <p:strVal val="#ppt_x"/>
                                          </p:val>
                                        </p:tav>
                                      </p:tavLst>
                                    </p:anim>
                                    <p:anim calcmode="lin" valueType="num">
                                      <p:cBhvr additive="base">
                                        <p:cTn id="23" dur="3000" fill="hold"/>
                                        <p:tgtEl>
                                          <p:spTgt spid="71685">
                                            <p:txEl>
                                              <p:pRg st="0" end="0"/>
                                            </p:txEl>
                                          </p:spTgt>
                                        </p:tgtEl>
                                        <p:attrNameLst>
                                          <p:attrName>ppt_y</p:attrName>
                                        </p:attrNameLst>
                                      </p:cBhvr>
                                      <p:tavLst>
                                        <p:tav tm="0">
                                          <p:val>
                                            <p:strVal val="1+#ppt_h/2"/>
                                          </p:val>
                                        </p:tav>
                                        <p:tav tm="100000">
                                          <p:val>
                                            <p:strVal val="#ppt_y"/>
                                          </p:val>
                                        </p:tav>
                                      </p:tavLst>
                                    </p:anim>
                                  </p:childTnLst>
                                </p:cTn>
                              </p:par>
                            </p:childTnLst>
                          </p:cTn>
                        </p:par>
                        <p:par>
                          <p:cTn id="24" fill="hold">
                            <p:stCondLst>
                              <p:cond delay="9000"/>
                            </p:stCondLst>
                            <p:childTnLst>
                              <p:par>
                                <p:cTn id="25" presetID="2" presetClass="entr" presetSubtype="4" fill="hold" nodeType="afterEffect">
                                  <p:stCondLst>
                                    <p:cond delay="0"/>
                                  </p:stCondLst>
                                  <p:childTnLst>
                                    <p:set>
                                      <p:cBhvr>
                                        <p:cTn id="26" dur="1" fill="hold">
                                          <p:stCondLst>
                                            <p:cond delay="0"/>
                                          </p:stCondLst>
                                        </p:cTn>
                                        <p:tgtEl>
                                          <p:spTgt spid="71685">
                                            <p:txEl>
                                              <p:pRg st="1" end="1"/>
                                            </p:txEl>
                                          </p:spTgt>
                                        </p:tgtEl>
                                        <p:attrNameLst>
                                          <p:attrName>style.visibility</p:attrName>
                                        </p:attrNameLst>
                                      </p:cBhvr>
                                      <p:to>
                                        <p:strVal val="visible"/>
                                      </p:to>
                                    </p:set>
                                    <p:anim calcmode="lin" valueType="num">
                                      <p:cBhvr additive="base">
                                        <p:cTn id="27" dur="3000" fill="hold"/>
                                        <p:tgtEl>
                                          <p:spTgt spid="71685">
                                            <p:txEl>
                                              <p:pRg st="1" end="1"/>
                                            </p:txEl>
                                          </p:spTgt>
                                        </p:tgtEl>
                                        <p:attrNameLst>
                                          <p:attrName>ppt_x</p:attrName>
                                        </p:attrNameLst>
                                      </p:cBhvr>
                                      <p:tavLst>
                                        <p:tav tm="0">
                                          <p:val>
                                            <p:strVal val="#ppt_x"/>
                                          </p:val>
                                        </p:tav>
                                        <p:tav tm="100000">
                                          <p:val>
                                            <p:strVal val="#ppt_x"/>
                                          </p:val>
                                        </p:tav>
                                      </p:tavLst>
                                    </p:anim>
                                    <p:anim calcmode="lin" valueType="num">
                                      <p:cBhvr additive="base">
                                        <p:cTn id="28" dur="3000" fill="hold"/>
                                        <p:tgtEl>
                                          <p:spTgt spid="71685">
                                            <p:txEl>
                                              <p:pRg st="1" end="1"/>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2000"/>
                            </p:stCondLst>
                            <p:childTnLst>
                              <p:par>
                                <p:cTn id="30" presetID="2" presetClass="entr" presetSubtype="4" fill="hold" nodeType="afterEffect">
                                  <p:stCondLst>
                                    <p:cond delay="0"/>
                                  </p:stCondLst>
                                  <p:childTnLst>
                                    <p:set>
                                      <p:cBhvr>
                                        <p:cTn id="31" dur="1" fill="hold">
                                          <p:stCondLst>
                                            <p:cond delay="0"/>
                                          </p:stCondLst>
                                        </p:cTn>
                                        <p:tgtEl>
                                          <p:spTgt spid="71685">
                                            <p:txEl>
                                              <p:pRg st="2" end="2"/>
                                            </p:txEl>
                                          </p:spTgt>
                                        </p:tgtEl>
                                        <p:attrNameLst>
                                          <p:attrName>style.visibility</p:attrName>
                                        </p:attrNameLst>
                                      </p:cBhvr>
                                      <p:to>
                                        <p:strVal val="visible"/>
                                      </p:to>
                                    </p:set>
                                    <p:anim calcmode="lin" valueType="num">
                                      <p:cBhvr additive="base">
                                        <p:cTn id="32" dur="3000" fill="hold"/>
                                        <p:tgtEl>
                                          <p:spTgt spid="71685">
                                            <p:txEl>
                                              <p:pRg st="2" end="2"/>
                                            </p:txEl>
                                          </p:spTgt>
                                        </p:tgtEl>
                                        <p:attrNameLst>
                                          <p:attrName>ppt_x</p:attrName>
                                        </p:attrNameLst>
                                      </p:cBhvr>
                                      <p:tavLst>
                                        <p:tav tm="0">
                                          <p:val>
                                            <p:strVal val="#ppt_x"/>
                                          </p:val>
                                        </p:tav>
                                        <p:tav tm="100000">
                                          <p:val>
                                            <p:strVal val="#ppt_x"/>
                                          </p:val>
                                        </p:tav>
                                      </p:tavLst>
                                    </p:anim>
                                    <p:anim calcmode="lin" valueType="num">
                                      <p:cBhvr additive="base">
                                        <p:cTn id="33" dur="3000" fill="hold"/>
                                        <p:tgtEl>
                                          <p:spTgt spid="71685">
                                            <p:txEl>
                                              <p:pRg st="2" end="2"/>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5000"/>
                            </p:stCondLst>
                            <p:childTnLst>
                              <p:par>
                                <p:cTn id="35" presetID="2" presetClass="entr" presetSubtype="4" fill="hold" nodeType="afterEffect">
                                  <p:stCondLst>
                                    <p:cond delay="0"/>
                                  </p:stCondLst>
                                  <p:childTnLst>
                                    <p:set>
                                      <p:cBhvr>
                                        <p:cTn id="36" dur="1" fill="hold">
                                          <p:stCondLst>
                                            <p:cond delay="0"/>
                                          </p:stCondLst>
                                        </p:cTn>
                                        <p:tgtEl>
                                          <p:spTgt spid="71685">
                                            <p:txEl>
                                              <p:pRg st="3" end="3"/>
                                            </p:txEl>
                                          </p:spTgt>
                                        </p:tgtEl>
                                        <p:attrNameLst>
                                          <p:attrName>style.visibility</p:attrName>
                                        </p:attrNameLst>
                                      </p:cBhvr>
                                      <p:to>
                                        <p:strVal val="visible"/>
                                      </p:to>
                                    </p:set>
                                    <p:anim calcmode="lin" valueType="num">
                                      <p:cBhvr additive="base">
                                        <p:cTn id="37" dur="3000" fill="hold"/>
                                        <p:tgtEl>
                                          <p:spTgt spid="71685">
                                            <p:txEl>
                                              <p:pRg st="3" end="3"/>
                                            </p:txEl>
                                          </p:spTgt>
                                        </p:tgtEl>
                                        <p:attrNameLst>
                                          <p:attrName>ppt_x</p:attrName>
                                        </p:attrNameLst>
                                      </p:cBhvr>
                                      <p:tavLst>
                                        <p:tav tm="0">
                                          <p:val>
                                            <p:strVal val="#ppt_x"/>
                                          </p:val>
                                        </p:tav>
                                        <p:tav tm="100000">
                                          <p:val>
                                            <p:strVal val="#ppt_x"/>
                                          </p:val>
                                        </p:tav>
                                      </p:tavLst>
                                    </p:anim>
                                    <p:anim calcmode="lin" valueType="num">
                                      <p:cBhvr additive="base">
                                        <p:cTn id="38" dur="3000" fill="hold"/>
                                        <p:tgtEl>
                                          <p:spTgt spid="71685">
                                            <p:txEl>
                                              <p:pRg st="3" end="3"/>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8000"/>
                            </p:stCondLst>
                            <p:childTnLst>
                              <p:par>
                                <p:cTn id="40" presetID="2" presetClass="entr" presetSubtype="4" fill="hold" nodeType="afterEffect">
                                  <p:stCondLst>
                                    <p:cond delay="0"/>
                                  </p:stCondLst>
                                  <p:childTnLst>
                                    <p:set>
                                      <p:cBhvr>
                                        <p:cTn id="41" dur="1" fill="hold">
                                          <p:stCondLst>
                                            <p:cond delay="0"/>
                                          </p:stCondLst>
                                        </p:cTn>
                                        <p:tgtEl>
                                          <p:spTgt spid="71685">
                                            <p:txEl>
                                              <p:pRg st="4" end="4"/>
                                            </p:txEl>
                                          </p:spTgt>
                                        </p:tgtEl>
                                        <p:attrNameLst>
                                          <p:attrName>style.visibility</p:attrName>
                                        </p:attrNameLst>
                                      </p:cBhvr>
                                      <p:to>
                                        <p:strVal val="visible"/>
                                      </p:to>
                                    </p:set>
                                    <p:anim calcmode="lin" valueType="num">
                                      <p:cBhvr additive="base">
                                        <p:cTn id="42" dur="3000" fill="hold"/>
                                        <p:tgtEl>
                                          <p:spTgt spid="71685">
                                            <p:txEl>
                                              <p:pRg st="4" end="4"/>
                                            </p:txEl>
                                          </p:spTgt>
                                        </p:tgtEl>
                                        <p:attrNameLst>
                                          <p:attrName>ppt_x</p:attrName>
                                        </p:attrNameLst>
                                      </p:cBhvr>
                                      <p:tavLst>
                                        <p:tav tm="0">
                                          <p:val>
                                            <p:strVal val="#ppt_x"/>
                                          </p:val>
                                        </p:tav>
                                        <p:tav tm="100000">
                                          <p:val>
                                            <p:strVal val="#ppt_x"/>
                                          </p:val>
                                        </p:tav>
                                      </p:tavLst>
                                    </p:anim>
                                    <p:anim calcmode="lin" valueType="num">
                                      <p:cBhvr additive="base">
                                        <p:cTn id="43" dur="3000" fill="hold"/>
                                        <p:tgtEl>
                                          <p:spTgt spid="71685">
                                            <p:txEl>
                                              <p:pRg st="4" end="4"/>
                                            </p:txEl>
                                          </p:spTgt>
                                        </p:tgtEl>
                                        <p:attrNameLst>
                                          <p:attrName>ppt_y</p:attrName>
                                        </p:attrNameLst>
                                      </p:cBhvr>
                                      <p:tavLst>
                                        <p:tav tm="0">
                                          <p:val>
                                            <p:strVal val="1+#ppt_h/2"/>
                                          </p:val>
                                        </p:tav>
                                        <p:tav tm="100000">
                                          <p:val>
                                            <p:strVal val="#ppt_y"/>
                                          </p:val>
                                        </p:tav>
                                      </p:tavLst>
                                    </p:anim>
                                  </p:childTnLst>
                                </p:cTn>
                              </p:par>
                            </p:childTnLst>
                          </p:cTn>
                        </p:par>
                        <p:par>
                          <p:cTn id="44" fill="hold">
                            <p:stCondLst>
                              <p:cond delay="21000"/>
                            </p:stCondLst>
                            <p:childTnLst>
                              <p:par>
                                <p:cTn id="45" presetID="2" presetClass="entr" presetSubtype="4" fill="hold" nodeType="afterEffect">
                                  <p:stCondLst>
                                    <p:cond delay="0"/>
                                  </p:stCondLst>
                                  <p:childTnLst>
                                    <p:set>
                                      <p:cBhvr>
                                        <p:cTn id="46" dur="1" fill="hold">
                                          <p:stCondLst>
                                            <p:cond delay="0"/>
                                          </p:stCondLst>
                                        </p:cTn>
                                        <p:tgtEl>
                                          <p:spTgt spid="71685">
                                            <p:txEl>
                                              <p:pRg st="5" end="5"/>
                                            </p:txEl>
                                          </p:spTgt>
                                        </p:tgtEl>
                                        <p:attrNameLst>
                                          <p:attrName>style.visibility</p:attrName>
                                        </p:attrNameLst>
                                      </p:cBhvr>
                                      <p:to>
                                        <p:strVal val="visible"/>
                                      </p:to>
                                    </p:set>
                                    <p:anim calcmode="lin" valueType="num">
                                      <p:cBhvr additive="base">
                                        <p:cTn id="47" dur="3000" fill="hold"/>
                                        <p:tgtEl>
                                          <p:spTgt spid="71685">
                                            <p:txEl>
                                              <p:pRg st="5" end="5"/>
                                            </p:txEl>
                                          </p:spTgt>
                                        </p:tgtEl>
                                        <p:attrNameLst>
                                          <p:attrName>ppt_x</p:attrName>
                                        </p:attrNameLst>
                                      </p:cBhvr>
                                      <p:tavLst>
                                        <p:tav tm="0">
                                          <p:val>
                                            <p:strVal val="#ppt_x"/>
                                          </p:val>
                                        </p:tav>
                                        <p:tav tm="100000">
                                          <p:val>
                                            <p:strVal val="#ppt_x"/>
                                          </p:val>
                                        </p:tav>
                                      </p:tavLst>
                                    </p:anim>
                                    <p:anim calcmode="lin" valueType="num">
                                      <p:cBhvr additive="base">
                                        <p:cTn id="48" dur="3000" fill="hold"/>
                                        <p:tgtEl>
                                          <p:spTgt spid="71685">
                                            <p:txEl>
                                              <p:pRg st="5" end="5"/>
                                            </p:txEl>
                                          </p:spTgt>
                                        </p:tgtEl>
                                        <p:attrNameLst>
                                          <p:attrName>ppt_y</p:attrName>
                                        </p:attrNameLst>
                                      </p:cBhvr>
                                      <p:tavLst>
                                        <p:tav tm="0">
                                          <p:val>
                                            <p:strVal val="1+#ppt_h/2"/>
                                          </p:val>
                                        </p:tav>
                                        <p:tav tm="100000">
                                          <p:val>
                                            <p:strVal val="#ppt_y"/>
                                          </p:val>
                                        </p:tav>
                                      </p:tavLst>
                                    </p:anim>
                                  </p:childTnLst>
                                </p:cTn>
                              </p:par>
                            </p:childTnLst>
                          </p:cTn>
                        </p:par>
                        <p:par>
                          <p:cTn id="49" fill="hold">
                            <p:stCondLst>
                              <p:cond delay="24000"/>
                            </p:stCondLst>
                            <p:childTnLst>
                              <p:par>
                                <p:cTn id="50" presetID="2" presetClass="entr" presetSubtype="4" fill="hold" grpId="0" nodeType="afterEffect">
                                  <p:stCondLst>
                                    <p:cond delay="0"/>
                                  </p:stCondLst>
                                  <p:childTnLst>
                                    <p:set>
                                      <p:cBhvr>
                                        <p:cTn id="51" dur="1" fill="hold">
                                          <p:stCondLst>
                                            <p:cond delay="0"/>
                                          </p:stCondLst>
                                        </p:cTn>
                                        <p:tgtEl>
                                          <p:spTgt spid="71687"/>
                                        </p:tgtEl>
                                        <p:attrNameLst>
                                          <p:attrName>style.visibility</p:attrName>
                                        </p:attrNameLst>
                                      </p:cBhvr>
                                      <p:to>
                                        <p:strVal val="visible"/>
                                      </p:to>
                                    </p:set>
                                    <p:anim calcmode="lin" valueType="num">
                                      <p:cBhvr additive="base">
                                        <p:cTn id="52" dur="2000" fill="hold"/>
                                        <p:tgtEl>
                                          <p:spTgt spid="71687"/>
                                        </p:tgtEl>
                                        <p:attrNameLst>
                                          <p:attrName>ppt_x</p:attrName>
                                        </p:attrNameLst>
                                      </p:cBhvr>
                                      <p:tavLst>
                                        <p:tav tm="0">
                                          <p:val>
                                            <p:strVal val="#ppt_x"/>
                                          </p:val>
                                        </p:tav>
                                        <p:tav tm="100000">
                                          <p:val>
                                            <p:strVal val="#ppt_x"/>
                                          </p:val>
                                        </p:tav>
                                      </p:tavLst>
                                    </p:anim>
                                    <p:anim calcmode="lin" valueType="num">
                                      <p:cBhvr additive="base">
                                        <p:cTn id="53" dur="2000" fill="hold"/>
                                        <p:tgtEl>
                                          <p:spTgt spid="716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7" grpId="0" animBg="1"/>
      <p:bldP spid="71688" grpId="0" animBg="1"/>
      <p:bldP spid="7168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Text Box 4"/>
          <p:cNvSpPr txBox="1">
            <a:spLocks noChangeArrowheads="1"/>
          </p:cNvSpPr>
          <p:nvPr/>
        </p:nvSpPr>
        <p:spPr bwMode="auto">
          <a:xfrm>
            <a:off x="4038600" y="1524000"/>
            <a:ext cx="5105400" cy="4462760"/>
          </a:xfrm>
          <a:prstGeom prst="rect">
            <a:avLst/>
          </a:prstGeom>
          <a:noFill/>
          <a:ln w="9525">
            <a:noFill/>
            <a:miter lim="800000"/>
            <a:headEnd/>
            <a:tailEnd/>
          </a:ln>
          <a:effectLst/>
        </p:spPr>
        <p:txBody>
          <a:bodyPr>
            <a:spAutoFit/>
          </a:bodyPr>
          <a:lstStyle/>
          <a:p>
            <a:pPr algn="ctr">
              <a:spcBef>
                <a:spcPct val="50000"/>
              </a:spcBef>
            </a:pPr>
            <a:r>
              <a:rPr lang="ar-SA" sz="3200" b="1" dirty="0">
                <a:solidFill>
                  <a:srgbClr val="FF0000"/>
                </a:solidFill>
              </a:rPr>
              <a:t>الأهداف</a:t>
            </a:r>
          </a:p>
          <a:p>
            <a:pPr>
              <a:spcBef>
                <a:spcPct val="50000"/>
              </a:spcBef>
            </a:pPr>
            <a:r>
              <a:rPr lang="ar-SA" sz="2400" b="1" dirty="0"/>
              <a:t>*تعليم </a:t>
            </a:r>
            <a:r>
              <a:rPr lang="ar-SA" sz="2400" b="1" dirty="0" smtClean="0"/>
              <a:t>الطلاب </a:t>
            </a:r>
            <a:r>
              <a:rPr lang="ar-SA" sz="2400" b="1" dirty="0"/>
              <a:t>السلوكيات الصحيحة المطلوبة في الحياة بطريقة غير مباشرة </a:t>
            </a:r>
          </a:p>
          <a:p>
            <a:pPr>
              <a:spcBef>
                <a:spcPct val="50000"/>
              </a:spcBef>
              <a:buFontTx/>
              <a:buChar char="•"/>
            </a:pPr>
            <a:r>
              <a:rPr lang="ar-SA" sz="2400" b="1" dirty="0"/>
              <a:t>تعريف </a:t>
            </a:r>
            <a:r>
              <a:rPr lang="ar-SA" sz="2400" b="1" dirty="0" smtClean="0"/>
              <a:t>الطالب الصواب </a:t>
            </a:r>
            <a:r>
              <a:rPr lang="ar-SA" sz="2400" b="1" dirty="0"/>
              <a:t>والخطأ من خلال وضع السلوك الصحيح بجوار الخاطئ </a:t>
            </a:r>
          </a:p>
          <a:p>
            <a:pPr>
              <a:spcBef>
                <a:spcPct val="50000"/>
              </a:spcBef>
            </a:pPr>
            <a:r>
              <a:rPr lang="ar-SA" sz="2400" b="1" dirty="0" smtClean="0">
                <a:solidFill>
                  <a:srgbClr val="FF0000"/>
                </a:solidFill>
              </a:rPr>
              <a:t> ا</a:t>
            </a:r>
            <a:r>
              <a:rPr lang="ar-SA" sz="3200" b="1" dirty="0" smtClean="0">
                <a:solidFill>
                  <a:srgbClr val="FF0000"/>
                </a:solidFill>
              </a:rPr>
              <a:t>لطريقة</a:t>
            </a:r>
            <a:r>
              <a:rPr lang="ar-SA" sz="2400" b="1" dirty="0" smtClean="0">
                <a:solidFill>
                  <a:srgbClr val="FF0000"/>
                </a:solidFill>
              </a:rPr>
              <a:t> :</a:t>
            </a:r>
            <a:endParaRPr lang="ar-SA" sz="2400" b="1" dirty="0">
              <a:solidFill>
                <a:srgbClr val="FF0000"/>
              </a:solidFill>
            </a:endParaRPr>
          </a:p>
          <a:p>
            <a:pPr>
              <a:spcBef>
                <a:spcPct val="50000"/>
              </a:spcBef>
            </a:pPr>
            <a:r>
              <a:rPr lang="ar-SA" sz="2400" b="1" dirty="0"/>
              <a:t>عمل بطاقات تحمل بعض السلوكيات الصحيحة والخاطئة ثم وضعها بجوار بعضها ومقارنتها من خلال المسابقة </a:t>
            </a:r>
            <a:endParaRPr lang="en-US" sz="2400" b="1" dirty="0">
              <a:solidFill>
                <a:srgbClr val="FF0000"/>
              </a:solidFill>
            </a:endParaRPr>
          </a:p>
        </p:txBody>
      </p:sp>
      <p:pic>
        <p:nvPicPr>
          <p:cNvPr id="75781" name="Picture 5" descr="20080325324"/>
          <p:cNvPicPr>
            <a:picLocks noChangeAspect="1" noChangeArrowheads="1"/>
          </p:cNvPicPr>
          <p:nvPr/>
        </p:nvPicPr>
        <p:blipFill>
          <a:blip r:embed="rId2" cstate="print"/>
          <a:srcRect/>
          <a:stretch>
            <a:fillRect/>
          </a:stretch>
        </p:blipFill>
        <p:spPr bwMode="auto">
          <a:xfrm>
            <a:off x="457200" y="1066800"/>
            <a:ext cx="3124200" cy="4148138"/>
          </a:xfrm>
          <a:prstGeom prst="rect">
            <a:avLst/>
          </a:prstGeom>
          <a:noFill/>
        </p:spPr>
      </p:pic>
      <p:sp>
        <p:nvSpPr>
          <p:cNvPr id="75783" name="WordArt 7"/>
          <p:cNvSpPr>
            <a:spLocks noChangeArrowheads="1" noChangeShapeType="1" noTextEdit="1"/>
          </p:cNvSpPr>
          <p:nvPr/>
        </p:nvSpPr>
        <p:spPr bwMode="auto">
          <a:xfrm>
            <a:off x="381000" y="5715000"/>
            <a:ext cx="2971800" cy="723900"/>
          </a:xfrm>
          <a:prstGeom prst="rect">
            <a:avLst/>
          </a:prstGeom>
        </p:spPr>
        <p:txBody>
          <a:bodyPr wrap="none" fromWordArt="1">
            <a:prstTxWarp prst="textPlain">
              <a:avLst>
                <a:gd name="adj" fmla="val 50000"/>
              </a:avLst>
            </a:prstTxWarp>
          </a:bodyPr>
          <a:lstStyle/>
          <a:p>
            <a:pPr algn="ctr"/>
            <a:endParaRPr lang="ar-SA" sz="3600" kern="10" dirty="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endParaRPr>
          </a:p>
        </p:txBody>
      </p:sp>
      <p:sp>
        <p:nvSpPr>
          <p:cNvPr id="75784" name="AutoShape 8"/>
          <p:cNvSpPr>
            <a:spLocks noChangeArrowheads="1"/>
          </p:cNvSpPr>
          <p:nvPr/>
        </p:nvSpPr>
        <p:spPr bwMode="auto">
          <a:xfrm>
            <a:off x="4419600" y="457200"/>
            <a:ext cx="4191000" cy="914400"/>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ar-SA"/>
          </a:p>
        </p:txBody>
      </p:sp>
      <p:sp>
        <p:nvSpPr>
          <p:cNvPr id="75782" name="WordArt 6"/>
          <p:cNvSpPr>
            <a:spLocks noChangeArrowheads="1" noChangeShapeType="1" noTextEdit="1"/>
          </p:cNvSpPr>
          <p:nvPr/>
        </p:nvSpPr>
        <p:spPr bwMode="auto">
          <a:xfrm>
            <a:off x="4953000" y="533400"/>
            <a:ext cx="3124200" cy="762000"/>
          </a:xfrm>
          <a:prstGeom prst="rect">
            <a:avLst/>
          </a:prstGeom>
        </p:spPr>
        <p:txBody>
          <a:bodyPr wrap="none" fromWordArt="1">
            <a:prstTxWarp prst="textPlain">
              <a:avLst>
                <a:gd name="adj" fmla="val 50000"/>
              </a:avLst>
            </a:prstTxWarp>
          </a:bodyPr>
          <a:lstStyle/>
          <a:p>
            <a:pPr algn="ctr"/>
            <a:r>
              <a:rPr lang="ar-SA" sz="3600" kern="1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لعبة التضاد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75784"/>
                                        </p:tgtEl>
                                        <p:attrNameLst>
                                          <p:attrName>style.visibility</p:attrName>
                                        </p:attrNameLst>
                                      </p:cBhvr>
                                      <p:to>
                                        <p:strVal val="visible"/>
                                      </p:to>
                                    </p:set>
                                    <p:anim calcmode="lin" valueType="num">
                                      <p:cBhvr additive="base">
                                        <p:cTn id="7" dur="2000" fill="hold"/>
                                        <p:tgtEl>
                                          <p:spTgt spid="75784"/>
                                        </p:tgtEl>
                                        <p:attrNameLst>
                                          <p:attrName>ppt_x</p:attrName>
                                        </p:attrNameLst>
                                      </p:cBhvr>
                                      <p:tavLst>
                                        <p:tav tm="0">
                                          <p:val>
                                            <p:strVal val="#ppt_x"/>
                                          </p:val>
                                        </p:tav>
                                        <p:tav tm="100000">
                                          <p:val>
                                            <p:strVal val="#ppt_x"/>
                                          </p:val>
                                        </p:tav>
                                      </p:tavLst>
                                    </p:anim>
                                    <p:anim calcmode="lin" valueType="num">
                                      <p:cBhvr additive="base">
                                        <p:cTn id="8" dur="2000" fill="hold"/>
                                        <p:tgtEl>
                                          <p:spTgt spid="75784"/>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grpId="0" nodeType="afterEffect">
                                  <p:stCondLst>
                                    <p:cond delay="0"/>
                                  </p:stCondLst>
                                  <p:childTnLst>
                                    <p:set>
                                      <p:cBhvr>
                                        <p:cTn id="11" dur="1" fill="hold">
                                          <p:stCondLst>
                                            <p:cond delay="0"/>
                                          </p:stCondLst>
                                        </p:cTn>
                                        <p:tgtEl>
                                          <p:spTgt spid="75782"/>
                                        </p:tgtEl>
                                        <p:attrNameLst>
                                          <p:attrName>style.visibility</p:attrName>
                                        </p:attrNameLst>
                                      </p:cBhvr>
                                      <p:to>
                                        <p:strVal val="visible"/>
                                      </p:to>
                                    </p:set>
                                    <p:anim calcmode="lin" valueType="num">
                                      <p:cBhvr additive="base">
                                        <p:cTn id="12" dur="2000" fill="hold"/>
                                        <p:tgtEl>
                                          <p:spTgt spid="75782"/>
                                        </p:tgtEl>
                                        <p:attrNameLst>
                                          <p:attrName>ppt_x</p:attrName>
                                        </p:attrNameLst>
                                      </p:cBhvr>
                                      <p:tavLst>
                                        <p:tav tm="0">
                                          <p:val>
                                            <p:strVal val="#ppt_x"/>
                                          </p:val>
                                        </p:tav>
                                        <p:tav tm="100000">
                                          <p:val>
                                            <p:strVal val="#ppt_x"/>
                                          </p:val>
                                        </p:tav>
                                      </p:tavLst>
                                    </p:anim>
                                    <p:anim calcmode="lin" valueType="num">
                                      <p:cBhvr additive="base">
                                        <p:cTn id="13" dur="2000" fill="hold"/>
                                        <p:tgtEl>
                                          <p:spTgt spid="75782"/>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nodeType="afterEffect">
                                  <p:stCondLst>
                                    <p:cond delay="0"/>
                                  </p:stCondLst>
                                  <p:childTnLst>
                                    <p:set>
                                      <p:cBhvr>
                                        <p:cTn id="16" dur="1" fill="hold">
                                          <p:stCondLst>
                                            <p:cond delay="0"/>
                                          </p:stCondLst>
                                        </p:cTn>
                                        <p:tgtEl>
                                          <p:spTgt spid="75781"/>
                                        </p:tgtEl>
                                        <p:attrNameLst>
                                          <p:attrName>style.visibility</p:attrName>
                                        </p:attrNameLst>
                                      </p:cBhvr>
                                      <p:to>
                                        <p:strVal val="visible"/>
                                      </p:to>
                                    </p:set>
                                    <p:anim calcmode="lin" valueType="num">
                                      <p:cBhvr additive="base">
                                        <p:cTn id="17" dur="2000" fill="hold"/>
                                        <p:tgtEl>
                                          <p:spTgt spid="75781"/>
                                        </p:tgtEl>
                                        <p:attrNameLst>
                                          <p:attrName>ppt_x</p:attrName>
                                        </p:attrNameLst>
                                      </p:cBhvr>
                                      <p:tavLst>
                                        <p:tav tm="0">
                                          <p:val>
                                            <p:strVal val="#ppt_x"/>
                                          </p:val>
                                        </p:tav>
                                        <p:tav tm="100000">
                                          <p:val>
                                            <p:strVal val="#ppt_x"/>
                                          </p:val>
                                        </p:tav>
                                      </p:tavLst>
                                    </p:anim>
                                    <p:anim calcmode="lin" valueType="num">
                                      <p:cBhvr additive="base">
                                        <p:cTn id="18" dur="2000" fill="hold"/>
                                        <p:tgtEl>
                                          <p:spTgt spid="75781"/>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12" presetClass="entr" presetSubtype="4" fill="hold" nodeType="afterEffect">
                                  <p:stCondLst>
                                    <p:cond delay="0"/>
                                  </p:stCondLst>
                                  <p:childTnLst>
                                    <p:set>
                                      <p:cBhvr>
                                        <p:cTn id="21" dur="1" fill="hold">
                                          <p:stCondLst>
                                            <p:cond delay="0"/>
                                          </p:stCondLst>
                                        </p:cTn>
                                        <p:tgtEl>
                                          <p:spTgt spid="75780">
                                            <p:txEl>
                                              <p:pRg st="0" end="0"/>
                                            </p:txEl>
                                          </p:spTgt>
                                        </p:tgtEl>
                                        <p:attrNameLst>
                                          <p:attrName>style.visibility</p:attrName>
                                        </p:attrNameLst>
                                      </p:cBhvr>
                                      <p:to>
                                        <p:strVal val="visible"/>
                                      </p:to>
                                    </p:set>
                                    <p:animEffect transition="in" filter="slide(fromBottom)">
                                      <p:cBhvr>
                                        <p:cTn id="22" dur="3000"/>
                                        <p:tgtEl>
                                          <p:spTgt spid="75780">
                                            <p:txEl>
                                              <p:pRg st="0" end="0"/>
                                            </p:txEl>
                                          </p:spTgt>
                                        </p:tgtEl>
                                      </p:cBhvr>
                                    </p:animEffect>
                                  </p:childTnLst>
                                </p:cTn>
                              </p:par>
                            </p:childTnLst>
                          </p:cTn>
                        </p:par>
                        <p:par>
                          <p:cTn id="23" fill="hold">
                            <p:stCondLst>
                              <p:cond delay="9000"/>
                            </p:stCondLst>
                            <p:childTnLst>
                              <p:par>
                                <p:cTn id="24" presetID="12" presetClass="entr" presetSubtype="4" fill="hold" nodeType="afterEffect">
                                  <p:stCondLst>
                                    <p:cond delay="0"/>
                                  </p:stCondLst>
                                  <p:childTnLst>
                                    <p:set>
                                      <p:cBhvr>
                                        <p:cTn id="25" dur="1" fill="hold">
                                          <p:stCondLst>
                                            <p:cond delay="0"/>
                                          </p:stCondLst>
                                        </p:cTn>
                                        <p:tgtEl>
                                          <p:spTgt spid="75780">
                                            <p:txEl>
                                              <p:pRg st="1" end="1"/>
                                            </p:txEl>
                                          </p:spTgt>
                                        </p:tgtEl>
                                        <p:attrNameLst>
                                          <p:attrName>style.visibility</p:attrName>
                                        </p:attrNameLst>
                                      </p:cBhvr>
                                      <p:to>
                                        <p:strVal val="visible"/>
                                      </p:to>
                                    </p:set>
                                    <p:animEffect transition="in" filter="slide(fromBottom)">
                                      <p:cBhvr>
                                        <p:cTn id="26" dur="3000"/>
                                        <p:tgtEl>
                                          <p:spTgt spid="75780">
                                            <p:txEl>
                                              <p:pRg st="1" end="1"/>
                                            </p:txEl>
                                          </p:spTgt>
                                        </p:tgtEl>
                                      </p:cBhvr>
                                    </p:animEffect>
                                  </p:childTnLst>
                                </p:cTn>
                              </p:par>
                            </p:childTnLst>
                          </p:cTn>
                        </p:par>
                        <p:par>
                          <p:cTn id="27" fill="hold">
                            <p:stCondLst>
                              <p:cond delay="12000"/>
                            </p:stCondLst>
                            <p:childTnLst>
                              <p:par>
                                <p:cTn id="28" presetID="12" presetClass="entr" presetSubtype="4" fill="hold" nodeType="afterEffect">
                                  <p:stCondLst>
                                    <p:cond delay="0"/>
                                  </p:stCondLst>
                                  <p:childTnLst>
                                    <p:set>
                                      <p:cBhvr>
                                        <p:cTn id="29" dur="1" fill="hold">
                                          <p:stCondLst>
                                            <p:cond delay="0"/>
                                          </p:stCondLst>
                                        </p:cTn>
                                        <p:tgtEl>
                                          <p:spTgt spid="75780">
                                            <p:txEl>
                                              <p:pRg st="2" end="2"/>
                                            </p:txEl>
                                          </p:spTgt>
                                        </p:tgtEl>
                                        <p:attrNameLst>
                                          <p:attrName>style.visibility</p:attrName>
                                        </p:attrNameLst>
                                      </p:cBhvr>
                                      <p:to>
                                        <p:strVal val="visible"/>
                                      </p:to>
                                    </p:set>
                                    <p:animEffect transition="in" filter="slide(fromBottom)">
                                      <p:cBhvr>
                                        <p:cTn id="30" dur="3000"/>
                                        <p:tgtEl>
                                          <p:spTgt spid="75780">
                                            <p:txEl>
                                              <p:pRg st="2" end="2"/>
                                            </p:txEl>
                                          </p:spTgt>
                                        </p:tgtEl>
                                      </p:cBhvr>
                                    </p:animEffect>
                                  </p:childTnLst>
                                </p:cTn>
                              </p:par>
                            </p:childTnLst>
                          </p:cTn>
                        </p:par>
                        <p:par>
                          <p:cTn id="31" fill="hold">
                            <p:stCondLst>
                              <p:cond delay="15000"/>
                            </p:stCondLst>
                            <p:childTnLst>
                              <p:par>
                                <p:cTn id="32" presetID="12" presetClass="entr" presetSubtype="4" fill="hold" nodeType="afterEffect">
                                  <p:stCondLst>
                                    <p:cond delay="0"/>
                                  </p:stCondLst>
                                  <p:childTnLst>
                                    <p:set>
                                      <p:cBhvr>
                                        <p:cTn id="33" dur="1" fill="hold">
                                          <p:stCondLst>
                                            <p:cond delay="0"/>
                                          </p:stCondLst>
                                        </p:cTn>
                                        <p:tgtEl>
                                          <p:spTgt spid="75780">
                                            <p:txEl>
                                              <p:pRg st="3" end="3"/>
                                            </p:txEl>
                                          </p:spTgt>
                                        </p:tgtEl>
                                        <p:attrNameLst>
                                          <p:attrName>style.visibility</p:attrName>
                                        </p:attrNameLst>
                                      </p:cBhvr>
                                      <p:to>
                                        <p:strVal val="visible"/>
                                      </p:to>
                                    </p:set>
                                    <p:animEffect transition="in" filter="slide(fromBottom)">
                                      <p:cBhvr>
                                        <p:cTn id="34" dur="3000"/>
                                        <p:tgtEl>
                                          <p:spTgt spid="75780">
                                            <p:txEl>
                                              <p:pRg st="3" end="3"/>
                                            </p:txEl>
                                          </p:spTgt>
                                        </p:tgtEl>
                                      </p:cBhvr>
                                    </p:animEffect>
                                  </p:childTnLst>
                                </p:cTn>
                              </p:par>
                            </p:childTnLst>
                          </p:cTn>
                        </p:par>
                        <p:par>
                          <p:cTn id="35" fill="hold">
                            <p:stCondLst>
                              <p:cond delay="18000"/>
                            </p:stCondLst>
                            <p:childTnLst>
                              <p:par>
                                <p:cTn id="36" presetID="12" presetClass="entr" presetSubtype="4" fill="hold" nodeType="afterEffect">
                                  <p:stCondLst>
                                    <p:cond delay="0"/>
                                  </p:stCondLst>
                                  <p:childTnLst>
                                    <p:set>
                                      <p:cBhvr>
                                        <p:cTn id="37" dur="1" fill="hold">
                                          <p:stCondLst>
                                            <p:cond delay="0"/>
                                          </p:stCondLst>
                                        </p:cTn>
                                        <p:tgtEl>
                                          <p:spTgt spid="75780">
                                            <p:txEl>
                                              <p:pRg st="4" end="4"/>
                                            </p:txEl>
                                          </p:spTgt>
                                        </p:tgtEl>
                                        <p:attrNameLst>
                                          <p:attrName>style.visibility</p:attrName>
                                        </p:attrNameLst>
                                      </p:cBhvr>
                                      <p:to>
                                        <p:strVal val="visible"/>
                                      </p:to>
                                    </p:set>
                                    <p:animEffect transition="in" filter="slide(fromBottom)">
                                      <p:cBhvr>
                                        <p:cTn id="38" dur="3000"/>
                                        <p:tgtEl>
                                          <p:spTgt spid="75780">
                                            <p:txEl>
                                              <p:pRg st="4" end="4"/>
                                            </p:txEl>
                                          </p:spTgt>
                                        </p:tgtEl>
                                      </p:cBhvr>
                                    </p:animEffect>
                                  </p:childTnLst>
                                </p:cTn>
                              </p:par>
                            </p:childTnLst>
                          </p:cTn>
                        </p:par>
                        <p:par>
                          <p:cTn id="39" fill="hold">
                            <p:stCondLst>
                              <p:cond delay="21000"/>
                            </p:stCondLst>
                            <p:childTnLst>
                              <p:par>
                                <p:cTn id="40" presetID="2" presetClass="entr" presetSubtype="4" fill="hold" grpId="0" nodeType="afterEffect" nodePh="1">
                                  <p:stCondLst>
                                    <p:cond delay="0"/>
                                  </p:stCondLst>
                                  <p:endCondLst>
                                    <p:cond evt="begin" delay="0">
                                      <p:tn val="40"/>
                                    </p:cond>
                                  </p:endCondLst>
                                  <p:childTnLst>
                                    <p:set>
                                      <p:cBhvr>
                                        <p:cTn id="41" dur="1" fill="hold">
                                          <p:stCondLst>
                                            <p:cond delay="0"/>
                                          </p:stCondLst>
                                        </p:cTn>
                                        <p:tgtEl>
                                          <p:spTgt spid="75783"/>
                                        </p:tgtEl>
                                        <p:attrNameLst>
                                          <p:attrName>style.visibility</p:attrName>
                                        </p:attrNameLst>
                                      </p:cBhvr>
                                      <p:to>
                                        <p:strVal val="visible"/>
                                      </p:to>
                                    </p:set>
                                    <p:anim calcmode="lin" valueType="num">
                                      <p:cBhvr additive="base">
                                        <p:cTn id="42" dur="2000" fill="hold"/>
                                        <p:tgtEl>
                                          <p:spTgt spid="75783"/>
                                        </p:tgtEl>
                                        <p:attrNameLst>
                                          <p:attrName>ppt_x</p:attrName>
                                        </p:attrNameLst>
                                      </p:cBhvr>
                                      <p:tavLst>
                                        <p:tav tm="0">
                                          <p:val>
                                            <p:strVal val="#ppt_x"/>
                                          </p:val>
                                        </p:tav>
                                        <p:tav tm="100000">
                                          <p:val>
                                            <p:strVal val="#ppt_x"/>
                                          </p:val>
                                        </p:tav>
                                      </p:tavLst>
                                    </p:anim>
                                    <p:anim calcmode="lin" valueType="num">
                                      <p:cBhvr additive="base">
                                        <p:cTn id="43" dur="2000" fill="hold"/>
                                        <p:tgtEl>
                                          <p:spTgt spid="757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3" grpId="0" animBg="1"/>
      <p:bldP spid="75784" grpId="0" animBg="1"/>
      <p:bldP spid="7578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AutoShape 4"/>
          <p:cNvSpPr>
            <a:spLocks noChangeArrowheads="1"/>
          </p:cNvSpPr>
          <p:nvPr/>
        </p:nvSpPr>
        <p:spPr bwMode="auto">
          <a:xfrm>
            <a:off x="1600200" y="1447800"/>
            <a:ext cx="5943600" cy="3352800"/>
          </a:xfrm>
          <a:prstGeom prst="bevel">
            <a:avLst>
              <a:gd name="adj" fmla="val 12500"/>
            </a:avLst>
          </a:prstGeom>
          <a:solidFill>
            <a:schemeClr val="accent1"/>
          </a:solidFill>
          <a:ln w="9525">
            <a:solidFill>
              <a:schemeClr val="tx1"/>
            </a:solidFill>
            <a:miter lim="800000"/>
            <a:headEnd/>
            <a:tailEnd/>
          </a:ln>
          <a:effectLst/>
        </p:spPr>
        <p:txBody>
          <a:bodyPr wrap="none" anchor="ctr"/>
          <a:lstStyle/>
          <a:p>
            <a:endParaRPr lang="ar-SA"/>
          </a:p>
        </p:txBody>
      </p:sp>
      <p:sp>
        <p:nvSpPr>
          <p:cNvPr id="96261" name="WordArt 5"/>
          <p:cNvSpPr>
            <a:spLocks noChangeArrowheads="1" noChangeShapeType="1" noTextEdit="1"/>
          </p:cNvSpPr>
          <p:nvPr/>
        </p:nvSpPr>
        <p:spPr bwMode="auto">
          <a:xfrm>
            <a:off x="2128838" y="2362200"/>
            <a:ext cx="4886325" cy="1390650"/>
          </a:xfrm>
          <a:prstGeom prst="rect">
            <a:avLst/>
          </a:prstGeom>
        </p:spPr>
        <p:txBody>
          <a:bodyPr wrap="none" fromWordArt="1">
            <a:prstTxWarp prst="textPlain">
              <a:avLst>
                <a:gd name="adj" fmla="val 50000"/>
              </a:avLst>
            </a:prstTxWarp>
          </a:bodyPr>
          <a:lstStyle/>
          <a:p>
            <a:pPr algn="ctr"/>
            <a:r>
              <a:rPr lang="ar-SA" sz="3600" b="1" kern="1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ألعاب و مسابقات ثقافية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6260"/>
                                        </p:tgtEl>
                                        <p:attrNameLst>
                                          <p:attrName>style.visibility</p:attrName>
                                        </p:attrNameLst>
                                      </p:cBhvr>
                                      <p:to>
                                        <p:strVal val="visible"/>
                                      </p:to>
                                    </p:set>
                                    <p:anim calcmode="lin" valueType="num">
                                      <p:cBhvr additive="base">
                                        <p:cTn id="7" dur="2000" fill="hold"/>
                                        <p:tgtEl>
                                          <p:spTgt spid="96260"/>
                                        </p:tgtEl>
                                        <p:attrNameLst>
                                          <p:attrName>ppt_x</p:attrName>
                                        </p:attrNameLst>
                                      </p:cBhvr>
                                      <p:tavLst>
                                        <p:tav tm="0">
                                          <p:val>
                                            <p:strVal val="#ppt_x"/>
                                          </p:val>
                                        </p:tav>
                                        <p:tav tm="100000">
                                          <p:val>
                                            <p:strVal val="#ppt_x"/>
                                          </p:val>
                                        </p:tav>
                                      </p:tavLst>
                                    </p:anim>
                                    <p:anim calcmode="lin" valueType="num">
                                      <p:cBhvr additive="base">
                                        <p:cTn id="8" dur="2000" fill="hold"/>
                                        <p:tgtEl>
                                          <p:spTgt spid="96260"/>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grpId="0" nodeType="afterEffect">
                                  <p:stCondLst>
                                    <p:cond delay="0"/>
                                  </p:stCondLst>
                                  <p:childTnLst>
                                    <p:set>
                                      <p:cBhvr>
                                        <p:cTn id="11" dur="1" fill="hold">
                                          <p:stCondLst>
                                            <p:cond delay="0"/>
                                          </p:stCondLst>
                                        </p:cTn>
                                        <p:tgtEl>
                                          <p:spTgt spid="96261"/>
                                        </p:tgtEl>
                                        <p:attrNameLst>
                                          <p:attrName>style.visibility</p:attrName>
                                        </p:attrNameLst>
                                      </p:cBhvr>
                                      <p:to>
                                        <p:strVal val="visible"/>
                                      </p:to>
                                    </p:set>
                                    <p:anim calcmode="lin" valueType="num">
                                      <p:cBhvr additive="base">
                                        <p:cTn id="12" dur="2000" fill="hold"/>
                                        <p:tgtEl>
                                          <p:spTgt spid="96261"/>
                                        </p:tgtEl>
                                        <p:attrNameLst>
                                          <p:attrName>ppt_x</p:attrName>
                                        </p:attrNameLst>
                                      </p:cBhvr>
                                      <p:tavLst>
                                        <p:tav tm="0">
                                          <p:val>
                                            <p:strVal val="#ppt_x"/>
                                          </p:val>
                                        </p:tav>
                                        <p:tav tm="100000">
                                          <p:val>
                                            <p:strVal val="#ppt_x"/>
                                          </p:val>
                                        </p:tav>
                                      </p:tavLst>
                                    </p:anim>
                                    <p:anim calcmode="lin" valueType="num">
                                      <p:cBhvr additive="base">
                                        <p:cTn id="13" dur="2000" fill="hold"/>
                                        <p:tgtEl>
                                          <p:spTgt spid="962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0" grpId="0" animBg="1"/>
      <p:bldP spid="9626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7" name="Text Box 5"/>
          <p:cNvSpPr txBox="1">
            <a:spLocks noChangeArrowheads="1"/>
          </p:cNvSpPr>
          <p:nvPr/>
        </p:nvSpPr>
        <p:spPr bwMode="auto">
          <a:xfrm>
            <a:off x="1600200" y="2895600"/>
            <a:ext cx="7239000" cy="2554545"/>
          </a:xfrm>
          <a:prstGeom prst="rect">
            <a:avLst/>
          </a:prstGeom>
          <a:noFill/>
          <a:ln w="9525">
            <a:noFill/>
            <a:miter lim="800000"/>
            <a:headEnd/>
            <a:tailEnd/>
          </a:ln>
          <a:effectLst/>
        </p:spPr>
        <p:txBody>
          <a:bodyPr wrap="square">
            <a:spAutoFit/>
          </a:bodyPr>
          <a:lstStyle/>
          <a:p>
            <a:r>
              <a:rPr lang="ar-SA" sz="3200" b="1" dirty="0">
                <a:solidFill>
                  <a:srgbClr val="FF0000"/>
                </a:solidFill>
              </a:rPr>
              <a:t>الأهداف </a:t>
            </a:r>
          </a:p>
          <a:p>
            <a:pPr>
              <a:buFontTx/>
              <a:buChar char="•"/>
            </a:pPr>
            <a:r>
              <a:rPr lang="ar-SA" sz="2400" b="1" dirty="0"/>
              <a:t>إثارة التفكير لدى </a:t>
            </a:r>
            <a:r>
              <a:rPr lang="ar-SA" sz="2400" b="1" dirty="0" smtClean="0"/>
              <a:t>الطلاب</a:t>
            </a:r>
            <a:endParaRPr lang="ar-SA" sz="2400" b="1" dirty="0"/>
          </a:p>
          <a:p>
            <a:pPr>
              <a:buFontTx/>
              <a:buChar char="•"/>
            </a:pPr>
            <a:r>
              <a:rPr lang="ar-SA" sz="2400" b="1" dirty="0"/>
              <a:t> تكوين عدة كلمات من حروف معطاة</a:t>
            </a:r>
            <a:r>
              <a:rPr lang="ar-SA" dirty="0"/>
              <a:t>  </a:t>
            </a:r>
          </a:p>
          <a:p>
            <a:r>
              <a:rPr lang="ar-SA" dirty="0"/>
              <a:t>   </a:t>
            </a:r>
            <a:r>
              <a:rPr lang="ar-SA" sz="3200" b="1" dirty="0">
                <a:solidFill>
                  <a:srgbClr val="FF0000"/>
                </a:solidFill>
              </a:rPr>
              <a:t>  الطريقة </a:t>
            </a:r>
          </a:p>
          <a:p>
            <a:r>
              <a:rPr lang="ar-SA" sz="2400" b="1" dirty="0"/>
              <a:t>تكوين عدة كلمات حسب المطلوب وذلك على لوحة مكبرة أو توزيع نماذج منها للعمل فرديا أو تعاونيا </a:t>
            </a:r>
            <a:endParaRPr lang="en-US" sz="2400" b="1" dirty="0"/>
          </a:p>
        </p:txBody>
      </p:sp>
      <p:sp>
        <p:nvSpPr>
          <p:cNvPr id="64520" name="WordArt 8"/>
          <p:cNvSpPr>
            <a:spLocks noChangeArrowheads="1" noChangeShapeType="1" noTextEdit="1"/>
          </p:cNvSpPr>
          <p:nvPr/>
        </p:nvSpPr>
        <p:spPr bwMode="auto">
          <a:xfrm>
            <a:off x="533400" y="5867400"/>
            <a:ext cx="3219450" cy="647700"/>
          </a:xfrm>
          <a:prstGeom prst="rect">
            <a:avLst/>
          </a:prstGeom>
        </p:spPr>
        <p:txBody>
          <a:bodyPr wrap="none" fromWordArt="1">
            <a:prstTxWarp prst="textPlain">
              <a:avLst>
                <a:gd name="adj" fmla="val 50000"/>
              </a:avLst>
            </a:prstTxWarp>
          </a:bodyPr>
          <a:lstStyle/>
          <a:p>
            <a:pPr algn="ctr"/>
            <a:endParaRPr lang="ar-SA" sz="3600" kern="10" dirty="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endParaRPr>
          </a:p>
        </p:txBody>
      </p:sp>
      <p:sp>
        <p:nvSpPr>
          <p:cNvPr id="64521" name="AutoShape 9"/>
          <p:cNvSpPr>
            <a:spLocks noChangeArrowheads="1"/>
          </p:cNvSpPr>
          <p:nvPr/>
        </p:nvSpPr>
        <p:spPr bwMode="auto">
          <a:xfrm>
            <a:off x="4495800" y="762000"/>
            <a:ext cx="4191000" cy="1219200"/>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ar-SA"/>
          </a:p>
        </p:txBody>
      </p:sp>
      <p:sp>
        <p:nvSpPr>
          <p:cNvPr id="64519" name="WordArt 7"/>
          <p:cNvSpPr>
            <a:spLocks noChangeArrowheads="1" noChangeShapeType="1" noTextEdit="1"/>
          </p:cNvSpPr>
          <p:nvPr/>
        </p:nvSpPr>
        <p:spPr bwMode="auto">
          <a:xfrm>
            <a:off x="4953000" y="914400"/>
            <a:ext cx="3248025" cy="838200"/>
          </a:xfrm>
          <a:prstGeom prst="rect">
            <a:avLst/>
          </a:prstGeom>
        </p:spPr>
        <p:txBody>
          <a:bodyPr wrap="none" fromWordArt="1">
            <a:prstTxWarp prst="textPlain">
              <a:avLst>
                <a:gd name="adj" fmla="val 50000"/>
              </a:avLst>
            </a:prstTxWarp>
          </a:bodyPr>
          <a:lstStyle/>
          <a:p>
            <a:pPr algn="ctr"/>
            <a:r>
              <a:rPr lang="ar-SA" sz="3600" kern="1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حل الكلمات المتقاطعة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4521"/>
                                        </p:tgtEl>
                                        <p:attrNameLst>
                                          <p:attrName>style.visibility</p:attrName>
                                        </p:attrNameLst>
                                      </p:cBhvr>
                                      <p:to>
                                        <p:strVal val="visible"/>
                                      </p:to>
                                    </p:set>
                                    <p:anim calcmode="lin" valueType="num">
                                      <p:cBhvr additive="base">
                                        <p:cTn id="7" dur="2000" fill="hold"/>
                                        <p:tgtEl>
                                          <p:spTgt spid="64521"/>
                                        </p:tgtEl>
                                        <p:attrNameLst>
                                          <p:attrName>ppt_x</p:attrName>
                                        </p:attrNameLst>
                                      </p:cBhvr>
                                      <p:tavLst>
                                        <p:tav tm="0">
                                          <p:val>
                                            <p:strVal val="#ppt_x"/>
                                          </p:val>
                                        </p:tav>
                                        <p:tav tm="100000">
                                          <p:val>
                                            <p:strVal val="#ppt_x"/>
                                          </p:val>
                                        </p:tav>
                                      </p:tavLst>
                                    </p:anim>
                                    <p:anim calcmode="lin" valueType="num">
                                      <p:cBhvr additive="base">
                                        <p:cTn id="8" dur="2000" fill="hold"/>
                                        <p:tgtEl>
                                          <p:spTgt spid="64521"/>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grpId="0" nodeType="afterEffect">
                                  <p:stCondLst>
                                    <p:cond delay="0"/>
                                  </p:stCondLst>
                                  <p:childTnLst>
                                    <p:set>
                                      <p:cBhvr>
                                        <p:cTn id="11" dur="1" fill="hold">
                                          <p:stCondLst>
                                            <p:cond delay="0"/>
                                          </p:stCondLst>
                                        </p:cTn>
                                        <p:tgtEl>
                                          <p:spTgt spid="64519"/>
                                        </p:tgtEl>
                                        <p:attrNameLst>
                                          <p:attrName>style.visibility</p:attrName>
                                        </p:attrNameLst>
                                      </p:cBhvr>
                                      <p:to>
                                        <p:strVal val="visible"/>
                                      </p:to>
                                    </p:set>
                                    <p:anim calcmode="lin" valueType="num">
                                      <p:cBhvr additive="base">
                                        <p:cTn id="12" dur="2000" fill="hold"/>
                                        <p:tgtEl>
                                          <p:spTgt spid="64519"/>
                                        </p:tgtEl>
                                        <p:attrNameLst>
                                          <p:attrName>ppt_x</p:attrName>
                                        </p:attrNameLst>
                                      </p:cBhvr>
                                      <p:tavLst>
                                        <p:tav tm="0">
                                          <p:val>
                                            <p:strVal val="#ppt_x"/>
                                          </p:val>
                                        </p:tav>
                                        <p:tav tm="100000">
                                          <p:val>
                                            <p:strVal val="#ppt_x"/>
                                          </p:val>
                                        </p:tav>
                                      </p:tavLst>
                                    </p:anim>
                                    <p:anim calcmode="lin" valueType="num">
                                      <p:cBhvr additive="base">
                                        <p:cTn id="13" dur="2000" fill="hold"/>
                                        <p:tgtEl>
                                          <p:spTgt spid="64519"/>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nodeType="afterEffect">
                                  <p:stCondLst>
                                    <p:cond delay="0"/>
                                  </p:stCondLst>
                                  <p:childTnLst>
                                    <p:set>
                                      <p:cBhvr>
                                        <p:cTn id="16" dur="1" fill="hold">
                                          <p:stCondLst>
                                            <p:cond delay="0"/>
                                          </p:stCondLst>
                                        </p:cTn>
                                        <p:tgtEl>
                                          <p:spTgt spid="64517">
                                            <p:txEl>
                                              <p:pRg st="0" end="0"/>
                                            </p:txEl>
                                          </p:spTgt>
                                        </p:tgtEl>
                                        <p:attrNameLst>
                                          <p:attrName>style.visibility</p:attrName>
                                        </p:attrNameLst>
                                      </p:cBhvr>
                                      <p:to>
                                        <p:strVal val="visible"/>
                                      </p:to>
                                    </p:set>
                                    <p:anim calcmode="lin" valueType="num">
                                      <p:cBhvr additive="base">
                                        <p:cTn id="17" dur="3000" fill="hold"/>
                                        <p:tgtEl>
                                          <p:spTgt spid="64517">
                                            <p:txEl>
                                              <p:pRg st="0" end="0"/>
                                            </p:txEl>
                                          </p:spTgt>
                                        </p:tgtEl>
                                        <p:attrNameLst>
                                          <p:attrName>ppt_x</p:attrName>
                                        </p:attrNameLst>
                                      </p:cBhvr>
                                      <p:tavLst>
                                        <p:tav tm="0">
                                          <p:val>
                                            <p:strVal val="#ppt_x"/>
                                          </p:val>
                                        </p:tav>
                                        <p:tav tm="100000">
                                          <p:val>
                                            <p:strVal val="#ppt_x"/>
                                          </p:val>
                                        </p:tav>
                                      </p:tavLst>
                                    </p:anim>
                                    <p:anim calcmode="lin" valueType="num">
                                      <p:cBhvr additive="base">
                                        <p:cTn id="18" dur="3000" fill="hold"/>
                                        <p:tgtEl>
                                          <p:spTgt spid="64517">
                                            <p:txEl>
                                              <p:pRg st="0" end="0"/>
                                            </p:txEl>
                                          </p:spTgt>
                                        </p:tgtEl>
                                        <p:attrNameLst>
                                          <p:attrName>ppt_y</p:attrName>
                                        </p:attrNameLst>
                                      </p:cBhvr>
                                      <p:tavLst>
                                        <p:tav tm="0">
                                          <p:val>
                                            <p:strVal val="1+#ppt_h/2"/>
                                          </p:val>
                                        </p:tav>
                                        <p:tav tm="100000">
                                          <p:val>
                                            <p:strVal val="#ppt_y"/>
                                          </p:val>
                                        </p:tav>
                                      </p:tavLst>
                                    </p:anim>
                                  </p:childTnLst>
                                </p:cTn>
                              </p:par>
                            </p:childTnLst>
                          </p:cTn>
                        </p:par>
                        <p:par>
                          <p:cTn id="19" fill="hold">
                            <p:stCondLst>
                              <p:cond delay="7000"/>
                            </p:stCondLst>
                            <p:childTnLst>
                              <p:par>
                                <p:cTn id="20" presetID="2" presetClass="entr" presetSubtype="4" fill="hold" nodeType="afterEffect">
                                  <p:stCondLst>
                                    <p:cond delay="0"/>
                                  </p:stCondLst>
                                  <p:childTnLst>
                                    <p:set>
                                      <p:cBhvr>
                                        <p:cTn id="21" dur="1" fill="hold">
                                          <p:stCondLst>
                                            <p:cond delay="0"/>
                                          </p:stCondLst>
                                        </p:cTn>
                                        <p:tgtEl>
                                          <p:spTgt spid="64517">
                                            <p:txEl>
                                              <p:pRg st="1" end="1"/>
                                            </p:txEl>
                                          </p:spTgt>
                                        </p:tgtEl>
                                        <p:attrNameLst>
                                          <p:attrName>style.visibility</p:attrName>
                                        </p:attrNameLst>
                                      </p:cBhvr>
                                      <p:to>
                                        <p:strVal val="visible"/>
                                      </p:to>
                                    </p:set>
                                    <p:anim calcmode="lin" valueType="num">
                                      <p:cBhvr additive="base">
                                        <p:cTn id="22" dur="3000" fill="hold"/>
                                        <p:tgtEl>
                                          <p:spTgt spid="64517">
                                            <p:txEl>
                                              <p:pRg st="1" end="1"/>
                                            </p:txEl>
                                          </p:spTgt>
                                        </p:tgtEl>
                                        <p:attrNameLst>
                                          <p:attrName>ppt_x</p:attrName>
                                        </p:attrNameLst>
                                      </p:cBhvr>
                                      <p:tavLst>
                                        <p:tav tm="0">
                                          <p:val>
                                            <p:strVal val="#ppt_x"/>
                                          </p:val>
                                        </p:tav>
                                        <p:tav tm="100000">
                                          <p:val>
                                            <p:strVal val="#ppt_x"/>
                                          </p:val>
                                        </p:tav>
                                      </p:tavLst>
                                    </p:anim>
                                    <p:anim calcmode="lin" valueType="num">
                                      <p:cBhvr additive="base">
                                        <p:cTn id="23" dur="3000" fill="hold"/>
                                        <p:tgtEl>
                                          <p:spTgt spid="64517">
                                            <p:txEl>
                                              <p:pRg st="1" end="1"/>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0000"/>
                            </p:stCondLst>
                            <p:childTnLst>
                              <p:par>
                                <p:cTn id="25" presetID="2" presetClass="entr" presetSubtype="4" fill="hold" nodeType="afterEffect">
                                  <p:stCondLst>
                                    <p:cond delay="0"/>
                                  </p:stCondLst>
                                  <p:childTnLst>
                                    <p:set>
                                      <p:cBhvr>
                                        <p:cTn id="26" dur="1" fill="hold">
                                          <p:stCondLst>
                                            <p:cond delay="0"/>
                                          </p:stCondLst>
                                        </p:cTn>
                                        <p:tgtEl>
                                          <p:spTgt spid="64517">
                                            <p:txEl>
                                              <p:pRg st="2" end="2"/>
                                            </p:txEl>
                                          </p:spTgt>
                                        </p:tgtEl>
                                        <p:attrNameLst>
                                          <p:attrName>style.visibility</p:attrName>
                                        </p:attrNameLst>
                                      </p:cBhvr>
                                      <p:to>
                                        <p:strVal val="visible"/>
                                      </p:to>
                                    </p:set>
                                    <p:anim calcmode="lin" valueType="num">
                                      <p:cBhvr additive="base">
                                        <p:cTn id="27" dur="3000" fill="hold"/>
                                        <p:tgtEl>
                                          <p:spTgt spid="64517">
                                            <p:txEl>
                                              <p:pRg st="2" end="2"/>
                                            </p:txEl>
                                          </p:spTgt>
                                        </p:tgtEl>
                                        <p:attrNameLst>
                                          <p:attrName>ppt_x</p:attrName>
                                        </p:attrNameLst>
                                      </p:cBhvr>
                                      <p:tavLst>
                                        <p:tav tm="0">
                                          <p:val>
                                            <p:strVal val="#ppt_x"/>
                                          </p:val>
                                        </p:tav>
                                        <p:tav tm="100000">
                                          <p:val>
                                            <p:strVal val="#ppt_x"/>
                                          </p:val>
                                        </p:tav>
                                      </p:tavLst>
                                    </p:anim>
                                    <p:anim calcmode="lin" valueType="num">
                                      <p:cBhvr additive="base">
                                        <p:cTn id="28" dur="3000" fill="hold"/>
                                        <p:tgtEl>
                                          <p:spTgt spid="64517">
                                            <p:txEl>
                                              <p:pRg st="2" end="2"/>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3000"/>
                            </p:stCondLst>
                            <p:childTnLst>
                              <p:par>
                                <p:cTn id="30" presetID="2" presetClass="entr" presetSubtype="4" fill="hold" nodeType="afterEffect">
                                  <p:stCondLst>
                                    <p:cond delay="0"/>
                                  </p:stCondLst>
                                  <p:childTnLst>
                                    <p:set>
                                      <p:cBhvr>
                                        <p:cTn id="31" dur="1" fill="hold">
                                          <p:stCondLst>
                                            <p:cond delay="0"/>
                                          </p:stCondLst>
                                        </p:cTn>
                                        <p:tgtEl>
                                          <p:spTgt spid="64517">
                                            <p:txEl>
                                              <p:pRg st="3" end="3"/>
                                            </p:txEl>
                                          </p:spTgt>
                                        </p:tgtEl>
                                        <p:attrNameLst>
                                          <p:attrName>style.visibility</p:attrName>
                                        </p:attrNameLst>
                                      </p:cBhvr>
                                      <p:to>
                                        <p:strVal val="visible"/>
                                      </p:to>
                                    </p:set>
                                    <p:anim calcmode="lin" valueType="num">
                                      <p:cBhvr additive="base">
                                        <p:cTn id="32" dur="3000" fill="hold"/>
                                        <p:tgtEl>
                                          <p:spTgt spid="64517">
                                            <p:txEl>
                                              <p:pRg st="3" end="3"/>
                                            </p:txEl>
                                          </p:spTgt>
                                        </p:tgtEl>
                                        <p:attrNameLst>
                                          <p:attrName>ppt_x</p:attrName>
                                        </p:attrNameLst>
                                      </p:cBhvr>
                                      <p:tavLst>
                                        <p:tav tm="0">
                                          <p:val>
                                            <p:strVal val="#ppt_x"/>
                                          </p:val>
                                        </p:tav>
                                        <p:tav tm="100000">
                                          <p:val>
                                            <p:strVal val="#ppt_x"/>
                                          </p:val>
                                        </p:tav>
                                      </p:tavLst>
                                    </p:anim>
                                    <p:anim calcmode="lin" valueType="num">
                                      <p:cBhvr additive="base">
                                        <p:cTn id="33" dur="3000" fill="hold"/>
                                        <p:tgtEl>
                                          <p:spTgt spid="64517">
                                            <p:txEl>
                                              <p:pRg st="3" end="3"/>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6000"/>
                            </p:stCondLst>
                            <p:childTnLst>
                              <p:par>
                                <p:cTn id="35" presetID="2" presetClass="entr" presetSubtype="4" fill="hold" nodeType="afterEffect">
                                  <p:stCondLst>
                                    <p:cond delay="0"/>
                                  </p:stCondLst>
                                  <p:childTnLst>
                                    <p:set>
                                      <p:cBhvr>
                                        <p:cTn id="36" dur="1" fill="hold">
                                          <p:stCondLst>
                                            <p:cond delay="0"/>
                                          </p:stCondLst>
                                        </p:cTn>
                                        <p:tgtEl>
                                          <p:spTgt spid="64517">
                                            <p:txEl>
                                              <p:pRg st="4" end="4"/>
                                            </p:txEl>
                                          </p:spTgt>
                                        </p:tgtEl>
                                        <p:attrNameLst>
                                          <p:attrName>style.visibility</p:attrName>
                                        </p:attrNameLst>
                                      </p:cBhvr>
                                      <p:to>
                                        <p:strVal val="visible"/>
                                      </p:to>
                                    </p:set>
                                    <p:anim calcmode="lin" valueType="num">
                                      <p:cBhvr additive="base">
                                        <p:cTn id="37" dur="3000" fill="hold"/>
                                        <p:tgtEl>
                                          <p:spTgt spid="64517">
                                            <p:txEl>
                                              <p:pRg st="4" end="4"/>
                                            </p:txEl>
                                          </p:spTgt>
                                        </p:tgtEl>
                                        <p:attrNameLst>
                                          <p:attrName>ppt_x</p:attrName>
                                        </p:attrNameLst>
                                      </p:cBhvr>
                                      <p:tavLst>
                                        <p:tav tm="0">
                                          <p:val>
                                            <p:strVal val="#ppt_x"/>
                                          </p:val>
                                        </p:tav>
                                        <p:tav tm="100000">
                                          <p:val>
                                            <p:strVal val="#ppt_x"/>
                                          </p:val>
                                        </p:tav>
                                      </p:tavLst>
                                    </p:anim>
                                    <p:anim calcmode="lin" valueType="num">
                                      <p:cBhvr additive="base">
                                        <p:cTn id="38" dur="3000" fill="hold"/>
                                        <p:tgtEl>
                                          <p:spTgt spid="64517">
                                            <p:txEl>
                                              <p:pRg st="4" end="4"/>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9000"/>
                            </p:stCondLst>
                            <p:childTnLst>
                              <p:par>
                                <p:cTn id="40" presetID="2" presetClass="entr" presetSubtype="4" fill="hold" grpId="0" nodeType="afterEffect" nodePh="1">
                                  <p:stCondLst>
                                    <p:cond delay="0"/>
                                  </p:stCondLst>
                                  <p:endCondLst>
                                    <p:cond evt="begin" delay="0">
                                      <p:tn val="40"/>
                                    </p:cond>
                                  </p:endCondLst>
                                  <p:childTnLst>
                                    <p:set>
                                      <p:cBhvr>
                                        <p:cTn id="41" dur="1" fill="hold">
                                          <p:stCondLst>
                                            <p:cond delay="0"/>
                                          </p:stCondLst>
                                        </p:cTn>
                                        <p:tgtEl>
                                          <p:spTgt spid="64520"/>
                                        </p:tgtEl>
                                        <p:attrNameLst>
                                          <p:attrName>style.visibility</p:attrName>
                                        </p:attrNameLst>
                                      </p:cBhvr>
                                      <p:to>
                                        <p:strVal val="visible"/>
                                      </p:to>
                                    </p:set>
                                    <p:anim calcmode="lin" valueType="num">
                                      <p:cBhvr additive="base">
                                        <p:cTn id="42" dur="2000" fill="hold"/>
                                        <p:tgtEl>
                                          <p:spTgt spid="64520"/>
                                        </p:tgtEl>
                                        <p:attrNameLst>
                                          <p:attrName>ppt_x</p:attrName>
                                        </p:attrNameLst>
                                      </p:cBhvr>
                                      <p:tavLst>
                                        <p:tav tm="0">
                                          <p:val>
                                            <p:strVal val="#ppt_x"/>
                                          </p:val>
                                        </p:tav>
                                        <p:tav tm="100000">
                                          <p:val>
                                            <p:strVal val="#ppt_x"/>
                                          </p:val>
                                        </p:tav>
                                      </p:tavLst>
                                    </p:anim>
                                    <p:anim calcmode="lin" valueType="num">
                                      <p:cBhvr additive="base">
                                        <p:cTn id="43" dur="2000" fill="hold"/>
                                        <p:tgtEl>
                                          <p:spTgt spid="645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20" grpId="0" animBg="1"/>
      <p:bldP spid="64521" grpId="0" animBg="1"/>
      <p:bldP spid="645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sz="quarter" idx="1"/>
          </p:nvPr>
        </p:nvSpPr>
        <p:spPr/>
        <p:txBody>
          <a:bodyPr/>
          <a:lstStyle/>
          <a:p>
            <a:r>
              <a:rPr lang="ar-SA" dirty="0" smtClean="0"/>
              <a:t>هي نشاط تعليمي منظم يعتمد على نشاط المتعلم وفاعليته ويثير الدافعية نحو التعلم القائم على التفاعل فيما بين المتعلمين بهدف الوصول إلى تحقيق أهداف تعليمية محددة .</a:t>
            </a:r>
          </a:p>
          <a:p>
            <a:r>
              <a:rPr lang="ar-SA" dirty="0" smtClean="0"/>
              <a:t>ويتم هذا النشاط تحت إشراف المعلم لإكساب المتعلمين المعلومات والمهارات والقيم والاتجاهات المرغوبة</a:t>
            </a:r>
            <a:endParaRPr lang="ar-SA" dirty="0"/>
          </a:p>
        </p:txBody>
      </p:sp>
      <p:sp>
        <p:nvSpPr>
          <p:cNvPr id="4" name="AutoShape 6"/>
          <p:cNvSpPr>
            <a:spLocks noChangeArrowheads="1"/>
          </p:cNvSpPr>
          <p:nvPr/>
        </p:nvSpPr>
        <p:spPr bwMode="auto">
          <a:xfrm>
            <a:off x="1447800" y="457200"/>
            <a:ext cx="6553200" cy="914400"/>
          </a:xfrm>
          <a:prstGeom prst="flowChartTerminator">
            <a:avLst/>
          </a:prstGeom>
          <a:solidFill>
            <a:schemeClr val="accent1"/>
          </a:solidFill>
          <a:ln w="9525">
            <a:solidFill>
              <a:schemeClr val="tx1"/>
            </a:solidFill>
            <a:miter lim="800000"/>
            <a:headEnd/>
            <a:tailEnd/>
          </a:ln>
          <a:effectLst/>
        </p:spPr>
        <p:txBody>
          <a:bodyPr wrap="none" anchor="ctr"/>
          <a:lstStyle/>
          <a:p>
            <a:pPr algn="ctr"/>
            <a:r>
              <a:rPr lang="ar-SA" sz="4400" b="1" dirty="0" smtClean="0">
                <a:solidFill>
                  <a:schemeClr val="bg1"/>
                </a:solidFill>
                <a:effectLst>
                  <a:outerShdw blurRad="38100" dist="38100" dir="2700000" algn="tl">
                    <a:srgbClr val="000000">
                      <a:alpha val="43137"/>
                    </a:srgbClr>
                  </a:outerShdw>
                </a:effectLst>
              </a:rPr>
              <a:t>إستراتيجية الألعاب التعليمية</a:t>
            </a:r>
            <a:endParaRPr lang="ar-SA" sz="4400"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AutoShape 4"/>
          <p:cNvSpPr>
            <a:spLocks noChangeArrowheads="1"/>
          </p:cNvSpPr>
          <p:nvPr/>
        </p:nvSpPr>
        <p:spPr bwMode="auto">
          <a:xfrm>
            <a:off x="2209800" y="0"/>
            <a:ext cx="4572000" cy="1714500"/>
          </a:xfrm>
          <a:prstGeom prst="star8">
            <a:avLst>
              <a:gd name="adj" fmla="val 38250"/>
            </a:avLst>
          </a:prstGeom>
          <a:gradFill rotWithShape="1">
            <a:gsLst>
              <a:gs pos="0">
                <a:srgbClr val="339966"/>
              </a:gs>
              <a:gs pos="50000">
                <a:srgbClr val="FFFFFF"/>
              </a:gs>
              <a:gs pos="100000">
                <a:srgbClr val="339966"/>
              </a:gs>
            </a:gsLst>
            <a:lin ang="0" scaled="1"/>
          </a:gradFill>
          <a:ln w="25400">
            <a:solidFill>
              <a:srgbClr val="339966"/>
            </a:solidFill>
            <a:miter lim="800000"/>
            <a:headEnd/>
            <a:tailEnd/>
          </a:ln>
          <a:effectLst>
            <a:outerShdw sy="50000" rotWithShape="0">
              <a:srgbClr val="808080">
                <a:alpha val="50000"/>
              </a:srgbClr>
            </a:outerShdw>
          </a:effectLst>
        </p:spPr>
        <p:txBody>
          <a:bodyPr/>
          <a:lstStyle/>
          <a:p>
            <a:endParaRPr lang="ar-SA"/>
          </a:p>
        </p:txBody>
      </p:sp>
      <p:sp>
        <p:nvSpPr>
          <p:cNvPr id="94213" name="WordArt 5"/>
          <p:cNvSpPr>
            <a:spLocks noChangeArrowheads="1" noChangeShapeType="1" noTextEdit="1"/>
          </p:cNvSpPr>
          <p:nvPr/>
        </p:nvSpPr>
        <p:spPr bwMode="auto">
          <a:xfrm>
            <a:off x="3048000" y="533400"/>
            <a:ext cx="2743200" cy="457200"/>
          </a:xfrm>
          <a:prstGeom prst="rect">
            <a:avLst/>
          </a:prstGeom>
        </p:spPr>
        <p:txBody>
          <a:bodyPr wrap="none" fromWordArt="1">
            <a:prstTxWarp prst="textPlain">
              <a:avLst>
                <a:gd name="adj" fmla="val 50000"/>
              </a:avLst>
            </a:prstTxWarp>
          </a:bodyPr>
          <a:lstStyle/>
          <a:p>
            <a:pPr algn="ctr"/>
            <a:r>
              <a:rPr lang="ar-SA" sz="3600" kern="10" dirty="0" smtClean="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مسابقات</a:t>
            </a:r>
            <a:endParaRPr lang="ar-SA" sz="3600" kern="10" dirty="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endParaRPr>
          </a:p>
        </p:txBody>
      </p:sp>
      <p:sp>
        <p:nvSpPr>
          <p:cNvPr id="94215" name="Rectangle 7"/>
          <p:cNvSpPr>
            <a:spLocks noChangeArrowheads="1"/>
          </p:cNvSpPr>
          <p:nvPr/>
        </p:nvSpPr>
        <p:spPr bwMode="auto">
          <a:xfrm>
            <a:off x="1643063" y="-1581150"/>
            <a:ext cx="2813050" cy="611187"/>
          </a:xfrm>
          <a:prstGeom prst="rect">
            <a:avLst/>
          </a:prstGeom>
          <a:noFill/>
          <a:ln w="9525">
            <a:noFill/>
            <a:miter lim="800000"/>
            <a:headEnd/>
            <a:tailEnd/>
          </a:ln>
          <a:effectLst/>
        </p:spPr>
        <p:txBody>
          <a:bodyPr wrap="none" anchor="ctr">
            <a:spAutoFit/>
          </a:bodyPr>
          <a:lstStyle/>
          <a:p>
            <a:pPr algn="l"/>
            <a:r>
              <a:rPr lang="ar-SA" sz="1600">
                <a:cs typeface="Times New Roman" pitchFamily="18" charset="0"/>
              </a:rPr>
              <a:t>                                              </a:t>
            </a:r>
            <a:endParaRPr lang="en-US" sz="1100"/>
          </a:p>
          <a:p>
            <a:pPr algn="l" rtl="0" eaLnBrk="0" hangingPunct="0"/>
            <a:endParaRPr lang="en-US"/>
          </a:p>
        </p:txBody>
      </p:sp>
      <p:sp>
        <p:nvSpPr>
          <p:cNvPr id="94350" name="Rectangle 142"/>
          <p:cNvSpPr>
            <a:spLocks noChangeArrowheads="1"/>
          </p:cNvSpPr>
          <p:nvPr/>
        </p:nvSpPr>
        <p:spPr bwMode="auto">
          <a:xfrm>
            <a:off x="4343400" y="1712050"/>
            <a:ext cx="4800600" cy="4216539"/>
          </a:xfrm>
          <a:prstGeom prst="rect">
            <a:avLst/>
          </a:prstGeom>
          <a:noFill/>
          <a:ln w="9525">
            <a:noFill/>
            <a:miter lim="800000"/>
            <a:headEnd/>
            <a:tailEnd/>
          </a:ln>
          <a:effectLst/>
        </p:spPr>
        <p:txBody>
          <a:bodyPr anchor="ctr">
            <a:spAutoFit/>
          </a:bodyPr>
          <a:lstStyle/>
          <a:p>
            <a:pPr algn="ctr">
              <a:tabLst>
                <a:tab pos="457200" algn="l"/>
              </a:tabLst>
            </a:pPr>
            <a:r>
              <a:rPr lang="ar-SA" sz="2400" b="1" dirty="0">
                <a:cs typeface="Times New Roman" pitchFamily="18" charset="0"/>
              </a:rPr>
              <a:t>1+4+6= أكل تصنعه النحلة</a:t>
            </a:r>
            <a:endParaRPr lang="en-US" sz="2400" b="1" dirty="0"/>
          </a:p>
          <a:p>
            <a:pPr algn="ctr" eaLnBrk="0" hangingPunct="0">
              <a:tabLst>
                <a:tab pos="457200" algn="l"/>
              </a:tabLst>
            </a:pPr>
            <a:r>
              <a:rPr lang="ar-SA" sz="2400" b="1" dirty="0">
                <a:cs typeface="Times New Roman" pitchFamily="18" charset="0"/>
              </a:rPr>
              <a:t>7+8= عكس كلمة خطأ</a:t>
            </a:r>
            <a:endParaRPr lang="en-US" sz="2400" b="1" dirty="0"/>
          </a:p>
          <a:p>
            <a:pPr algn="ctr" eaLnBrk="0" hangingPunct="0">
              <a:tabLst>
                <a:tab pos="457200" algn="l"/>
              </a:tabLst>
            </a:pPr>
            <a:r>
              <a:rPr lang="ar-SA" sz="2400" b="1" dirty="0">
                <a:cs typeface="Times New Roman" pitchFamily="18" charset="0"/>
              </a:rPr>
              <a:t>9+10+11= عاشر حرف من حروف الهجاء</a:t>
            </a:r>
            <a:endParaRPr lang="en-US" sz="2400" b="1" dirty="0"/>
          </a:p>
          <a:p>
            <a:pPr algn="ctr" eaLnBrk="0" hangingPunct="0">
              <a:tabLst>
                <a:tab pos="457200" algn="l"/>
              </a:tabLst>
            </a:pPr>
            <a:r>
              <a:rPr lang="ar-SA" sz="2400" b="1" dirty="0">
                <a:cs typeface="Times New Roman" pitchFamily="18" charset="0"/>
              </a:rPr>
              <a:t>5+1+3+2= كلمة يسمى بها من يرى بعين واحدة </a:t>
            </a:r>
            <a:endParaRPr lang="en-US" sz="2400" b="1" dirty="0"/>
          </a:p>
          <a:p>
            <a:pPr algn="ctr" eaLnBrk="0" hangingPunct="0">
              <a:tabLst>
                <a:tab pos="457200" algn="l"/>
              </a:tabLst>
            </a:pPr>
            <a:r>
              <a:rPr lang="ar-SA" sz="2800" b="1" dirty="0">
                <a:cs typeface="Times New Roman" pitchFamily="18" charset="0"/>
              </a:rPr>
              <a:t>آليــــة التنفيــــذ:</a:t>
            </a:r>
            <a:endParaRPr lang="en-US" sz="2800" b="1" dirty="0"/>
          </a:p>
          <a:p>
            <a:pPr algn="ctr" eaLnBrk="0" hangingPunct="0">
              <a:buFont typeface="Wingdings" pitchFamily="2" charset="2"/>
              <a:buChar char=""/>
              <a:tabLst>
                <a:tab pos="457200" algn="l"/>
              </a:tabLst>
            </a:pPr>
            <a:r>
              <a:rPr lang="ar-SA" sz="2400" b="1" dirty="0">
                <a:cs typeface="Times New Roman" pitchFamily="18" charset="0"/>
              </a:rPr>
              <a:t>عمل جدول مرقم وتحدد حروف معينة لملئ خانات الجدول المرقمة لإيجاد الحل.</a:t>
            </a:r>
            <a:endParaRPr lang="en-US" sz="2400" b="1" dirty="0"/>
          </a:p>
          <a:p>
            <a:pPr algn="ctr" eaLnBrk="0" hangingPunct="0">
              <a:buFont typeface="Wingdings" pitchFamily="2" charset="2"/>
              <a:buChar char=""/>
              <a:tabLst>
                <a:tab pos="457200" algn="l"/>
              </a:tabLst>
            </a:pPr>
            <a:r>
              <a:rPr lang="ar-SA" sz="2400" b="1" dirty="0">
                <a:cs typeface="Times New Roman" pitchFamily="18" charset="0"/>
              </a:rPr>
              <a:t>توزع ألأوراق المدون عليها المسابقة على </a:t>
            </a:r>
            <a:r>
              <a:rPr lang="ar-SA" sz="2400" b="1" dirty="0" smtClean="0">
                <a:cs typeface="Times New Roman" pitchFamily="18" charset="0"/>
              </a:rPr>
              <a:t>الطلاب ليقوموا بحلها </a:t>
            </a:r>
            <a:r>
              <a:rPr lang="ar-SA" sz="2400" b="1" dirty="0">
                <a:cs typeface="Times New Roman" pitchFamily="18" charset="0"/>
              </a:rPr>
              <a:t>ومعرفة عنوان الدرس.</a:t>
            </a:r>
            <a:endParaRPr lang="en-US" sz="2400" b="1" dirty="0"/>
          </a:p>
          <a:p>
            <a:pPr algn="ctr" rtl="0" eaLnBrk="0" hangingPunct="0">
              <a:tabLst>
                <a:tab pos="457200" algn="l"/>
              </a:tabLst>
            </a:pPr>
            <a:endParaRPr lang="en-US" sz="2400" b="1" dirty="0"/>
          </a:p>
        </p:txBody>
      </p:sp>
      <p:sp>
        <p:nvSpPr>
          <p:cNvPr id="94485" name="Rectangle 277"/>
          <p:cNvSpPr>
            <a:spLocks noChangeArrowheads="1"/>
          </p:cNvSpPr>
          <p:nvPr/>
        </p:nvSpPr>
        <p:spPr bwMode="auto">
          <a:xfrm>
            <a:off x="0" y="3170258"/>
            <a:ext cx="4343400" cy="3016210"/>
          </a:xfrm>
          <a:prstGeom prst="rect">
            <a:avLst/>
          </a:prstGeom>
          <a:noFill/>
          <a:ln w="9525">
            <a:noFill/>
            <a:miter lim="800000"/>
            <a:headEnd/>
            <a:tailEnd/>
          </a:ln>
          <a:effectLst/>
        </p:spPr>
        <p:txBody>
          <a:bodyPr anchor="ctr">
            <a:spAutoFit/>
          </a:bodyPr>
          <a:lstStyle/>
          <a:p>
            <a:pPr algn="ctr">
              <a:tabLst>
                <a:tab pos="457200" algn="l"/>
              </a:tabLst>
            </a:pPr>
            <a:r>
              <a:rPr lang="ar-SA" sz="2800" b="1" dirty="0">
                <a:cs typeface="Times New Roman" pitchFamily="18" charset="0"/>
              </a:rPr>
              <a:t>الهدف التربوي :</a:t>
            </a:r>
            <a:endParaRPr lang="en-US" sz="2800" dirty="0"/>
          </a:p>
          <a:p>
            <a:pPr algn="ctr" eaLnBrk="0" hangingPunct="0">
              <a:buClr>
                <a:srgbClr val="003366"/>
              </a:buClr>
              <a:buFont typeface="Wingdings" pitchFamily="2" charset="2"/>
              <a:buChar char=""/>
              <a:tabLst>
                <a:tab pos="457200" algn="l"/>
              </a:tabLst>
            </a:pPr>
            <a:r>
              <a:rPr lang="ar-SA" sz="2400" b="1" dirty="0">
                <a:cs typeface="Times New Roman" pitchFamily="18" charset="0"/>
              </a:rPr>
              <a:t>تشويق </a:t>
            </a:r>
            <a:r>
              <a:rPr lang="ar-SA" sz="2400" b="1" dirty="0" smtClean="0">
                <a:cs typeface="Times New Roman" pitchFamily="18" charset="0"/>
              </a:rPr>
              <a:t>الطلاب </a:t>
            </a:r>
            <a:r>
              <a:rPr lang="ar-SA" sz="2400" b="1" dirty="0">
                <a:cs typeface="Times New Roman" pitchFamily="18" charset="0"/>
              </a:rPr>
              <a:t>للدرس عن طريق حل المسابقة.</a:t>
            </a:r>
            <a:endParaRPr lang="en-US" sz="2400" b="1" dirty="0"/>
          </a:p>
          <a:p>
            <a:pPr algn="ctr" eaLnBrk="0" hangingPunct="0">
              <a:buClr>
                <a:srgbClr val="003366"/>
              </a:buClr>
              <a:buFont typeface="Wingdings" pitchFamily="2" charset="2"/>
              <a:buChar char=""/>
              <a:tabLst>
                <a:tab pos="457200" algn="l"/>
              </a:tabLst>
            </a:pPr>
            <a:r>
              <a:rPr lang="ar-SA" sz="2400" b="1" dirty="0">
                <a:cs typeface="Times New Roman" pitchFamily="18" charset="0"/>
              </a:rPr>
              <a:t>تنافس </a:t>
            </a:r>
            <a:r>
              <a:rPr lang="ar-SA" sz="2400" b="1" dirty="0" smtClean="0">
                <a:cs typeface="Times New Roman" pitchFamily="18" charset="0"/>
              </a:rPr>
              <a:t>الطلاب </a:t>
            </a:r>
            <a:r>
              <a:rPr lang="ar-SA" sz="2400" b="1" dirty="0">
                <a:cs typeface="Times New Roman" pitchFamily="18" charset="0"/>
              </a:rPr>
              <a:t>في سرعة الحل .</a:t>
            </a:r>
            <a:endParaRPr lang="en-US" sz="2400" b="1" dirty="0"/>
          </a:p>
          <a:p>
            <a:pPr algn="ctr" eaLnBrk="0" hangingPunct="0">
              <a:buClr>
                <a:srgbClr val="003366"/>
              </a:buClr>
              <a:buFont typeface="Wingdings" pitchFamily="2" charset="2"/>
              <a:buChar char=""/>
              <a:tabLst>
                <a:tab pos="457200" algn="l"/>
              </a:tabLst>
            </a:pPr>
            <a:r>
              <a:rPr lang="ar-SA" sz="2400" b="1" dirty="0">
                <a:cs typeface="Times New Roman" pitchFamily="18" charset="0"/>
              </a:rPr>
              <a:t>تعرف </a:t>
            </a:r>
            <a:r>
              <a:rPr lang="ar-SA" sz="2400" b="1" dirty="0" smtClean="0">
                <a:cs typeface="Times New Roman" pitchFamily="18" charset="0"/>
              </a:rPr>
              <a:t>الطلاب على </a:t>
            </a:r>
            <a:r>
              <a:rPr lang="ar-SA" sz="2400" b="1" dirty="0">
                <a:cs typeface="Times New Roman" pitchFamily="18" charset="0"/>
              </a:rPr>
              <a:t>مفردات وكلمات متنوعة.</a:t>
            </a:r>
            <a:endParaRPr lang="en-US" sz="2400" b="1" dirty="0"/>
          </a:p>
          <a:p>
            <a:pPr algn="ctr" eaLnBrk="0" hangingPunct="0">
              <a:buClr>
                <a:srgbClr val="003366"/>
              </a:buClr>
              <a:buFont typeface="Wingdings" pitchFamily="2" charset="2"/>
              <a:buChar char=""/>
              <a:tabLst>
                <a:tab pos="457200" algn="l"/>
              </a:tabLst>
            </a:pPr>
            <a:r>
              <a:rPr lang="ar-SA" sz="2400" b="1" dirty="0">
                <a:cs typeface="Times New Roman" pitchFamily="18" charset="0"/>
              </a:rPr>
              <a:t>إضفاء النشاط  على </a:t>
            </a:r>
            <a:r>
              <a:rPr lang="ar-SA" sz="2400" b="1" dirty="0" smtClean="0">
                <a:cs typeface="Times New Roman" pitchFamily="18" charset="0"/>
              </a:rPr>
              <a:t>الفصل</a:t>
            </a:r>
            <a:r>
              <a:rPr lang="ar-SA" sz="1600" b="1" dirty="0" smtClean="0">
                <a:cs typeface="Times New Roman" pitchFamily="18" charset="0"/>
              </a:rPr>
              <a:t>. </a:t>
            </a:r>
            <a:endParaRPr lang="en-US" sz="1100" b="1" dirty="0"/>
          </a:p>
          <a:p>
            <a:pPr algn="ctr" rtl="0" eaLnBrk="0" hangingPunct="0">
              <a:tabLst>
                <a:tab pos="457200" algn="l"/>
              </a:tabLst>
            </a:pPr>
            <a:endParaRPr lang="en-US" b="1" dirty="0"/>
          </a:p>
        </p:txBody>
      </p:sp>
      <p:graphicFrame>
        <p:nvGraphicFramePr>
          <p:cNvPr id="94633" name="Group 425"/>
          <p:cNvGraphicFramePr>
            <a:graphicFrameLocks noGrp="1"/>
          </p:cNvGraphicFramePr>
          <p:nvPr/>
        </p:nvGraphicFramePr>
        <p:xfrm>
          <a:off x="0" y="1752600"/>
          <a:ext cx="4572000" cy="1066800"/>
        </p:xfrm>
        <a:graphic>
          <a:graphicData uri="http://schemas.openxmlformats.org/drawingml/2006/table">
            <a:tbl>
              <a:tblPr rtl="1"/>
              <a:tblGrid>
                <a:gridCol w="415925">
                  <a:extLst>
                    <a:ext uri="{9D8B030D-6E8A-4147-A177-3AD203B41FA5}">
                      <a16:colId xmlns="" xmlns:a16="http://schemas.microsoft.com/office/drawing/2014/main" val="20000"/>
                    </a:ext>
                  </a:extLst>
                </a:gridCol>
                <a:gridCol w="414337">
                  <a:extLst>
                    <a:ext uri="{9D8B030D-6E8A-4147-A177-3AD203B41FA5}">
                      <a16:colId xmlns="" xmlns:a16="http://schemas.microsoft.com/office/drawing/2014/main" val="20001"/>
                    </a:ext>
                  </a:extLst>
                </a:gridCol>
                <a:gridCol w="541338">
                  <a:extLst>
                    <a:ext uri="{9D8B030D-6E8A-4147-A177-3AD203B41FA5}">
                      <a16:colId xmlns="" xmlns:a16="http://schemas.microsoft.com/office/drawing/2014/main" val="20002"/>
                    </a:ext>
                  </a:extLst>
                </a:gridCol>
                <a:gridCol w="292100">
                  <a:extLst>
                    <a:ext uri="{9D8B030D-6E8A-4147-A177-3AD203B41FA5}">
                      <a16:colId xmlns="" xmlns:a16="http://schemas.microsoft.com/office/drawing/2014/main" val="20003"/>
                    </a:ext>
                  </a:extLst>
                </a:gridCol>
                <a:gridCol w="415925">
                  <a:extLst>
                    <a:ext uri="{9D8B030D-6E8A-4147-A177-3AD203B41FA5}">
                      <a16:colId xmlns="" xmlns:a16="http://schemas.microsoft.com/office/drawing/2014/main" val="20004"/>
                    </a:ext>
                  </a:extLst>
                </a:gridCol>
                <a:gridCol w="412750">
                  <a:extLst>
                    <a:ext uri="{9D8B030D-6E8A-4147-A177-3AD203B41FA5}">
                      <a16:colId xmlns="" xmlns:a16="http://schemas.microsoft.com/office/drawing/2014/main" val="20005"/>
                    </a:ext>
                  </a:extLst>
                </a:gridCol>
                <a:gridCol w="414337">
                  <a:extLst>
                    <a:ext uri="{9D8B030D-6E8A-4147-A177-3AD203B41FA5}">
                      <a16:colId xmlns="" xmlns:a16="http://schemas.microsoft.com/office/drawing/2014/main" val="20006"/>
                    </a:ext>
                  </a:extLst>
                </a:gridCol>
                <a:gridCol w="369888">
                  <a:extLst>
                    <a:ext uri="{9D8B030D-6E8A-4147-A177-3AD203B41FA5}">
                      <a16:colId xmlns="" xmlns:a16="http://schemas.microsoft.com/office/drawing/2014/main" val="20007"/>
                    </a:ext>
                  </a:extLst>
                </a:gridCol>
                <a:gridCol w="465137">
                  <a:extLst>
                    <a:ext uri="{9D8B030D-6E8A-4147-A177-3AD203B41FA5}">
                      <a16:colId xmlns="" xmlns:a16="http://schemas.microsoft.com/office/drawing/2014/main" val="20008"/>
                    </a:ext>
                  </a:extLst>
                </a:gridCol>
                <a:gridCol w="414338">
                  <a:extLst>
                    <a:ext uri="{9D8B030D-6E8A-4147-A177-3AD203B41FA5}">
                      <a16:colId xmlns="" xmlns:a16="http://schemas.microsoft.com/office/drawing/2014/main" val="20009"/>
                    </a:ext>
                  </a:extLst>
                </a:gridCol>
                <a:gridCol w="415925">
                  <a:extLst>
                    <a:ext uri="{9D8B030D-6E8A-4147-A177-3AD203B41FA5}">
                      <a16:colId xmlns="" xmlns:a16="http://schemas.microsoft.com/office/drawing/2014/main" val="20010"/>
                    </a:ext>
                  </a:extLst>
                </a:gridCol>
              </a:tblGrid>
              <a:tr h="5334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ar-SA"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ar-SA"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ar-SA"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ar-SA"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ar-SA"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ar-SA"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ar-SA"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ar-SA"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ar-SA"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ar-SA"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Times New Roman" pitchFamily="18" charset="0"/>
                          <a:cs typeface="Times New Roman" pitchFamily="18" charset="0"/>
                        </a:rPr>
                        <a:t>11</a:t>
                      </a:r>
                      <a:endParaRPr kumimoji="0" lang="ar-SA" sz="1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33400">
                <a:tc>
                  <a:txBody>
                    <a:bodyPr/>
                    <a:lstStyle/>
                    <a:p>
                      <a:pPr marL="0" marR="0" lvl="0" indent="0" algn="r" defTabSz="914400" rtl="1"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tx2"/>
                        </a:buClr>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94620" name="Rectangle 412"/>
          <p:cNvSpPr>
            <a:spLocks noChangeArrowheads="1"/>
          </p:cNvSpPr>
          <p:nvPr/>
        </p:nvSpPr>
        <p:spPr bwMode="auto">
          <a:xfrm>
            <a:off x="1643063" y="6975475"/>
            <a:ext cx="3929062" cy="1036638"/>
          </a:xfrm>
          <a:prstGeom prst="rect">
            <a:avLst/>
          </a:prstGeom>
          <a:noFill/>
          <a:ln w="9525">
            <a:noFill/>
            <a:miter lim="800000"/>
            <a:headEnd/>
            <a:tailEnd/>
          </a:ln>
          <a:effectLst/>
        </p:spPr>
        <p:txBody>
          <a:bodyPr wrap="none" anchor="ctr">
            <a:spAutoFit/>
          </a:bodyPr>
          <a:lstStyle/>
          <a:p>
            <a:pPr algn="l"/>
            <a:r>
              <a:rPr lang="ar-SA" sz="2200" b="1">
                <a:solidFill>
                  <a:srgbClr val="339966"/>
                </a:solidFill>
                <a:cs typeface="Times New Roman" pitchFamily="18" charset="0"/>
              </a:rPr>
              <a:t>                                 </a:t>
            </a:r>
            <a:endParaRPr lang="en-US" sz="1100"/>
          </a:p>
          <a:p>
            <a:pPr algn="l" eaLnBrk="0" hangingPunct="0"/>
            <a:r>
              <a:rPr lang="ar-SA" sz="2200" b="1">
                <a:solidFill>
                  <a:srgbClr val="339966"/>
                </a:solidFill>
                <a:cs typeface="Times New Roman" pitchFamily="18" charset="0"/>
              </a:rPr>
              <a:t>                                 إعداد المعلمة</a:t>
            </a:r>
            <a:endParaRPr lang="en-US" sz="1100"/>
          </a:p>
          <a:p>
            <a:pPr algn="l" rtl="0" eaLnBrk="0" hangingPunct="0"/>
            <a:endParaRPr lang="en-US"/>
          </a:p>
        </p:txBody>
      </p:sp>
      <p:sp>
        <p:nvSpPr>
          <p:cNvPr id="94214" name="WordArt 6"/>
          <p:cNvSpPr>
            <a:spLocks noChangeArrowheads="1" noChangeShapeType="1" noTextEdit="1"/>
          </p:cNvSpPr>
          <p:nvPr/>
        </p:nvSpPr>
        <p:spPr bwMode="auto">
          <a:xfrm>
            <a:off x="4157663" y="8078788"/>
            <a:ext cx="1485900" cy="292100"/>
          </a:xfrm>
          <a:prstGeom prst="rect">
            <a:avLst/>
          </a:prstGeom>
        </p:spPr>
        <p:txBody>
          <a:bodyPr wrap="none" fromWordArt="1">
            <a:prstTxWarp prst="textPlain">
              <a:avLst>
                <a:gd name="adj" fmla="val 50000"/>
              </a:avLst>
            </a:prstTxWarp>
          </a:bodyPr>
          <a:lstStyle/>
          <a:p>
            <a:pPr algn="ctr"/>
            <a:r>
              <a:rPr lang="ar-SA" sz="3600" kern="10">
                <a:ln w="9525">
                  <a:solidFill>
                    <a:srgbClr val="008080"/>
                  </a:solidFill>
                  <a:round/>
                  <a:headEnd/>
                  <a:tailEnd/>
                </a:ln>
                <a:solidFill>
                  <a:srgbClr val="008080"/>
                </a:solidFill>
                <a:effectLst>
                  <a:outerShdw sy="50000" rotWithShape="0">
                    <a:srgbClr val="C7DFD3">
                      <a:alpha val="50000"/>
                    </a:srgbClr>
                  </a:outerShdw>
                </a:effectLst>
                <a:latin typeface="Times New Roman"/>
                <a:cs typeface="Times New Roman"/>
              </a:rPr>
              <a:t>منى الغروي</a:t>
            </a:r>
          </a:p>
        </p:txBody>
      </p:sp>
      <p:sp>
        <p:nvSpPr>
          <p:cNvPr id="94621" name="Rectangle 413"/>
          <p:cNvSpPr>
            <a:spLocks noChangeArrowheads="1"/>
          </p:cNvSpPr>
          <p:nvPr/>
        </p:nvSpPr>
        <p:spPr bwMode="auto">
          <a:xfrm>
            <a:off x="1643063" y="8012113"/>
            <a:ext cx="1273175" cy="427037"/>
          </a:xfrm>
          <a:prstGeom prst="rect">
            <a:avLst/>
          </a:prstGeom>
          <a:noFill/>
          <a:ln w="9525">
            <a:noFill/>
            <a:miter lim="800000"/>
            <a:headEnd/>
            <a:tailEnd/>
          </a:ln>
          <a:effectLst/>
        </p:spPr>
        <p:txBody>
          <a:bodyPr wrap="none" anchor="ctr">
            <a:spAutoFit/>
          </a:bodyPr>
          <a:lstStyle/>
          <a:p>
            <a:r>
              <a:rPr lang="ar-SA" sz="2200">
                <a:solidFill>
                  <a:srgbClr val="003366"/>
                </a:solidFill>
                <a:cs typeface="Times New Roman" pitchFamily="18" charset="0"/>
              </a:rPr>
              <a:t>              </a:t>
            </a:r>
            <a:endParaRPr lang="ar-SA"/>
          </a:p>
        </p:txBody>
      </p:sp>
      <p:sp>
        <p:nvSpPr>
          <p:cNvPr id="94628" name="WordArt 420"/>
          <p:cNvSpPr>
            <a:spLocks noChangeArrowheads="1" noChangeShapeType="1" noTextEdit="1"/>
          </p:cNvSpPr>
          <p:nvPr/>
        </p:nvSpPr>
        <p:spPr bwMode="auto">
          <a:xfrm>
            <a:off x="4876800" y="6324600"/>
            <a:ext cx="2590800" cy="533400"/>
          </a:xfrm>
          <a:prstGeom prst="rect">
            <a:avLst/>
          </a:prstGeom>
        </p:spPr>
        <p:txBody>
          <a:bodyPr wrap="none" fromWordArt="1">
            <a:prstTxWarp prst="textPlain">
              <a:avLst>
                <a:gd name="adj" fmla="val 50000"/>
              </a:avLst>
            </a:prstTxWarp>
          </a:bodyPr>
          <a:lstStyle/>
          <a:p>
            <a:pPr algn="ctr"/>
            <a:endParaRPr lang="ar-SA" sz="3600" kern="10" dirty="0">
              <a:ln w="12700">
                <a:solidFill>
                  <a:srgbClr val="0000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4212"/>
                                        </p:tgtEl>
                                        <p:attrNameLst>
                                          <p:attrName>style.visibility</p:attrName>
                                        </p:attrNameLst>
                                      </p:cBhvr>
                                      <p:to>
                                        <p:strVal val="visible"/>
                                      </p:to>
                                    </p:set>
                                    <p:anim calcmode="lin" valueType="num">
                                      <p:cBhvr additive="base">
                                        <p:cTn id="7" dur="2000" fill="hold"/>
                                        <p:tgtEl>
                                          <p:spTgt spid="94212"/>
                                        </p:tgtEl>
                                        <p:attrNameLst>
                                          <p:attrName>ppt_x</p:attrName>
                                        </p:attrNameLst>
                                      </p:cBhvr>
                                      <p:tavLst>
                                        <p:tav tm="0">
                                          <p:val>
                                            <p:strVal val="#ppt_x"/>
                                          </p:val>
                                        </p:tav>
                                        <p:tav tm="100000">
                                          <p:val>
                                            <p:strVal val="#ppt_x"/>
                                          </p:val>
                                        </p:tav>
                                      </p:tavLst>
                                    </p:anim>
                                    <p:anim calcmode="lin" valueType="num">
                                      <p:cBhvr additive="base">
                                        <p:cTn id="8" dur="2000" fill="hold"/>
                                        <p:tgtEl>
                                          <p:spTgt spid="94212"/>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4" fill="hold" grpId="0" nodeType="afterEffect">
                                  <p:stCondLst>
                                    <p:cond delay="0"/>
                                  </p:stCondLst>
                                  <p:childTnLst>
                                    <p:set>
                                      <p:cBhvr>
                                        <p:cTn id="11" dur="1" fill="hold">
                                          <p:stCondLst>
                                            <p:cond delay="0"/>
                                          </p:stCondLst>
                                        </p:cTn>
                                        <p:tgtEl>
                                          <p:spTgt spid="94213"/>
                                        </p:tgtEl>
                                        <p:attrNameLst>
                                          <p:attrName>style.visibility</p:attrName>
                                        </p:attrNameLst>
                                      </p:cBhvr>
                                      <p:to>
                                        <p:strVal val="visible"/>
                                      </p:to>
                                    </p:set>
                                    <p:anim calcmode="lin" valueType="num">
                                      <p:cBhvr additive="base">
                                        <p:cTn id="12" dur="2000" fill="hold"/>
                                        <p:tgtEl>
                                          <p:spTgt spid="94213"/>
                                        </p:tgtEl>
                                        <p:attrNameLst>
                                          <p:attrName>ppt_x</p:attrName>
                                        </p:attrNameLst>
                                      </p:cBhvr>
                                      <p:tavLst>
                                        <p:tav tm="0">
                                          <p:val>
                                            <p:strVal val="#ppt_x"/>
                                          </p:val>
                                        </p:tav>
                                        <p:tav tm="100000">
                                          <p:val>
                                            <p:strVal val="#ppt_x"/>
                                          </p:val>
                                        </p:tav>
                                      </p:tavLst>
                                    </p:anim>
                                    <p:anim calcmode="lin" valueType="num">
                                      <p:cBhvr additive="base">
                                        <p:cTn id="13" dur="2000" fill="hold"/>
                                        <p:tgtEl>
                                          <p:spTgt spid="94213"/>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4" fill="hold" nodeType="afterEffect">
                                  <p:stCondLst>
                                    <p:cond delay="0"/>
                                  </p:stCondLst>
                                  <p:childTnLst>
                                    <p:set>
                                      <p:cBhvr>
                                        <p:cTn id="16" dur="1" fill="hold">
                                          <p:stCondLst>
                                            <p:cond delay="0"/>
                                          </p:stCondLst>
                                        </p:cTn>
                                        <p:tgtEl>
                                          <p:spTgt spid="94633"/>
                                        </p:tgtEl>
                                        <p:attrNameLst>
                                          <p:attrName>style.visibility</p:attrName>
                                        </p:attrNameLst>
                                      </p:cBhvr>
                                      <p:to>
                                        <p:strVal val="visible"/>
                                      </p:to>
                                    </p:set>
                                    <p:anim calcmode="lin" valueType="num">
                                      <p:cBhvr additive="base">
                                        <p:cTn id="17" dur="2000" fill="hold"/>
                                        <p:tgtEl>
                                          <p:spTgt spid="94633"/>
                                        </p:tgtEl>
                                        <p:attrNameLst>
                                          <p:attrName>ppt_x</p:attrName>
                                        </p:attrNameLst>
                                      </p:cBhvr>
                                      <p:tavLst>
                                        <p:tav tm="0">
                                          <p:val>
                                            <p:strVal val="#ppt_x"/>
                                          </p:val>
                                        </p:tav>
                                        <p:tav tm="100000">
                                          <p:val>
                                            <p:strVal val="#ppt_x"/>
                                          </p:val>
                                        </p:tav>
                                      </p:tavLst>
                                    </p:anim>
                                    <p:anim calcmode="lin" valueType="num">
                                      <p:cBhvr additive="base">
                                        <p:cTn id="18" dur="2000" fill="hold"/>
                                        <p:tgtEl>
                                          <p:spTgt spid="94633"/>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4" fill="hold" nodeType="afterEffect">
                                  <p:stCondLst>
                                    <p:cond delay="0"/>
                                  </p:stCondLst>
                                  <p:childTnLst>
                                    <p:set>
                                      <p:cBhvr>
                                        <p:cTn id="21" dur="1" fill="hold">
                                          <p:stCondLst>
                                            <p:cond delay="0"/>
                                          </p:stCondLst>
                                        </p:cTn>
                                        <p:tgtEl>
                                          <p:spTgt spid="94350">
                                            <p:txEl>
                                              <p:pRg st="0" end="0"/>
                                            </p:txEl>
                                          </p:spTgt>
                                        </p:tgtEl>
                                        <p:attrNameLst>
                                          <p:attrName>style.visibility</p:attrName>
                                        </p:attrNameLst>
                                      </p:cBhvr>
                                      <p:to>
                                        <p:strVal val="visible"/>
                                      </p:to>
                                    </p:set>
                                    <p:anim calcmode="lin" valueType="num">
                                      <p:cBhvr additive="base">
                                        <p:cTn id="22" dur="3000" fill="hold"/>
                                        <p:tgtEl>
                                          <p:spTgt spid="94350">
                                            <p:txEl>
                                              <p:pRg st="0" end="0"/>
                                            </p:txEl>
                                          </p:spTgt>
                                        </p:tgtEl>
                                        <p:attrNameLst>
                                          <p:attrName>ppt_x</p:attrName>
                                        </p:attrNameLst>
                                      </p:cBhvr>
                                      <p:tavLst>
                                        <p:tav tm="0">
                                          <p:val>
                                            <p:strVal val="#ppt_x"/>
                                          </p:val>
                                        </p:tav>
                                        <p:tav tm="100000">
                                          <p:val>
                                            <p:strVal val="#ppt_x"/>
                                          </p:val>
                                        </p:tav>
                                      </p:tavLst>
                                    </p:anim>
                                    <p:anim calcmode="lin" valueType="num">
                                      <p:cBhvr additive="base">
                                        <p:cTn id="23" dur="3000" fill="hold"/>
                                        <p:tgtEl>
                                          <p:spTgt spid="94350">
                                            <p:txEl>
                                              <p:pRg st="0" end="0"/>
                                            </p:txEl>
                                          </p:spTgt>
                                        </p:tgtEl>
                                        <p:attrNameLst>
                                          <p:attrName>ppt_y</p:attrName>
                                        </p:attrNameLst>
                                      </p:cBhvr>
                                      <p:tavLst>
                                        <p:tav tm="0">
                                          <p:val>
                                            <p:strVal val="1+#ppt_h/2"/>
                                          </p:val>
                                        </p:tav>
                                        <p:tav tm="100000">
                                          <p:val>
                                            <p:strVal val="#ppt_y"/>
                                          </p:val>
                                        </p:tav>
                                      </p:tavLst>
                                    </p:anim>
                                  </p:childTnLst>
                                </p:cTn>
                              </p:par>
                            </p:childTnLst>
                          </p:cTn>
                        </p:par>
                        <p:par>
                          <p:cTn id="24" fill="hold">
                            <p:stCondLst>
                              <p:cond delay="9000"/>
                            </p:stCondLst>
                            <p:childTnLst>
                              <p:par>
                                <p:cTn id="25" presetID="2" presetClass="entr" presetSubtype="4" fill="hold" nodeType="afterEffect">
                                  <p:stCondLst>
                                    <p:cond delay="0"/>
                                  </p:stCondLst>
                                  <p:childTnLst>
                                    <p:set>
                                      <p:cBhvr>
                                        <p:cTn id="26" dur="1" fill="hold">
                                          <p:stCondLst>
                                            <p:cond delay="0"/>
                                          </p:stCondLst>
                                        </p:cTn>
                                        <p:tgtEl>
                                          <p:spTgt spid="94350">
                                            <p:txEl>
                                              <p:pRg st="1" end="1"/>
                                            </p:txEl>
                                          </p:spTgt>
                                        </p:tgtEl>
                                        <p:attrNameLst>
                                          <p:attrName>style.visibility</p:attrName>
                                        </p:attrNameLst>
                                      </p:cBhvr>
                                      <p:to>
                                        <p:strVal val="visible"/>
                                      </p:to>
                                    </p:set>
                                    <p:anim calcmode="lin" valueType="num">
                                      <p:cBhvr additive="base">
                                        <p:cTn id="27" dur="3000" fill="hold"/>
                                        <p:tgtEl>
                                          <p:spTgt spid="94350">
                                            <p:txEl>
                                              <p:pRg st="1" end="1"/>
                                            </p:txEl>
                                          </p:spTgt>
                                        </p:tgtEl>
                                        <p:attrNameLst>
                                          <p:attrName>ppt_x</p:attrName>
                                        </p:attrNameLst>
                                      </p:cBhvr>
                                      <p:tavLst>
                                        <p:tav tm="0">
                                          <p:val>
                                            <p:strVal val="#ppt_x"/>
                                          </p:val>
                                        </p:tav>
                                        <p:tav tm="100000">
                                          <p:val>
                                            <p:strVal val="#ppt_x"/>
                                          </p:val>
                                        </p:tav>
                                      </p:tavLst>
                                    </p:anim>
                                    <p:anim calcmode="lin" valueType="num">
                                      <p:cBhvr additive="base">
                                        <p:cTn id="28" dur="3000" fill="hold"/>
                                        <p:tgtEl>
                                          <p:spTgt spid="94350">
                                            <p:txEl>
                                              <p:pRg st="1" end="1"/>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2000"/>
                            </p:stCondLst>
                            <p:childTnLst>
                              <p:par>
                                <p:cTn id="30" presetID="2" presetClass="entr" presetSubtype="4" fill="hold" nodeType="afterEffect">
                                  <p:stCondLst>
                                    <p:cond delay="0"/>
                                  </p:stCondLst>
                                  <p:childTnLst>
                                    <p:set>
                                      <p:cBhvr>
                                        <p:cTn id="31" dur="1" fill="hold">
                                          <p:stCondLst>
                                            <p:cond delay="0"/>
                                          </p:stCondLst>
                                        </p:cTn>
                                        <p:tgtEl>
                                          <p:spTgt spid="94350">
                                            <p:txEl>
                                              <p:pRg st="2" end="2"/>
                                            </p:txEl>
                                          </p:spTgt>
                                        </p:tgtEl>
                                        <p:attrNameLst>
                                          <p:attrName>style.visibility</p:attrName>
                                        </p:attrNameLst>
                                      </p:cBhvr>
                                      <p:to>
                                        <p:strVal val="visible"/>
                                      </p:to>
                                    </p:set>
                                    <p:anim calcmode="lin" valueType="num">
                                      <p:cBhvr additive="base">
                                        <p:cTn id="32" dur="3000" fill="hold"/>
                                        <p:tgtEl>
                                          <p:spTgt spid="94350">
                                            <p:txEl>
                                              <p:pRg st="2" end="2"/>
                                            </p:txEl>
                                          </p:spTgt>
                                        </p:tgtEl>
                                        <p:attrNameLst>
                                          <p:attrName>ppt_x</p:attrName>
                                        </p:attrNameLst>
                                      </p:cBhvr>
                                      <p:tavLst>
                                        <p:tav tm="0">
                                          <p:val>
                                            <p:strVal val="#ppt_x"/>
                                          </p:val>
                                        </p:tav>
                                        <p:tav tm="100000">
                                          <p:val>
                                            <p:strVal val="#ppt_x"/>
                                          </p:val>
                                        </p:tav>
                                      </p:tavLst>
                                    </p:anim>
                                    <p:anim calcmode="lin" valueType="num">
                                      <p:cBhvr additive="base">
                                        <p:cTn id="33" dur="3000" fill="hold"/>
                                        <p:tgtEl>
                                          <p:spTgt spid="94350">
                                            <p:txEl>
                                              <p:pRg st="2" end="2"/>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5000"/>
                            </p:stCondLst>
                            <p:childTnLst>
                              <p:par>
                                <p:cTn id="35" presetID="2" presetClass="entr" presetSubtype="4" fill="hold" nodeType="afterEffect">
                                  <p:stCondLst>
                                    <p:cond delay="0"/>
                                  </p:stCondLst>
                                  <p:childTnLst>
                                    <p:set>
                                      <p:cBhvr>
                                        <p:cTn id="36" dur="1" fill="hold">
                                          <p:stCondLst>
                                            <p:cond delay="0"/>
                                          </p:stCondLst>
                                        </p:cTn>
                                        <p:tgtEl>
                                          <p:spTgt spid="94350">
                                            <p:txEl>
                                              <p:pRg st="3" end="3"/>
                                            </p:txEl>
                                          </p:spTgt>
                                        </p:tgtEl>
                                        <p:attrNameLst>
                                          <p:attrName>style.visibility</p:attrName>
                                        </p:attrNameLst>
                                      </p:cBhvr>
                                      <p:to>
                                        <p:strVal val="visible"/>
                                      </p:to>
                                    </p:set>
                                    <p:anim calcmode="lin" valueType="num">
                                      <p:cBhvr additive="base">
                                        <p:cTn id="37" dur="3000" fill="hold"/>
                                        <p:tgtEl>
                                          <p:spTgt spid="94350">
                                            <p:txEl>
                                              <p:pRg st="3" end="3"/>
                                            </p:txEl>
                                          </p:spTgt>
                                        </p:tgtEl>
                                        <p:attrNameLst>
                                          <p:attrName>ppt_x</p:attrName>
                                        </p:attrNameLst>
                                      </p:cBhvr>
                                      <p:tavLst>
                                        <p:tav tm="0">
                                          <p:val>
                                            <p:strVal val="#ppt_x"/>
                                          </p:val>
                                        </p:tav>
                                        <p:tav tm="100000">
                                          <p:val>
                                            <p:strVal val="#ppt_x"/>
                                          </p:val>
                                        </p:tav>
                                      </p:tavLst>
                                    </p:anim>
                                    <p:anim calcmode="lin" valueType="num">
                                      <p:cBhvr additive="base">
                                        <p:cTn id="38" dur="3000" fill="hold"/>
                                        <p:tgtEl>
                                          <p:spTgt spid="94350">
                                            <p:txEl>
                                              <p:pRg st="3" end="3"/>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8000"/>
                            </p:stCondLst>
                            <p:childTnLst>
                              <p:par>
                                <p:cTn id="40" presetID="2" presetClass="entr" presetSubtype="4" fill="hold" nodeType="afterEffect">
                                  <p:stCondLst>
                                    <p:cond delay="0"/>
                                  </p:stCondLst>
                                  <p:childTnLst>
                                    <p:set>
                                      <p:cBhvr>
                                        <p:cTn id="41" dur="1" fill="hold">
                                          <p:stCondLst>
                                            <p:cond delay="0"/>
                                          </p:stCondLst>
                                        </p:cTn>
                                        <p:tgtEl>
                                          <p:spTgt spid="94350">
                                            <p:txEl>
                                              <p:pRg st="4" end="4"/>
                                            </p:txEl>
                                          </p:spTgt>
                                        </p:tgtEl>
                                        <p:attrNameLst>
                                          <p:attrName>style.visibility</p:attrName>
                                        </p:attrNameLst>
                                      </p:cBhvr>
                                      <p:to>
                                        <p:strVal val="visible"/>
                                      </p:to>
                                    </p:set>
                                    <p:anim calcmode="lin" valueType="num">
                                      <p:cBhvr additive="base">
                                        <p:cTn id="42" dur="3000" fill="hold"/>
                                        <p:tgtEl>
                                          <p:spTgt spid="94350">
                                            <p:txEl>
                                              <p:pRg st="4" end="4"/>
                                            </p:txEl>
                                          </p:spTgt>
                                        </p:tgtEl>
                                        <p:attrNameLst>
                                          <p:attrName>ppt_x</p:attrName>
                                        </p:attrNameLst>
                                      </p:cBhvr>
                                      <p:tavLst>
                                        <p:tav tm="0">
                                          <p:val>
                                            <p:strVal val="#ppt_x"/>
                                          </p:val>
                                        </p:tav>
                                        <p:tav tm="100000">
                                          <p:val>
                                            <p:strVal val="#ppt_x"/>
                                          </p:val>
                                        </p:tav>
                                      </p:tavLst>
                                    </p:anim>
                                    <p:anim calcmode="lin" valueType="num">
                                      <p:cBhvr additive="base">
                                        <p:cTn id="43" dur="3000" fill="hold"/>
                                        <p:tgtEl>
                                          <p:spTgt spid="94350">
                                            <p:txEl>
                                              <p:pRg st="4" end="4"/>
                                            </p:txEl>
                                          </p:spTgt>
                                        </p:tgtEl>
                                        <p:attrNameLst>
                                          <p:attrName>ppt_y</p:attrName>
                                        </p:attrNameLst>
                                      </p:cBhvr>
                                      <p:tavLst>
                                        <p:tav tm="0">
                                          <p:val>
                                            <p:strVal val="1+#ppt_h/2"/>
                                          </p:val>
                                        </p:tav>
                                        <p:tav tm="100000">
                                          <p:val>
                                            <p:strVal val="#ppt_y"/>
                                          </p:val>
                                        </p:tav>
                                      </p:tavLst>
                                    </p:anim>
                                  </p:childTnLst>
                                </p:cTn>
                              </p:par>
                            </p:childTnLst>
                          </p:cTn>
                        </p:par>
                        <p:par>
                          <p:cTn id="44" fill="hold">
                            <p:stCondLst>
                              <p:cond delay="21000"/>
                            </p:stCondLst>
                            <p:childTnLst>
                              <p:par>
                                <p:cTn id="45" presetID="2" presetClass="entr" presetSubtype="4" fill="hold" nodeType="afterEffect">
                                  <p:stCondLst>
                                    <p:cond delay="0"/>
                                  </p:stCondLst>
                                  <p:childTnLst>
                                    <p:set>
                                      <p:cBhvr>
                                        <p:cTn id="46" dur="1" fill="hold">
                                          <p:stCondLst>
                                            <p:cond delay="0"/>
                                          </p:stCondLst>
                                        </p:cTn>
                                        <p:tgtEl>
                                          <p:spTgt spid="94350">
                                            <p:txEl>
                                              <p:pRg st="5" end="5"/>
                                            </p:txEl>
                                          </p:spTgt>
                                        </p:tgtEl>
                                        <p:attrNameLst>
                                          <p:attrName>style.visibility</p:attrName>
                                        </p:attrNameLst>
                                      </p:cBhvr>
                                      <p:to>
                                        <p:strVal val="visible"/>
                                      </p:to>
                                    </p:set>
                                    <p:anim calcmode="lin" valueType="num">
                                      <p:cBhvr additive="base">
                                        <p:cTn id="47" dur="3000" fill="hold"/>
                                        <p:tgtEl>
                                          <p:spTgt spid="94350">
                                            <p:txEl>
                                              <p:pRg st="5" end="5"/>
                                            </p:txEl>
                                          </p:spTgt>
                                        </p:tgtEl>
                                        <p:attrNameLst>
                                          <p:attrName>ppt_x</p:attrName>
                                        </p:attrNameLst>
                                      </p:cBhvr>
                                      <p:tavLst>
                                        <p:tav tm="0">
                                          <p:val>
                                            <p:strVal val="#ppt_x"/>
                                          </p:val>
                                        </p:tav>
                                        <p:tav tm="100000">
                                          <p:val>
                                            <p:strVal val="#ppt_x"/>
                                          </p:val>
                                        </p:tav>
                                      </p:tavLst>
                                    </p:anim>
                                    <p:anim calcmode="lin" valueType="num">
                                      <p:cBhvr additive="base">
                                        <p:cTn id="48" dur="3000" fill="hold"/>
                                        <p:tgtEl>
                                          <p:spTgt spid="94350">
                                            <p:txEl>
                                              <p:pRg st="5" end="5"/>
                                            </p:txEl>
                                          </p:spTgt>
                                        </p:tgtEl>
                                        <p:attrNameLst>
                                          <p:attrName>ppt_y</p:attrName>
                                        </p:attrNameLst>
                                      </p:cBhvr>
                                      <p:tavLst>
                                        <p:tav tm="0">
                                          <p:val>
                                            <p:strVal val="1+#ppt_h/2"/>
                                          </p:val>
                                        </p:tav>
                                        <p:tav tm="100000">
                                          <p:val>
                                            <p:strVal val="#ppt_y"/>
                                          </p:val>
                                        </p:tav>
                                      </p:tavLst>
                                    </p:anim>
                                  </p:childTnLst>
                                </p:cTn>
                              </p:par>
                            </p:childTnLst>
                          </p:cTn>
                        </p:par>
                        <p:par>
                          <p:cTn id="49" fill="hold">
                            <p:stCondLst>
                              <p:cond delay="24000"/>
                            </p:stCondLst>
                            <p:childTnLst>
                              <p:par>
                                <p:cTn id="50" presetID="2" presetClass="entr" presetSubtype="4" fill="hold" nodeType="afterEffect">
                                  <p:stCondLst>
                                    <p:cond delay="0"/>
                                  </p:stCondLst>
                                  <p:childTnLst>
                                    <p:set>
                                      <p:cBhvr>
                                        <p:cTn id="51" dur="1" fill="hold">
                                          <p:stCondLst>
                                            <p:cond delay="0"/>
                                          </p:stCondLst>
                                        </p:cTn>
                                        <p:tgtEl>
                                          <p:spTgt spid="94350">
                                            <p:txEl>
                                              <p:pRg st="6" end="6"/>
                                            </p:txEl>
                                          </p:spTgt>
                                        </p:tgtEl>
                                        <p:attrNameLst>
                                          <p:attrName>style.visibility</p:attrName>
                                        </p:attrNameLst>
                                      </p:cBhvr>
                                      <p:to>
                                        <p:strVal val="visible"/>
                                      </p:to>
                                    </p:set>
                                    <p:anim calcmode="lin" valueType="num">
                                      <p:cBhvr additive="base">
                                        <p:cTn id="52" dur="3000" fill="hold"/>
                                        <p:tgtEl>
                                          <p:spTgt spid="94350">
                                            <p:txEl>
                                              <p:pRg st="6" end="6"/>
                                            </p:txEl>
                                          </p:spTgt>
                                        </p:tgtEl>
                                        <p:attrNameLst>
                                          <p:attrName>ppt_x</p:attrName>
                                        </p:attrNameLst>
                                      </p:cBhvr>
                                      <p:tavLst>
                                        <p:tav tm="0">
                                          <p:val>
                                            <p:strVal val="#ppt_x"/>
                                          </p:val>
                                        </p:tav>
                                        <p:tav tm="100000">
                                          <p:val>
                                            <p:strVal val="#ppt_x"/>
                                          </p:val>
                                        </p:tav>
                                      </p:tavLst>
                                    </p:anim>
                                    <p:anim calcmode="lin" valueType="num">
                                      <p:cBhvr additive="base">
                                        <p:cTn id="53" dur="3000" fill="hold"/>
                                        <p:tgtEl>
                                          <p:spTgt spid="94350">
                                            <p:txEl>
                                              <p:pRg st="6" end="6"/>
                                            </p:txEl>
                                          </p:spTgt>
                                        </p:tgtEl>
                                        <p:attrNameLst>
                                          <p:attrName>ppt_y</p:attrName>
                                        </p:attrNameLst>
                                      </p:cBhvr>
                                      <p:tavLst>
                                        <p:tav tm="0">
                                          <p:val>
                                            <p:strVal val="1+#ppt_h/2"/>
                                          </p:val>
                                        </p:tav>
                                        <p:tav tm="100000">
                                          <p:val>
                                            <p:strVal val="#ppt_y"/>
                                          </p:val>
                                        </p:tav>
                                      </p:tavLst>
                                    </p:anim>
                                  </p:childTnLst>
                                </p:cTn>
                              </p:par>
                            </p:childTnLst>
                          </p:cTn>
                        </p:par>
                        <p:par>
                          <p:cTn id="54" fill="hold">
                            <p:stCondLst>
                              <p:cond delay="27000"/>
                            </p:stCondLst>
                            <p:childTnLst>
                              <p:par>
                                <p:cTn id="55" presetID="2" presetClass="entr" presetSubtype="4" fill="hold" nodeType="afterEffect">
                                  <p:stCondLst>
                                    <p:cond delay="0"/>
                                  </p:stCondLst>
                                  <p:childTnLst>
                                    <p:set>
                                      <p:cBhvr>
                                        <p:cTn id="56" dur="1" fill="hold">
                                          <p:stCondLst>
                                            <p:cond delay="0"/>
                                          </p:stCondLst>
                                        </p:cTn>
                                        <p:tgtEl>
                                          <p:spTgt spid="94485">
                                            <p:txEl>
                                              <p:pRg st="0" end="0"/>
                                            </p:txEl>
                                          </p:spTgt>
                                        </p:tgtEl>
                                        <p:attrNameLst>
                                          <p:attrName>style.visibility</p:attrName>
                                        </p:attrNameLst>
                                      </p:cBhvr>
                                      <p:to>
                                        <p:strVal val="visible"/>
                                      </p:to>
                                    </p:set>
                                    <p:anim calcmode="lin" valueType="num">
                                      <p:cBhvr additive="base">
                                        <p:cTn id="57" dur="3000" fill="hold"/>
                                        <p:tgtEl>
                                          <p:spTgt spid="94485">
                                            <p:txEl>
                                              <p:pRg st="0" end="0"/>
                                            </p:txEl>
                                          </p:spTgt>
                                        </p:tgtEl>
                                        <p:attrNameLst>
                                          <p:attrName>ppt_x</p:attrName>
                                        </p:attrNameLst>
                                      </p:cBhvr>
                                      <p:tavLst>
                                        <p:tav tm="0">
                                          <p:val>
                                            <p:strVal val="#ppt_x"/>
                                          </p:val>
                                        </p:tav>
                                        <p:tav tm="100000">
                                          <p:val>
                                            <p:strVal val="#ppt_x"/>
                                          </p:val>
                                        </p:tav>
                                      </p:tavLst>
                                    </p:anim>
                                    <p:anim calcmode="lin" valueType="num">
                                      <p:cBhvr additive="base">
                                        <p:cTn id="58" dur="3000" fill="hold"/>
                                        <p:tgtEl>
                                          <p:spTgt spid="94485">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30000"/>
                            </p:stCondLst>
                            <p:childTnLst>
                              <p:par>
                                <p:cTn id="60" presetID="2" presetClass="entr" presetSubtype="4" fill="hold" nodeType="afterEffect">
                                  <p:stCondLst>
                                    <p:cond delay="0"/>
                                  </p:stCondLst>
                                  <p:childTnLst>
                                    <p:set>
                                      <p:cBhvr>
                                        <p:cTn id="61" dur="1" fill="hold">
                                          <p:stCondLst>
                                            <p:cond delay="0"/>
                                          </p:stCondLst>
                                        </p:cTn>
                                        <p:tgtEl>
                                          <p:spTgt spid="94485">
                                            <p:txEl>
                                              <p:pRg st="1" end="1"/>
                                            </p:txEl>
                                          </p:spTgt>
                                        </p:tgtEl>
                                        <p:attrNameLst>
                                          <p:attrName>style.visibility</p:attrName>
                                        </p:attrNameLst>
                                      </p:cBhvr>
                                      <p:to>
                                        <p:strVal val="visible"/>
                                      </p:to>
                                    </p:set>
                                    <p:anim calcmode="lin" valueType="num">
                                      <p:cBhvr additive="base">
                                        <p:cTn id="62" dur="3000" fill="hold"/>
                                        <p:tgtEl>
                                          <p:spTgt spid="94485">
                                            <p:txEl>
                                              <p:pRg st="1" end="1"/>
                                            </p:txEl>
                                          </p:spTgt>
                                        </p:tgtEl>
                                        <p:attrNameLst>
                                          <p:attrName>ppt_x</p:attrName>
                                        </p:attrNameLst>
                                      </p:cBhvr>
                                      <p:tavLst>
                                        <p:tav tm="0">
                                          <p:val>
                                            <p:strVal val="#ppt_x"/>
                                          </p:val>
                                        </p:tav>
                                        <p:tav tm="100000">
                                          <p:val>
                                            <p:strVal val="#ppt_x"/>
                                          </p:val>
                                        </p:tav>
                                      </p:tavLst>
                                    </p:anim>
                                    <p:anim calcmode="lin" valueType="num">
                                      <p:cBhvr additive="base">
                                        <p:cTn id="63" dur="3000" fill="hold"/>
                                        <p:tgtEl>
                                          <p:spTgt spid="94485">
                                            <p:txEl>
                                              <p:pRg st="1" end="1"/>
                                            </p:txEl>
                                          </p:spTgt>
                                        </p:tgtEl>
                                        <p:attrNameLst>
                                          <p:attrName>ppt_y</p:attrName>
                                        </p:attrNameLst>
                                      </p:cBhvr>
                                      <p:tavLst>
                                        <p:tav tm="0">
                                          <p:val>
                                            <p:strVal val="1+#ppt_h/2"/>
                                          </p:val>
                                        </p:tav>
                                        <p:tav tm="100000">
                                          <p:val>
                                            <p:strVal val="#ppt_y"/>
                                          </p:val>
                                        </p:tav>
                                      </p:tavLst>
                                    </p:anim>
                                  </p:childTnLst>
                                </p:cTn>
                              </p:par>
                            </p:childTnLst>
                          </p:cTn>
                        </p:par>
                        <p:par>
                          <p:cTn id="64" fill="hold">
                            <p:stCondLst>
                              <p:cond delay="33000"/>
                            </p:stCondLst>
                            <p:childTnLst>
                              <p:par>
                                <p:cTn id="65" presetID="2" presetClass="entr" presetSubtype="4" fill="hold" nodeType="afterEffect">
                                  <p:stCondLst>
                                    <p:cond delay="0"/>
                                  </p:stCondLst>
                                  <p:childTnLst>
                                    <p:set>
                                      <p:cBhvr>
                                        <p:cTn id="66" dur="1" fill="hold">
                                          <p:stCondLst>
                                            <p:cond delay="0"/>
                                          </p:stCondLst>
                                        </p:cTn>
                                        <p:tgtEl>
                                          <p:spTgt spid="94485">
                                            <p:txEl>
                                              <p:pRg st="2" end="2"/>
                                            </p:txEl>
                                          </p:spTgt>
                                        </p:tgtEl>
                                        <p:attrNameLst>
                                          <p:attrName>style.visibility</p:attrName>
                                        </p:attrNameLst>
                                      </p:cBhvr>
                                      <p:to>
                                        <p:strVal val="visible"/>
                                      </p:to>
                                    </p:set>
                                    <p:anim calcmode="lin" valueType="num">
                                      <p:cBhvr additive="base">
                                        <p:cTn id="67" dur="3000" fill="hold"/>
                                        <p:tgtEl>
                                          <p:spTgt spid="94485">
                                            <p:txEl>
                                              <p:pRg st="2" end="2"/>
                                            </p:txEl>
                                          </p:spTgt>
                                        </p:tgtEl>
                                        <p:attrNameLst>
                                          <p:attrName>ppt_x</p:attrName>
                                        </p:attrNameLst>
                                      </p:cBhvr>
                                      <p:tavLst>
                                        <p:tav tm="0">
                                          <p:val>
                                            <p:strVal val="#ppt_x"/>
                                          </p:val>
                                        </p:tav>
                                        <p:tav tm="100000">
                                          <p:val>
                                            <p:strVal val="#ppt_x"/>
                                          </p:val>
                                        </p:tav>
                                      </p:tavLst>
                                    </p:anim>
                                    <p:anim calcmode="lin" valueType="num">
                                      <p:cBhvr additive="base">
                                        <p:cTn id="68" dur="3000" fill="hold"/>
                                        <p:tgtEl>
                                          <p:spTgt spid="94485">
                                            <p:txEl>
                                              <p:pRg st="2" end="2"/>
                                            </p:txEl>
                                          </p:spTgt>
                                        </p:tgtEl>
                                        <p:attrNameLst>
                                          <p:attrName>ppt_y</p:attrName>
                                        </p:attrNameLst>
                                      </p:cBhvr>
                                      <p:tavLst>
                                        <p:tav tm="0">
                                          <p:val>
                                            <p:strVal val="1+#ppt_h/2"/>
                                          </p:val>
                                        </p:tav>
                                        <p:tav tm="100000">
                                          <p:val>
                                            <p:strVal val="#ppt_y"/>
                                          </p:val>
                                        </p:tav>
                                      </p:tavLst>
                                    </p:anim>
                                  </p:childTnLst>
                                </p:cTn>
                              </p:par>
                            </p:childTnLst>
                          </p:cTn>
                        </p:par>
                        <p:par>
                          <p:cTn id="69" fill="hold">
                            <p:stCondLst>
                              <p:cond delay="36000"/>
                            </p:stCondLst>
                            <p:childTnLst>
                              <p:par>
                                <p:cTn id="70" presetID="2" presetClass="entr" presetSubtype="4" fill="hold" nodeType="afterEffect">
                                  <p:stCondLst>
                                    <p:cond delay="0"/>
                                  </p:stCondLst>
                                  <p:childTnLst>
                                    <p:set>
                                      <p:cBhvr>
                                        <p:cTn id="71" dur="1" fill="hold">
                                          <p:stCondLst>
                                            <p:cond delay="0"/>
                                          </p:stCondLst>
                                        </p:cTn>
                                        <p:tgtEl>
                                          <p:spTgt spid="94485">
                                            <p:txEl>
                                              <p:pRg st="3" end="3"/>
                                            </p:txEl>
                                          </p:spTgt>
                                        </p:tgtEl>
                                        <p:attrNameLst>
                                          <p:attrName>style.visibility</p:attrName>
                                        </p:attrNameLst>
                                      </p:cBhvr>
                                      <p:to>
                                        <p:strVal val="visible"/>
                                      </p:to>
                                    </p:set>
                                    <p:anim calcmode="lin" valueType="num">
                                      <p:cBhvr additive="base">
                                        <p:cTn id="72" dur="3000" fill="hold"/>
                                        <p:tgtEl>
                                          <p:spTgt spid="94485">
                                            <p:txEl>
                                              <p:pRg st="3" end="3"/>
                                            </p:txEl>
                                          </p:spTgt>
                                        </p:tgtEl>
                                        <p:attrNameLst>
                                          <p:attrName>ppt_x</p:attrName>
                                        </p:attrNameLst>
                                      </p:cBhvr>
                                      <p:tavLst>
                                        <p:tav tm="0">
                                          <p:val>
                                            <p:strVal val="#ppt_x"/>
                                          </p:val>
                                        </p:tav>
                                        <p:tav tm="100000">
                                          <p:val>
                                            <p:strVal val="#ppt_x"/>
                                          </p:val>
                                        </p:tav>
                                      </p:tavLst>
                                    </p:anim>
                                    <p:anim calcmode="lin" valueType="num">
                                      <p:cBhvr additive="base">
                                        <p:cTn id="73" dur="3000" fill="hold"/>
                                        <p:tgtEl>
                                          <p:spTgt spid="94485">
                                            <p:txEl>
                                              <p:pRg st="3" end="3"/>
                                            </p:txEl>
                                          </p:spTgt>
                                        </p:tgtEl>
                                        <p:attrNameLst>
                                          <p:attrName>ppt_y</p:attrName>
                                        </p:attrNameLst>
                                      </p:cBhvr>
                                      <p:tavLst>
                                        <p:tav tm="0">
                                          <p:val>
                                            <p:strVal val="1+#ppt_h/2"/>
                                          </p:val>
                                        </p:tav>
                                        <p:tav tm="100000">
                                          <p:val>
                                            <p:strVal val="#ppt_y"/>
                                          </p:val>
                                        </p:tav>
                                      </p:tavLst>
                                    </p:anim>
                                  </p:childTnLst>
                                </p:cTn>
                              </p:par>
                            </p:childTnLst>
                          </p:cTn>
                        </p:par>
                        <p:par>
                          <p:cTn id="74" fill="hold">
                            <p:stCondLst>
                              <p:cond delay="39000"/>
                            </p:stCondLst>
                            <p:childTnLst>
                              <p:par>
                                <p:cTn id="75" presetID="2" presetClass="entr" presetSubtype="4" fill="hold" nodeType="afterEffect">
                                  <p:stCondLst>
                                    <p:cond delay="0"/>
                                  </p:stCondLst>
                                  <p:childTnLst>
                                    <p:set>
                                      <p:cBhvr>
                                        <p:cTn id="76" dur="1" fill="hold">
                                          <p:stCondLst>
                                            <p:cond delay="0"/>
                                          </p:stCondLst>
                                        </p:cTn>
                                        <p:tgtEl>
                                          <p:spTgt spid="94485">
                                            <p:txEl>
                                              <p:pRg st="4" end="4"/>
                                            </p:txEl>
                                          </p:spTgt>
                                        </p:tgtEl>
                                        <p:attrNameLst>
                                          <p:attrName>style.visibility</p:attrName>
                                        </p:attrNameLst>
                                      </p:cBhvr>
                                      <p:to>
                                        <p:strVal val="visible"/>
                                      </p:to>
                                    </p:set>
                                    <p:anim calcmode="lin" valueType="num">
                                      <p:cBhvr additive="base">
                                        <p:cTn id="77" dur="3000" fill="hold"/>
                                        <p:tgtEl>
                                          <p:spTgt spid="94485">
                                            <p:txEl>
                                              <p:pRg st="4" end="4"/>
                                            </p:txEl>
                                          </p:spTgt>
                                        </p:tgtEl>
                                        <p:attrNameLst>
                                          <p:attrName>ppt_x</p:attrName>
                                        </p:attrNameLst>
                                      </p:cBhvr>
                                      <p:tavLst>
                                        <p:tav tm="0">
                                          <p:val>
                                            <p:strVal val="#ppt_x"/>
                                          </p:val>
                                        </p:tav>
                                        <p:tav tm="100000">
                                          <p:val>
                                            <p:strVal val="#ppt_x"/>
                                          </p:val>
                                        </p:tav>
                                      </p:tavLst>
                                    </p:anim>
                                    <p:anim calcmode="lin" valueType="num">
                                      <p:cBhvr additive="base">
                                        <p:cTn id="78" dur="3000" fill="hold"/>
                                        <p:tgtEl>
                                          <p:spTgt spid="94485">
                                            <p:txEl>
                                              <p:pRg st="4" end="4"/>
                                            </p:txEl>
                                          </p:spTgt>
                                        </p:tgtEl>
                                        <p:attrNameLst>
                                          <p:attrName>ppt_y</p:attrName>
                                        </p:attrNameLst>
                                      </p:cBhvr>
                                      <p:tavLst>
                                        <p:tav tm="0">
                                          <p:val>
                                            <p:strVal val="1+#ppt_h/2"/>
                                          </p:val>
                                        </p:tav>
                                        <p:tav tm="100000">
                                          <p:val>
                                            <p:strVal val="#ppt_y"/>
                                          </p:val>
                                        </p:tav>
                                      </p:tavLst>
                                    </p:anim>
                                  </p:childTnLst>
                                </p:cTn>
                              </p:par>
                            </p:childTnLst>
                          </p:cTn>
                        </p:par>
                        <p:par>
                          <p:cTn id="79" fill="hold">
                            <p:stCondLst>
                              <p:cond delay="42000"/>
                            </p:stCondLst>
                            <p:childTnLst>
                              <p:par>
                                <p:cTn id="80" presetID="2" presetClass="entr" presetSubtype="4" fill="hold" grpId="0" nodeType="afterEffect" nodePh="1">
                                  <p:stCondLst>
                                    <p:cond delay="0"/>
                                  </p:stCondLst>
                                  <p:endCondLst>
                                    <p:cond evt="begin" delay="0">
                                      <p:tn val="80"/>
                                    </p:cond>
                                  </p:endCondLst>
                                  <p:childTnLst>
                                    <p:set>
                                      <p:cBhvr>
                                        <p:cTn id="81" dur="1" fill="hold">
                                          <p:stCondLst>
                                            <p:cond delay="0"/>
                                          </p:stCondLst>
                                        </p:cTn>
                                        <p:tgtEl>
                                          <p:spTgt spid="94628"/>
                                        </p:tgtEl>
                                        <p:attrNameLst>
                                          <p:attrName>style.visibility</p:attrName>
                                        </p:attrNameLst>
                                      </p:cBhvr>
                                      <p:to>
                                        <p:strVal val="visible"/>
                                      </p:to>
                                    </p:set>
                                    <p:anim calcmode="lin" valueType="num">
                                      <p:cBhvr additive="base">
                                        <p:cTn id="82" dur="2000" fill="hold"/>
                                        <p:tgtEl>
                                          <p:spTgt spid="94628"/>
                                        </p:tgtEl>
                                        <p:attrNameLst>
                                          <p:attrName>ppt_x</p:attrName>
                                        </p:attrNameLst>
                                      </p:cBhvr>
                                      <p:tavLst>
                                        <p:tav tm="0">
                                          <p:val>
                                            <p:strVal val="#ppt_x"/>
                                          </p:val>
                                        </p:tav>
                                        <p:tav tm="100000">
                                          <p:val>
                                            <p:strVal val="#ppt_x"/>
                                          </p:val>
                                        </p:tav>
                                      </p:tavLst>
                                    </p:anim>
                                    <p:anim calcmode="lin" valueType="num">
                                      <p:cBhvr additive="base">
                                        <p:cTn id="83" dur="2000" fill="hold"/>
                                        <p:tgtEl>
                                          <p:spTgt spid="946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2" grpId="0" animBg="1"/>
      <p:bldP spid="94213" grpId="0" animBg="1"/>
      <p:bldP spid="9462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788" name="Picture 4" descr="035"/>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18788"/>
                                        </p:tgtEl>
                                        <p:attrNameLst>
                                          <p:attrName>style.visibility</p:attrName>
                                        </p:attrNameLst>
                                      </p:cBhvr>
                                      <p:to>
                                        <p:strVal val="visible"/>
                                      </p:to>
                                    </p:set>
                                    <p:anim calcmode="lin" valueType="num">
                                      <p:cBhvr additive="base">
                                        <p:cTn id="7" dur="2000" fill="hold"/>
                                        <p:tgtEl>
                                          <p:spTgt spid="118788"/>
                                        </p:tgtEl>
                                        <p:attrNameLst>
                                          <p:attrName>ppt_x</p:attrName>
                                        </p:attrNameLst>
                                      </p:cBhvr>
                                      <p:tavLst>
                                        <p:tav tm="0">
                                          <p:val>
                                            <p:strVal val="#ppt_x"/>
                                          </p:val>
                                        </p:tav>
                                        <p:tav tm="100000">
                                          <p:val>
                                            <p:strVal val="#ppt_x"/>
                                          </p:val>
                                        </p:tav>
                                      </p:tavLst>
                                    </p:anim>
                                    <p:anim calcmode="lin" valueType="num">
                                      <p:cBhvr additive="base">
                                        <p:cTn id="8" dur="2000" fill="hold"/>
                                        <p:tgtEl>
                                          <p:spTgt spid="118788"/>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9" presetClass="path" presetSubtype="0" accel="50000" decel="50000" fill="hold" nodeType="afterEffect">
                                  <p:stCondLst>
                                    <p:cond delay="0"/>
                                  </p:stCondLst>
                                  <p:childTnLst>
                                    <p:animMotion origin="layout" path="M 0 0  C 0.012 -0.02398  0.033 -0.05861  0.058 -0.05861  C 0.095 -0.05861  0.125 -0.02265  0.125 0.02265  C 0.125 0.0373  0.122 0.05062  0.116 0.06261  C 0.117 0.06261  0 0.24244  0 0.24377  C 0 0.24244  -0.117 0.06261  -0.116 0.06261  C -0.122 0.05062  -0.125 0.0373  -0.125 0.02265  C -0.125 -0.02265  -0.095 -0.05861  -0.057 -0.05861  C -0.033 -0.05861  -0.012 -0.02398  0 0  Z" pathEditMode="relative" ptsTypes="">
                                      <p:cBhvr>
                                        <p:cTn id="11" dur="2000" fill="hold"/>
                                        <p:tgtEl>
                                          <p:spTgt spid="11878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812" name="Picture 4" descr="y005"/>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19812"/>
                                        </p:tgtEl>
                                        <p:attrNameLst>
                                          <p:attrName>style.visibility</p:attrName>
                                        </p:attrNameLst>
                                      </p:cBhvr>
                                      <p:to>
                                        <p:strVal val="visible"/>
                                      </p:to>
                                    </p:set>
                                    <p:anim calcmode="lin" valueType="num">
                                      <p:cBhvr additive="base">
                                        <p:cTn id="7" dur="2000" fill="hold"/>
                                        <p:tgtEl>
                                          <p:spTgt spid="119812"/>
                                        </p:tgtEl>
                                        <p:attrNameLst>
                                          <p:attrName>ppt_x</p:attrName>
                                        </p:attrNameLst>
                                      </p:cBhvr>
                                      <p:tavLst>
                                        <p:tav tm="0">
                                          <p:val>
                                            <p:strVal val="#ppt_x"/>
                                          </p:val>
                                        </p:tav>
                                        <p:tav tm="100000">
                                          <p:val>
                                            <p:strVal val="#ppt_x"/>
                                          </p:val>
                                        </p:tav>
                                      </p:tavLst>
                                    </p:anim>
                                    <p:anim calcmode="lin" valueType="num">
                                      <p:cBhvr additive="base">
                                        <p:cTn id="8" dur="2000" fill="hold"/>
                                        <p:tgtEl>
                                          <p:spTgt spid="119812"/>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9" presetClass="path" presetSubtype="0" accel="50000" decel="50000" fill="hold" nodeType="afterEffect">
                                  <p:stCondLst>
                                    <p:cond delay="0"/>
                                  </p:stCondLst>
                                  <p:childTnLst>
                                    <p:animMotion origin="layout" path="M 0 0  C 0.012 -0.02398  0.033 -0.05861  0.058 -0.05861  C 0.095 -0.05861  0.125 -0.02265  0.125 0.02265  C 0.125 0.0373  0.122 0.05062  0.116 0.06261  C 0.117 0.06261  0 0.24244  0 0.24377  C 0 0.24244  -0.117 0.06261  -0.116 0.06261  C -0.122 0.05062  -0.125 0.0373  -0.125 0.02265  C -0.125 -0.02265  -0.095 -0.05861  -0.057 -0.05861  C -0.033 -0.05861  -0.012 -0.02398  0 0  Z" pathEditMode="relative" ptsTypes="">
                                      <p:cBhvr>
                                        <p:cTn id="11" dur="2000" fill="hold"/>
                                        <p:tgtEl>
                                          <p:spTgt spid="11981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WordArt 5"/>
          <p:cNvSpPr>
            <a:spLocks noChangeArrowheads="1" noChangeShapeType="1" noTextEdit="1"/>
          </p:cNvSpPr>
          <p:nvPr/>
        </p:nvSpPr>
        <p:spPr bwMode="auto">
          <a:xfrm>
            <a:off x="1524001" y="1143000"/>
            <a:ext cx="6400800" cy="2576513"/>
          </a:xfrm>
          <a:prstGeom prst="rect">
            <a:avLst/>
          </a:prstGeom>
        </p:spPr>
        <p:txBody>
          <a:bodyPr wrap="none" fromWordArt="1">
            <a:prstTxWarp prst="textPlain">
              <a:avLst>
                <a:gd name="adj" fmla="val 48639"/>
              </a:avLst>
            </a:prstTxWarp>
          </a:bodyPr>
          <a:lstStyle/>
          <a:p>
            <a:pPr algn="ctr"/>
            <a:r>
              <a:rPr lang="ar-SA" sz="3600" kern="10" dirty="0">
                <a:ln w="9525">
                  <a:noFill/>
                  <a:round/>
                  <a:headEnd/>
                  <a:tailEnd/>
                </a:ln>
                <a:solidFill>
                  <a:srgbClr val="FF0000"/>
                </a:solidFill>
                <a:effectLst>
                  <a:outerShdw dist="35921" dir="2700000" algn="ctr" rotWithShape="0">
                    <a:srgbClr val="C0C0C0">
                      <a:alpha val="80000"/>
                    </a:srgbClr>
                  </a:outerShdw>
                </a:effectLst>
                <a:latin typeface="Impact"/>
              </a:rPr>
              <a:t>أ</a:t>
            </a:r>
            <a:r>
              <a:rPr lang="ar-SA" sz="3600" kern="10" dirty="0" smtClean="0">
                <a:ln w="9525">
                  <a:noFill/>
                  <a:round/>
                  <a:headEnd/>
                  <a:tailEnd/>
                </a:ln>
                <a:solidFill>
                  <a:srgbClr val="FF0000"/>
                </a:solidFill>
                <a:effectLst>
                  <a:outerShdw dist="35921" dir="2700000" algn="ctr" rotWithShape="0">
                    <a:srgbClr val="C0C0C0">
                      <a:alpha val="80000"/>
                    </a:srgbClr>
                  </a:outerShdw>
                </a:effectLst>
                <a:latin typeface="Impact"/>
              </a:rPr>
              <a:t>شكر </a:t>
            </a:r>
            <a:r>
              <a:rPr lang="ar-SA" sz="3600" kern="10" dirty="0">
                <a:ln w="9525">
                  <a:noFill/>
                  <a:round/>
                  <a:headEnd/>
                  <a:tailEnd/>
                </a:ln>
                <a:solidFill>
                  <a:srgbClr val="FF0000"/>
                </a:solidFill>
                <a:effectLst>
                  <a:outerShdw dist="35921" dir="2700000" algn="ctr" rotWithShape="0">
                    <a:srgbClr val="C0C0C0">
                      <a:alpha val="80000"/>
                    </a:srgbClr>
                  </a:outerShdw>
                </a:effectLst>
                <a:latin typeface="Impact"/>
              </a:rPr>
              <a:t>لكم حسن المتابعة </a:t>
            </a:r>
          </a:p>
        </p:txBody>
      </p:sp>
      <p:sp>
        <p:nvSpPr>
          <p:cNvPr id="58374" name="WordArt 6"/>
          <p:cNvSpPr>
            <a:spLocks noChangeArrowheads="1" noChangeShapeType="1" noTextEdit="1"/>
          </p:cNvSpPr>
          <p:nvPr/>
        </p:nvSpPr>
        <p:spPr bwMode="auto">
          <a:xfrm>
            <a:off x="4114800" y="4572000"/>
            <a:ext cx="2514600" cy="1219200"/>
          </a:xfrm>
          <a:prstGeom prst="rect">
            <a:avLst/>
          </a:prstGeom>
        </p:spPr>
        <p:txBody>
          <a:bodyPr wrap="none" fromWordArt="1">
            <a:prstTxWarp prst="textPlain">
              <a:avLst>
                <a:gd name="adj" fmla="val 50000"/>
              </a:avLst>
            </a:prstTxWarp>
          </a:bodyPr>
          <a:lstStyle/>
          <a:p>
            <a:pPr algn="ctr"/>
            <a:endParaRPr lang="ar-SA" sz="3600" kern="10" dirty="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8373"/>
                                        </p:tgtEl>
                                        <p:attrNameLst>
                                          <p:attrName>style.visibility</p:attrName>
                                        </p:attrNameLst>
                                      </p:cBhvr>
                                      <p:to>
                                        <p:strVal val="visible"/>
                                      </p:to>
                                    </p:set>
                                    <p:anim calcmode="lin" valueType="num">
                                      <p:cBhvr additive="base">
                                        <p:cTn id="7" dur="3000" fill="hold"/>
                                        <p:tgtEl>
                                          <p:spTgt spid="58373"/>
                                        </p:tgtEl>
                                        <p:attrNameLst>
                                          <p:attrName>ppt_x</p:attrName>
                                        </p:attrNameLst>
                                      </p:cBhvr>
                                      <p:tavLst>
                                        <p:tav tm="0">
                                          <p:val>
                                            <p:strVal val="#ppt_x"/>
                                          </p:val>
                                        </p:tav>
                                        <p:tav tm="100000">
                                          <p:val>
                                            <p:strVal val="#ppt_x"/>
                                          </p:val>
                                        </p:tav>
                                      </p:tavLst>
                                    </p:anim>
                                    <p:anim calcmode="lin" valueType="num">
                                      <p:cBhvr additive="base">
                                        <p:cTn id="8" dur="3000" fill="hold"/>
                                        <p:tgtEl>
                                          <p:spTgt spid="58373"/>
                                        </p:tgtEl>
                                        <p:attrNameLst>
                                          <p:attrName>ppt_y</p:attrName>
                                        </p:attrNameLst>
                                      </p:cBhvr>
                                      <p:tavLst>
                                        <p:tav tm="0">
                                          <p:val>
                                            <p:strVal val="1+#ppt_h/2"/>
                                          </p:val>
                                        </p:tav>
                                        <p:tav tm="100000">
                                          <p:val>
                                            <p:strVal val="#ppt_y"/>
                                          </p:val>
                                        </p:tav>
                                      </p:tavLst>
                                    </p:anim>
                                  </p:childTnLst>
                                </p:cTn>
                              </p:par>
                            </p:childTnLst>
                          </p:cTn>
                        </p:par>
                        <p:par>
                          <p:cTn id="9" fill="hold">
                            <p:stCondLst>
                              <p:cond delay="3000"/>
                            </p:stCondLst>
                            <p:childTnLst>
                              <p:par>
                                <p:cTn id="10" presetID="2" presetClass="entr" presetSubtype="4" fill="hold" grpId="0" nodeType="afterEffect" nodePh="1">
                                  <p:stCondLst>
                                    <p:cond delay="0"/>
                                  </p:stCondLst>
                                  <p:endCondLst>
                                    <p:cond evt="begin" delay="0">
                                      <p:tn val="10"/>
                                    </p:cond>
                                  </p:endCondLst>
                                  <p:childTnLst>
                                    <p:set>
                                      <p:cBhvr>
                                        <p:cTn id="11" dur="1" fill="hold">
                                          <p:stCondLst>
                                            <p:cond delay="0"/>
                                          </p:stCondLst>
                                        </p:cTn>
                                        <p:tgtEl>
                                          <p:spTgt spid="58374"/>
                                        </p:tgtEl>
                                        <p:attrNameLst>
                                          <p:attrName>style.visibility</p:attrName>
                                        </p:attrNameLst>
                                      </p:cBhvr>
                                      <p:to>
                                        <p:strVal val="visible"/>
                                      </p:to>
                                    </p:set>
                                    <p:anim calcmode="lin" valueType="num">
                                      <p:cBhvr additive="base">
                                        <p:cTn id="12" dur="3000" fill="hold"/>
                                        <p:tgtEl>
                                          <p:spTgt spid="58374"/>
                                        </p:tgtEl>
                                        <p:attrNameLst>
                                          <p:attrName>ppt_x</p:attrName>
                                        </p:attrNameLst>
                                      </p:cBhvr>
                                      <p:tavLst>
                                        <p:tav tm="0">
                                          <p:val>
                                            <p:strVal val="#ppt_x"/>
                                          </p:val>
                                        </p:tav>
                                        <p:tav tm="100000">
                                          <p:val>
                                            <p:strVal val="#ppt_x"/>
                                          </p:val>
                                        </p:tav>
                                      </p:tavLst>
                                    </p:anim>
                                    <p:anim calcmode="lin" valueType="num">
                                      <p:cBhvr additive="base">
                                        <p:cTn id="13" dur="3000" fill="hold"/>
                                        <p:tgtEl>
                                          <p:spTgt spid="583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3" grpId="0" animBg="1"/>
      <p:bldP spid="5837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sz="quarter" idx="1"/>
          </p:nvPr>
        </p:nvSpPr>
        <p:spPr/>
        <p:txBody>
          <a:bodyPr/>
          <a:lstStyle/>
          <a:p>
            <a:r>
              <a:rPr lang="ar-SA" dirty="0">
                <a:cs typeface="AGA Abasan Regular" pitchFamily="2" charset="-78"/>
              </a:rPr>
              <a:t>أولا :من حيث الأهداف :</a:t>
            </a:r>
          </a:p>
          <a:p>
            <a:r>
              <a:rPr lang="ar-SA" dirty="0" smtClean="0"/>
              <a:t>1-ألعاب تهدف الى تنمية الجوانب المعرفية.</a:t>
            </a:r>
          </a:p>
          <a:p>
            <a:r>
              <a:rPr lang="ar-SA" dirty="0" smtClean="0"/>
              <a:t>2-ألعاب تهدف الى تنمية الجوانب المهارية .</a:t>
            </a:r>
          </a:p>
          <a:p>
            <a:r>
              <a:rPr lang="ar-SA" dirty="0" smtClean="0"/>
              <a:t>3-ألعاب تهدف الى تنمية الجوانب الوجدانية .</a:t>
            </a:r>
            <a:endParaRPr lang="ar-SA" dirty="0"/>
          </a:p>
        </p:txBody>
      </p:sp>
      <p:sp>
        <p:nvSpPr>
          <p:cNvPr id="4" name="AutoShape 6"/>
          <p:cNvSpPr>
            <a:spLocks noChangeArrowheads="1"/>
          </p:cNvSpPr>
          <p:nvPr/>
        </p:nvSpPr>
        <p:spPr bwMode="auto">
          <a:xfrm>
            <a:off x="1371600" y="457200"/>
            <a:ext cx="6553200" cy="914400"/>
          </a:xfrm>
          <a:prstGeom prst="flowChartTerminator">
            <a:avLst/>
          </a:prstGeom>
          <a:solidFill>
            <a:schemeClr val="accent1"/>
          </a:solidFill>
          <a:ln w="9525">
            <a:solidFill>
              <a:schemeClr val="tx1"/>
            </a:solidFill>
            <a:miter lim="800000"/>
            <a:headEnd/>
            <a:tailEnd/>
          </a:ln>
          <a:effectLst/>
        </p:spPr>
        <p:txBody>
          <a:bodyPr wrap="none" anchor="ctr"/>
          <a:lstStyle/>
          <a:p>
            <a:pPr algn="ctr"/>
            <a:r>
              <a:rPr lang="ar-SA" sz="4400" b="1" dirty="0" smtClean="0">
                <a:solidFill>
                  <a:schemeClr val="bg1"/>
                </a:solidFill>
                <a:effectLst>
                  <a:outerShdw blurRad="38100" dist="38100" dir="2700000" algn="tl">
                    <a:srgbClr val="000000">
                      <a:alpha val="43137"/>
                    </a:srgbClr>
                  </a:outerShdw>
                </a:effectLst>
              </a:rPr>
              <a:t>تصنيف الألعاب التعليمية</a:t>
            </a:r>
            <a:endParaRPr lang="ar-SA" sz="4400"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lstStyle/>
          <a:p>
            <a:r>
              <a:rPr lang="ar-SA" dirty="0" smtClean="0">
                <a:cs typeface="AGA Abasan Regular" pitchFamily="2" charset="-78"/>
              </a:rPr>
              <a:t>ثانيا :من حيث الزمن :</a:t>
            </a:r>
          </a:p>
          <a:p>
            <a:r>
              <a:rPr lang="ar-SA" dirty="0" smtClean="0"/>
              <a:t>1-ألعاب تحتاج الى زمن طويل لتنفيذها .</a:t>
            </a:r>
          </a:p>
          <a:p>
            <a:r>
              <a:rPr lang="ar-SA" dirty="0" smtClean="0"/>
              <a:t>2-ألعاب تحتاج الى زمن قصير لتنفيذها .</a:t>
            </a:r>
          </a:p>
          <a:p>
            <a:endParaRPr lang="ar-SA" dirty="0"/>
          </a:p>
          <a:p>
            <a:r>
              <a:rPr lang="ar-SA" dirty="0">
                <a:cs typeface="AGA Abasan Regular" pitchFamily="2" charset="-78"/>
              </a:rPr>
              <a:t>ثالثا:من حيث المكان :</a:t>
            </a:r>
          </a:p>
          <a:p>
            <a:r>
              <a:rPr lang="ar-SA" dirty="0" smtClean="0"/>
              <a:t>1-ألعاب تحتاج الى مساحة كبيرة لتنفيذها .</a:t>
            </a:r>
          </a:p>
          <a:p>
            <a:r>
              <a:rPr lang="ar-SA" dirty="0" smtClean="0"/>
              <a:t>2-ألعاب تحتاج الى مساحة صغيرة لتنفيذها .</a:t>
            </a:r>
            <a:endParaRPr lang="ar-SA" dirty="0"/>
          </a:p>
        </p:txBody>
      </p:sp>
      <p:sp>
        <p:nvSpPr>
          <p:cNvPr id="4" name="AutoShape 6"/>
          <p:cNvSpPr>
            <a:spLocks noGrp="1" noChangeArrowheads="1"/>
          </p:cNvSpPr>
          <p:nvPr>
            <p:ph type="title"/>
          </p:nvPr>
        </p:nvSpPr>
        <p:spPr bwMode="auto">
          <a:prstGeom prst="flowChartTerminator">
            <a:avLst/>
          </a:prstGeom>
          <a:solidFill>
            <a:schemeClr val="accent1"/>
          </a:solidFill>
          <a:ln w="9525">
            <a:solidFill>
              <a:schemeClr val="tx1"/>
            </a:solidFill>
            <a:miter lim="800000"/>
            <a:headEnd/>
            <a:tailEnd/>
          </a:ln>
          <a:effectLst/>
        </p:spPr>
        <p:txBody>
          <a:bodyPr wrap="none" anchor="ctr">
            <a:normAutofit fontScale="90000"/>
          </a:bodyPr>
          <a:lstStyle/>
          <a:p>
            <a:pPr algn="ctr"/>
            <a:r>
              <a:rPr lang="ar-SA" sz="4400" b="1" dirty="0" smtClean="0">
                <a:solidFill>
                  <a:schemeClr val="bg1"/>
                </a:solidFill>
                <a:effectLst>
                  <a:outerShdw blurRad="38100" dist="38100" dir="2700000" algn="tl">
                    <a:srgbClr val="000000">
                      <a:alpha val="43137"/>
                    </a:srgbClr>
                  </a:outerShdw>
                </a:effectLst>
              </a:rPr>
              <a:t>تصنيف الألعاب التعليمية</a:t>
            </a:r>
            <a:endParaRPr lang="ar-SA" sz="4400"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lstStyle/>
          <a:p>
            <a:r>
              <a:rPr lang="ar-SA" dirty="0">
                <a:cs typeface="AGA Abasan Regular" pitchFamily="2" charset="-78"/>
              </a:rPr>
              <a:t>رابعا : من حيث الاعتماد على الحواس :</a:t>
            </a:r>
          </a:p>
          <a:p>
            <a:r>
              <a:rPr lang="ar-SA" dirty="0" smtClean="0"/>
              <a:t>1-العاب تعتمد على حاسة الإبصار فقط .</a:t>
            </a:r>
          </a:p>
          <a:p>
            <a:r>
              <a:rPr lang="ar-SA" dirty="0" smtClean="0"/>
              <a:t>2-العاب تعتمد على حاسة السمع فقط .</a:t>
            </a:r>
          </a:p>
          <a:p>
            <a:r>
              <a:rPr lang="ar-SA" dirty="0" smtClean="0"/>
              <a:t>3-العاب تعتمد على حاسة الشم فقط .</a:t>
            </a:r>
          </a:p>
          <a:p>
            <a:r>
              <a:rPr lang="ar-SA" dirty="0" smtClean="0"/>
              <a:t>4-العاب تعتمد على حاسة اللمس فقط .</a:t>
            </a:r>
          </a:p>
          <a:p>
            <a:r>
              <a:rPr lang="ar-SA" dirty="0" smtClean="0"/>
              <a:t>5-ألعاب تعتمد على اشتراك عدة حواس معا .</a:t>
            </a:r>
          </a:p>
          <a:p>
            <a:r>
              <a:rPr lang="ar-SA" dirty="0" smtClean="0"/>
              <a:t>6-ألعاب تعتمد على التفكير الذهني .</a:t>
            </a:r>
          </a:p>
          <a:p>
            <a:endParaRPr lang="ar-SA" dirty="0"/>
          </a:p>
        </p:txBody>
      </p:sp>
      <p:sp>
        <p:nvSpPr>
          <p:cNvPr id="4" name="AutoShape 6"/>
          <p:cNvSpPr>
            <a:spLocks noGrp="1" noChangeArrowheads="1"/>
          </p:cNvSpPr>
          <p:nvPr>
            <p:ph type="title"/>
          </p:nvPr>
        </p:nvSpPr>
        <p:spPr bwMode="auto">
          <a:prstGeom prst="flowChartTerminator">
            <a:avLst/>
          </a:prstGeom>
          <a:solidFill>
            <a:schemeClr val="accent1"/>
          </a:solidFill>
          <a:ln w="9525">
            <a:solidFill>
              <a:schemeClr val="tx1"/>
            </a:solidFill>
            <a:miter lim="800000"/>
            <a:headEnd/>
            <a:tailEnd/>
          </a:ln>
          <a:effectLst/>
        </p:spPr>
        <p:txBody>
          <a:bodyPr wrap="none" anchor="ctr">
            <a:normAutofit fontScale="90000"/>
          </a:bodyPr>
          <a:lstStyle/>
          <a:p>
            <a:pPr algn="ctr"/>
            <a:r>
              <a:rPr lang="ar-SA" sz="4400" b="1" dirty="0" smtClean="0">
                <a:solidFill>
                  <a:schemeClr val="bg1"/>
                </a:solidFill>
                <a:effectLst>
                  <a:outerShdw blurRad="38100" dist="38100" dir="2700000" algn="tl">
                    <a:srgbClr val="000000">
                      <a:alpha val="43137"/>
                    </a:srgbClr>
                  </a:outerShdw>
                </a:effectLst>
              </a:rPr>
              <a:t>تصنيف الألعاب التعليمية</a:t>
            </a:r>
            <a:endParaRPr lang="ar-SA" sz="4400"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lstStyle/>
          <a:p>
            <a:r>
              <a:rPr lang="ar-SA" dirty="0">
                <a:cs typeface="AGA Abasan Regular" pitchFamily="2" charset="-78"/>
              </a:rPr>
              <a:t>خامسا :من حيث عدد المشاركين فى اللعبة :</a:t>
            </a:r>
          </a:p>
          <a:p>
            <a:r>
              <a:rPr lang="ar-SA" dirty="0" smtClean="0"/>
              <a:t>1-ألعاب فردية .</a:t>
            </a:r>
          </a:p>
          <a:p>
            <a:r>
              <a:rPr lang="ar-SA" dirty="0" smtClean="0"/>
              <a:t>2-العاب ثنائية .</a:t>
            </a:r>
          </a:p>
          <a:p>
            <a:r>
              <a:rPr lang="ar-SA" dirty="0" smtClean="0"/>
              <a:t>3-ألعاب جماعية .</a:t>
            </a:r>
          </a:p>
          <a:p>
            <a:r>
              <a:rPr lang="ar-SA" dirty="0" smtClean="0"/>
              <a:t>4-ألعاب تعتمد على وجود فريقين أو أكثر .</a:t>
            </a:r>
            <a:endParaRPr lang="ar-SA" dirty="0"/>
          </a:p>
        </p:txBody>
      </p:sp>
      <p:sp>
        <p:nvSpPr>
          <p:cNvPr id="4" name="AutoShape 6"/>
          <p:cNvSpPr>
            <a:spLocks noGrp="1" noChangeArrowheads="1"/>
          </p:cNvSpPr>
          <p:nvPr>
            <p:ph type="title"/>
          </p:nvPr>
        </p:nvSpPr>
        <p:spPr bwMode="auto">
          <a:prstGeom prst="flowChartTerminator">
            <a:avLst/>
          </a:prstGeom>
          <a:solidFill>
            <a:schemeClr val="accent1"/>
          </a:solidFill>
          <a:ln w="9525">
            <a:solidFill>
              <a:schemeClr val="tx1"/>
            </a:solidFill>
            <a:miter lim="800000"/>
            <a:headEnd/>
            <a:tailEnd/>
          </a:ln>
          <a:effectLst/>
        </p:spPr>
        <p:txBody>
          <a:bodyPr wrap="none" anchor="ctr">
            <a:normAutofit fontScale="90000"/>
          </a:bodyPr>
          <a:lstStyle/>
          <a:p>
            <a:pPr algn="ctr"/>
            <a:r>
              <a:rPr lang="ar-SA" sz="4400" b="1" dirty="0" smtClean="0">
                <a:solidFill>
                  <a:schemeClr val="bg1"/>
                </a:solidFill>
                <a:effectLst>
                  <a:outerShdw blurRad="38100" dist="38100" dir="2700000" algn="tl">
                    <a:srgbClr val="000000">
                      <a:alpha val="43137"/>
                    </a:srgbClr>
                  </a:outerShdw>
                </a:effectLst>
              </a:rPr>
              <a:t>تصنيف الألعاب التعليمية</a:t>
            </a:r>
            <a:endParaRPr lang="ar-SA" sz="4400"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sz="quarter" idx="1"/>
          </p:nvPr>
        </p:nvSpPr>
        <p:spPr/>
        <p:txBody>
          <a:bodyPr/>
          <a:lstStyle/>
          <a:p>
            <a:r>
              <a:rPr lang="ar-SA" dirty="0" smtClean="0"/>
              <a:t>1-مدى ارتباط اللعبة بالأهداف المراد تحقيقها .</a:t>
            </a:r>
          </a:p>
          <a:p>
            <a:r>
              <a:rPr lang="ar-SA" dirty="0" smtClean="0"/>
              <a:t>2-تناسب اللعبة مع المرحلة العمرية للمتعلمين .</a:t>
            </a:r>
          </a:p>
          <a:p>
            <a:r>
              <a:rPr lang="ar-SA" dirty="0" smtClean="0"/>
              <a:t>3-خلو اللعبة من أي مصدر قد يمثل خطورة على المتعلمين </a:t>
            </a:r>
            <a:endParaRPr lang="en-US" dirty="0" smtClean="0"/>
          </a:p>
          <a:p>
            <a:r>
              <a:rPr lang="ar-SA" dirty="0" smtClean="0"/>
              <a:t>4-اتصال </a:t>
            </a:r>
            <a:r>
              <a:rPr lang="ar-SA" dirty="0" smtClean="0"/>
              <a:t>اللعبة ببيئة المتعلم.</a:t>
            </a:r>
          </a:p>
          <a:p>
            <a:r>
              <a:rPr lang="en-US" dirty="0" smtClean="0"/>
              <a:t>5</a:t>
            </a:r>
            <a:r>
              <a:rPr lang="ar-SA" dirty="0" smtClean="0"/>
              <a:t>-تناسب </a:t>
            </a:r>
            <a:r>
              <a:rPr lang="ar-SA" dirty="0" smtClean="0"/>
              <a:t>اللعبة مع عدد المتعلمين .</a:t>
            </a:r>
          </a:p>
          <a:p>
            <a:r>
              <a:rPr lang="en-US" smtClean="0"/>
              <a:t>6</a:t>
            </a:r>
            <a:r>
              <a:rPr lang="ar-SA" smtClean="0"/>
              <a:t>-تناسب </a:t>
            </a:r>
            <a:r>
              <a:rPr lang="ar-SA" dirty="0" smtClean="0"/>
              <a:t>القيمة المالية للعبة مع إمكانات المدرسة .</a:t>
            </a:r>
            <a:endParaRPr lang="ar-SA" dirty="0"/>
          </a:p>
        </p:txBody>
      </p:sp>
      <p:sp>
        <p:nvSpPr>
          <p:cNvPr id="4" name="AutoShape 6"/>
          <p:cNvSpPr>
            <a:spLocks noChangeArrowheads="1"/>
          </p:cNvSpPr>
          <p:nvPr/>
        </p:nvSpPr>
        <p:spPr bwMode="auto">
          <a:xfrm>
            <a:off x="1143000" y="381000"/>
            <a:ext cx="6553200" cy="914400"/>
          </a:xfrm>
          <a:prstGeom prst="flowChartTerminator">
            <a:avLst/>
          </a:prstGeom>
          <a:solidFill>
            <a:schemeClr val="accent1"/>
          </a:solidFill>
          <a:ln w="9525">
            <a:solidFill>
              <a:schemeClr val="tx1"/>
            </a:solidFill>
            <a:miter lim="800000"/>
            <a:headEnd/>
            <a:tailEnd/>
          </a:ln>
          <a:effectLst/>
        </p:spPr>
        <p:txBody>
          <a:bodyPr wrap="none" anchor="ctr"/>
          <a:lstStyle/>
          <a:p>
            <a:pPr algn="ctr"/>
            <a:r>
              <a:rPr lang="ar-SA" sz="4000" b="1" dirty="0" smtClean="0">
                <a:solidFill>
                  <a:schemeClr val="bg1"/>
                </a:solidFill>
                <a:effectLst>
                  <a:outerShdw blurRad="38100" dist="38100" dir="2700000" algn="tl">
                    <a:srgbClr val="000000">
                      <a:alpha val="43137"/>
                    </a:srgbClr>
                  </a:outerShdw>
                </a:effectLst>
              </a:rPr>
              <a:t>معايير اختيار اللعبة التعليمية</a:t>
            </a:r>
            <a:endParaRPr lang="ar-SA" sz="4000"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sz="quarter" idx="1"/>
          </p:nvPr>
        </p:nvSpPr>
        <p:spPr/>
        <p:txBody>
          <a:bodyPr/>
          <a:lstStyle/>
          <a:p>
            <a:r>
              <a:rPr lang="ar-SA" dirty="0" smtClean="0"/>
              <a:t>1-أن يكون لها هدف محدد .</a:t>
            </a:r>
          </a:p>
          <a:p>
            <a:r>
              <a:rPr lang="ar-SA" dirty="0" smtClean="0"/>
              <a:t>2-أن يكون لها قواعد تحدد الأنشطة المسموح بها فى اللعبة .</a:t>
            </a:r>
          </a:p>
          <a:p>
            <a:r>
              <a:rPr lang="ar-SA" dirty="0" smtClean="0"/>
              <a:t>3-أن تشتمل اللعبة على عنصر المنافسة .</a:t>
            </a:r>
          </a:p>
          <a:p>
            <a:r>
              <a:rPr lang="ar-SA" dirty="0" smtClean="0"/>
              <a:t>4-أن تتضمن اللعبة قدرا من التحدي الملائم للمتعلمين.</a:t>
            </a:r>
          </a:p>
          <a:p>
            <a:r>
              <a:rPr lang="ar-SA" dirty="0" smtClean="0"/>
              <a:t>5-أن تثير اللعبة خيال المتعلم ونزيد رغبته ودافعيته للتعلم.</a:t>
            </a:r>
          </a:p>
          <a:p>
            <a:r>
              <a:rPr lang="ar-SA" dirty="0" smtClean="0"/>
              <a:t>6-أن يوفر المعلم (بل ويعلن عن )آليات التعزيز للمتعلمين .</a:t>
            </a:r>
          </a:p>
          <a:p>
            <a:endParaRPr lang="ar-SA" dirty="0"/>
          </a:p>
        </p:txBody>
      </p:sp>
      <p:sp>
        <p:nvSpPr>
          <p:cNvPr id="4" name="AutoShape 6"/>
          <p:cNvSpPr>
            <a:spLocks noChangeArrowheads="1"/>
          </p:cNvSpPr>
          <p:nvPr/>
        </p:nvSpPr>
        <p:spPr bwMode="auto">
          <a:xfrm>
            <a:off x="1295400" y="381000"/>
            <a:ext cx="6553200" cy="914400"/>
          </a:xfrm>
          <a:prstGeom prst="flowChartTerminator">
            <a:avLst/>
          </a:prstGeom>
          <a:solidFill>
            <a:schemeClr val="accent1"/>
          </a:solidFill>
          <a:ln w="9525">
            <a:solidFill>
              <a:schemeClr val="tx1"/>
            </a:solidFill>
            <a:miter lim="800000"/>
            <a:headEnd/>
            <a:tailEnd/>
          </a:ln>
          <a:effectLst/>
        </p:spPr>
        <p:txBody>
          <a:bodyPr wrap="none" anchor="ctr"/>
          <a:lstStyle/>
          <a:p>
            <a:pPr algn="ctr"/>
            <a:r>
              <a:rPr lang="ar-SA" sz="4000" b="1" dirty="0" smtClean="0">
                <a:solidFill>
                  <a:schemeClr val="bg1"/>
                </a:solidFill>
                <a:effectLst>
                  <a:outerShdw blurRad="38100" dist="38100" dir="2700000" algn="tl">
                    <a:srgbClr val="000000">
                      <a:alpha val="43137"/>
                    </a:srgbClr>
                  </a:outerShdw>
                </a:effectLst>
              </a:rPr>
              <a:t>عناصر اللعبة التعليمية</a:t>
            </a:r>
            <a:endParaRPr lang="ar-SA" sz="4000" b="1"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مدني">
  <a:themeElements>
    <a:clrScheme name="مدني">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مدني">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دني">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417</TotalTime>
  <Words>1381</Words>
  <Application>Microsoft Office PowerPoint</Application>
  <PresentationFormat>On-screen Show (4:3)</PresentationFormat>
  <Paragraphs>196</Paragraphs>
  <Slides>33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33</vt:i4>
      </vt:variant>
    </vt:vector>
  </HeadingPairs>
  <TitlesOfParts>
    <vt:vector size="43" baseType="lpstr">
      <vt:lpstr>AdvertisingExtraBold</vt:lpstr>
      <vt:lpstr>AGA Abasan Regular</vt:lpstr>
      <vt:lpstr>Arial</vt:lpstr>
      <vt:lpstr>Arial Black</vt:lpstr>
      <vt:lpstr>Georgia</vt:lpstr>
      <vt:lpstr>Impact</vt:lpstr>
      <vt:lpstr>Times New Roman</vt:lpstr>
      <vt:lpstr>Wingdings</vt:lpstr>
      <vt:lpstr>Wingdings 2</vt:lpstr>
      <vt:lpstr>مدني</vt:lpstr>
      <vt:lpstr>التعلم باللعب</vt:lpstr>
      <vt:lpstr>PowerPoint Presentation</vt:lpstr>
      <vt:lpstr>PowerPoint Presentation</vt:lpstr>
      <vt:lpstr>PowerPoint Presentation</vt:lpstr>
      <vt:lpstr>تصنيف الألعاب التعليمية</vt:lpstr>
      <vt:lpstr>تصنيف الألعاب التعليمية</vt:lpstr>
      <vt:lpstr>تصنيف الألعاب التعليمية</vt:lpstr>
      <vt:lpstr>PowerPoint Presentation</vt:lpstr>
      <vt:lpstr>PowerPoint Presentation</vt:lpstr>
      <vt:lpstr>PowerPoint Presentation</vt:lpstr>
      <vt:lpstr>PowerPoint Presentation</vt:lpstr>
      <vt:lpstr>PowerPoint Presentation</vt:lpstr>
      <vt:lpstr>PowerPoint Presentation</vt:lpstr>
      <vt:lpstr>فوائد الألعاب التربوي </vt:lpstr>
      <vt:lpstr>الأهداف الاجتماعية التي يمكن  تحقيقها عن طريق الألعاب </vt:lpstr>
      <vt:lpstr>مراحل استخدام الألعاب التربوية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التعلم باللعب</dc:title>
  <dc:creator>Manarat-R</dc:creator>
  <cp:lastModifiedBy>M.hazem</cp:lastModifiedBy>
  <cp:revision>11</cp:revision>
  <dcterms:created xsi:type="dcterms:W3CDTF">2015-10-02T10:43:25Z</dcterms:created>
  <dcterms:modified xsi:type="dcterms:W3CDTF">2021-09-22T08:17:58Z</dcterms:modified>
</cp:coreProperties>
</file>