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58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9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4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5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0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0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8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8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4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35BA67-9662-4335-8226-0EA68F14047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9F3A-B70B-425B-B8CC-170863E9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7200" dirty="0" smtClean="0"/>
              <a:t>مفاهيم تربوية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0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الفرق بين التغذية الراجعة والتعزيز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423444"/>
              </p:ext>
            </p:extLst>
          </p:nvPr>
        </p:nvGraphicFramePr>
        <p:xfrm>
          <a:off x="3119717" y="2447949"/>
          <a:ext cx="5952566" cy="3567950"/>
        </p:xfrm>
        <a:graphic>
          <a:graphicData uri="http://schemas.openxmlformats.org/drawingml/2006/table">
            <a:tbl>
              <a:tblPr firstRow="1" firstCol="1" bandRow="1"/>
              <a:tblGrid>
                <a:gridCol w="2976283"/>
                <a:gridCol w="2976283"/>
              </a:tblGrid>
              <a:tr h="713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التعزيز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التغذية الراجعة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أقل دقة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أكثر دقة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تراكم وجداني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تراكم معرفي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نتيجة للأداء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تتعلق بالأداء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أقل </a:t>
                      </a:r>
                      <a:r>
                        <a:rPr lang="ar-EG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تأثيرًا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أقوى </a:t>
                      </a:r>
                      <a:r>
                        <a:rPr lang="ar-EG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تأثيرًا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94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مفاهيم تربوية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ar-EG" sz="3000" b="1" dirty="0">
                <a:solidFill>
                  <a:srgbClr val="FF0000"/>
                </a:solidFill>
              </a:rPr>
              <a:t>التدريس :</a:t>
            </a:r>
            <a:endParaRPr lang="en-US" sz="3000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هو موقف مخطط يستهدف تحقيق محرجات تعليمية مرغوبة على المدى القريب ,كما يستهدف مظاهر متنوعة للتربية على المدى البعيد .</a:t>
            </a:r>
            <a:endParaRPr lang="en-US" dirty="0"/>
          </a:p>
          <a:p>
            <a:pPr algn="r"/>
            <a:r>
              <a:rPr lang="ar-EG" sz="3000" b="1" dirty="0">
                <a:solidFill>
                  <a:srgbClr val="FF0000"/>
                </a:solidFill>
              </a:rPr>
              <a:t>التعليم :</a:t>
            </a:r>
            <a:endParaRPr lang="en-US" sz="3000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هو عملية نقل المعارف النظرية أو العملية يقوم بها المعلم الى المتعلمين .</a:t>
            </a:r>
            <a:endParaRPr lang="en-US" dirty="0"/>
          </a:p>
          <a:p>
            <a:pPr algn="r"/>
            <a:r>
              <a:rPr lang="ar-EG" sz="3500" b="1" dirty="0">
                <a:solidFill>
                  <a:srgbClr val="FF0000"/>
                </a:solidFill>
              </a:rPr>
              <a:t>التعلم :</a:t>
            </a:r>
            <a:endParaRPr lang="en-US" sz="3500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هو تغير نسبي ثابت فى سلوك الإنسان ناتج عن تغيرات فى البيئة المحيطة ليست بفعل النضج .</a:t>
            </a:r>
            <a:endParaRPr lang="en-US" dirty="0"/>
          </a:p>
          <a:p>
            <a:pPr algn="r"/>
            <a:r>
              <a:rPr lang="ar-EG" dirty="0"/>
              <a:t>وهو عملية نستطيع بواسطتها اكتساب الطرق التى تساعدنا فى اشباع دوافعنا وتحقيق أهدافنا والتغلب على المشكلات , ويستدل علي التعلم بنتائجه كالتغير فى السلوك المعرفي والانفعالي للإنسان.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مفاهيم تربوية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sz="3200" dirty="0">
                <a:solidFill>
                  <a:srgbClr val="FF0000"/>
                </a:solidFill>
              </a:rPr>
              <a:t>التربية:</a:t>
            </a:r>
            <a:endParaRPr lang="en-US" sz="3200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هى طريقة لإعداد المرء إعدادا صالحا ومتميزا بسلوكه الفردي والإنساني ,وبقدرته على الوصول الى مصادر المعرفة وتوظيفها فى حل مشاكله ومشاكل المجتمع .</a:t>
            </a:r>
            <a:endParaRPr lang="en-US" dirty="0"/>
          </a:p>
          <a:p>
            <a:pPr algn="r"/>
            <a:r>
              <a:rPr lang="ar-EG" dirty="0"/>
              <a:t>ومن أهم خصائصها </a:t>
            </a:r>
            <a:r>
              <a:rPr lang="ar-EG" dirty="0" smtClean="0"/>
              <a:t>:</a:t>
            </a:r>
          </a:p>
          <a:p>
            <a:pPr algn="r"/>
            <a:r>
              <a:rPr lang="ar-EG" dirty="0" smtClean="0"/>
              <a:t>أنها </a:t>
            </a:r>
            <a:r>
              <a:rPr lang="ar-EG" dirty="0"/>
              <a:t>عملية إنسانية اجتماعية مستمرة تعاونية مكتسبة تهدف الى النمو المتوازن للمرء.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>
                <a:solidFill>
                  <a:srgbClr val="FF0000"/>
                </a:solidFill>
              </a:rPr>
              <a:t>العوامل التى تؤثر فى </a:t>
            </a:r>
            <a:r>
              <a:rPr lang="ar-EG" dirty="0" smtClean="0">
                <a:solidFill>
                  <a:srgbClr val="FF0000"/>
                </a:solidFill>
              </a:rPr>
              <a:t>التعلم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b="1" dirty="0">
                <a:solidFill>
                  <a:srgbClr val="FF0000"/>
                </a:solidFill>
              </a:rPr>
              <a:t>1-الدافعية</a:t>
            </a:r>
            <a:r>
              <a:rPr lang="ar-EG" dirty="0">
                <a:solidFill>
                  <a:srgbClr val="FF0000"/>
                </a:solidFill>
              </a:rPr>
              <a:t> :</a:t>
            </a:r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مثير أو دافع أو حافز لدى المتعلم يدفعه للتعلم ,ويوجهه ويساعده على الاستمرار.</a:t>
            </a:r>
            <a:endParaRPr lang="en-US" dirty="0"/>
          </a:p>
          <a:p>
            <a:pPr algn="r"/>
            <a:r>
              <a:rPr lang="ar-EG" b="1" dirty="0">
                <a:solidFill>
                  <a:srgbClr val="FF0000"/>
                </a:solidFill>
              </a:rPr>
              <a:t>2-النضج</a:t>
            </a:r>
            <a:r>
              <a:rPr lang="ar-EG" dirty="0"/>
              <a:t>:</a:t>
            </a:r>
            <a:endParaRPr lang="en-US" dirty="0"/>
          </a:p>
          <a:p>
            <a:pPr algn="r"/>
            <a:r>
              <a:rPr lang="ar-EG" dirty="0"/>
              <a:t>هو بلوغ مستوى من النمو باكتمال السمات المختلفة التى تمكن من التعلم</a:t>
            </a:r>
            <a:r>
              <a:rPr lang="ar-EG" dirty="0" smtClean="0"/>
              <a:t>.</a:t>
            </a:r>
          </a:p>
          <a:p>
            <a:pPr marL="0" indent="0" algn="r" rtl="1">
              <a:buNone/>
            </a:pPr>
            <a:r>
              <a:rPr lang="ar-EG" b="1" dirty="0" smtClean="0">
                <a:solidFill>
                  <a:srgbClr val="FF0000"/>
                </a:solidFill>
              </a:rPr>
              <a:t>3-التعزيز</a:t>
            </a:r>
            <a:r>
              <a:rPr lang="ar-EG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هو المكافأة أو الإثابة  لتحفيز المتعلم </a:t>
            </a:r>
            <a:r>
              <a:rPr lang="ar-E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>
                <a:solidFill>
                  <a:srgbClr val="FF0000"/>
                </a:solidFill>
              </a:rPr>
              <a:t>العوامل التى تؤثر فى التعلم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4-التدريب 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r"/>
            <a:r>
              <a:rPr lang="ar-EG" dirty="0" smtClean="0"/>
              <a:t>هى عملية الغرض منها تحسين التعلم وتقليل الأخطاء</a:t>
            </a:r>
            <a:endParaRPr lang="ar-EG" dirty="0"/>
          </a:p>
          <a:p>
            <a:pPr algn="r"/>
            <a:r>
              <a:rPr lang="ar-EG" b="1" dirty="0" smtClean="0">
                <a:solidFill>
                  <a:srgbClr val="FF0000"/>
                </a:solidFill>
              </a:rPr>
              <a:t>5-الإرشاد </a:t>
            </a:r>
            <a:r>
              <a:rPr lang="ar-EG" b="1" dirty="0">
                <a:solidFill>
                  <a:srgbClr val="FF0000"/>
                </a:solidFill>
              </a:rPr>
              <a:t>والتوجيه: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هى عملية الغرض منها وضع المتعلم على الطريق الصحيح للتعلم .</a:t>
            </a:r>
            <a:endParaRPr lang="en-US" dirty="0"/>
          </a:p>
          <a:p>
            <a:pPr algn="r"/>
            <a:r>
              <a:rPr lang="ar-EG" b="1" dirty="0">
                <a:solidFill>
                  <a:srgbClr val="FF0000"/>
                </a:solidFill>
              </a:rPr>
              <a:t>6-بيئة التعلم 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توفر بيئة صالحة تساعد على التعلم.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5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/>
              <a:t>التغذية الراجعة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 dirty="0"/>
              <a:t>هى شكل من أشكال التصحيح والإرشاد والتوجيه الفردي </a:t>
            </a:r>
            <a:endParaRPr lang="en-US" dirty="0"/>
          </a:p>
          <a:p>
            <a:pPr algn="r"/>
            <a:r>
              <a:rPr lang="ar-EG" dirty="0"/>
              <a:t>وهى من أهم العوامل المؤثرة فى نجاح العملية التعليمية .</a:t>
            </a:r>
            <a:endParaRPr lang="en-US" dirty="0"/>
          </a:p>
          <a:p>
            <a:pPr algn="r"/>
            <a:r>
              <a:rPr lang="ar-EG" dirty="0"/>
              <a:t>وتعرف بأنها </a:t>
            </a:r>
            <a:r>
              <a:rPr lang="ar-EG" dirty="0" smtClean="0"/>
              <a:t>:</a:t>
            </a:r>
          </a:p>
          <a:p>
            <a:pPr algn="r"/>
            <a:r>
              <a:rPr lang="ar-EG" dirty="0" smtClean="0"/>
              <a:t>مجموعة </a:t>
            </a:r>
            <a:r>
              <a:rPr lang="ar-EG" dirty="0"/>
              <a:t>معلومات راجعة (شفوية أو غير شفوية) تسمح لمرسلها أن يعرف أن رسالته قد استقبلت .وكيف تم فهمها.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2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/>
              <a:t>أنواع التغذية الراجعة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EG" dirty="0"/>
              <a:t>1</a:t>
            </a:r>
            <a:r>
              <a:rPr lang="ar-EG" dirty="0" smtClean="0"/>
              <a:t>-بحسب </a:t>
            </a:r>
            <a:r>
              <a:rPr lang="ar-EG" dirty="0"/>
              <a:t>التوقيت: فورية أو مؤجلة .</a:t>
            </a:r>
            <a:endParaRPr lang="en-US" dirty="0"/>
          </a:p>
          <a:p>
            <a:pPr algn="r"/>
            <a:r>
              <a:rPr lang="ar-EG" dirty="0"/>
              <a:t>2-بحسب الحجم :جزئية أو كلية .</a:t>
            </a:r>
            <a:endParaRPr lang="en-US" dirty="0"/>
          </a:p>
          <a:p>
            <a:pPr algn="r"/>
            <a:r>
              <a:rPr lang="ar-EG" dirty="0"/>
              <a:t>3- بحسب المتلقي:فردية أو جماعية.</a:t>
            </a:r>
            <a:endParaRPr lang="en-US" dirty="0"/>
          </a:p>
          <a:p>
            <a:pPr algn="r"/>
            <a:r>
              <a:rPr lang="ar-EG" dirty="0"/>
              <a:t>4-بحسب التأثير :محايدة أو ايجابية (ما يتلقاه حول الاستجابة الصحيحة ) أو سلبية (ما يتلقاه حول الاستجابة الخاطئة ).</a:t>
            </a:r>
            <a:endParaRPr lang="en-US" dirty="0"/>
          </a:p>
          <a:p>
            <a:pPr algn="r"/>
            <a:r>
              <a:rPr lang="ar-EG" dirty="0"/>
              <a:t>5-بحسب الوسيط : لفظية –شفوية – مكتوبة – رمزية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/>
              <a:t>وظائف التغذية الراجعة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EG" b="1" dirty="0" smtClean="0">
                <a:solidFill>
                  <a:srgbClr val="FF0000"/>
                </a:solidFill>
              </a:rPr>
              <a:t>1-وظيفة </a:t>
            </a:r>
            <a:r>
              <a:rPr lang="ar-EG" b="1" dirty="0">
                <a:solidFill>
                  <a:srgbClr val="FF0000"/>
                </a:solidFill>
              </a:rPr>
              <a:t>تعزيزية 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إخبارالمتعلم بنتائج استجابته الصحيحة لتقوي ثقته بنفسه .</a:t>
            </a:r>
            <a:endParaRPr lang="en-US" dirty="0"/>
          </a:p>
          <a:p>
            <a:pPr algn="r"/>
            <a:r>
              <a:rPr lang="ar-EG" b="1" dirty="0">
                <a:solidFill>
                  <a:srgbClr val="FF0000"/>
                </a:solidFill>
              </a:rPr>
              <a:t>2-وظيفة إخبارية 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إخبار المتعلم بنتائج استجابته من حيث كونها صحيحة أو خاطئة ليصحح إجابته.</a:t>
            </a:r>
            <a:endParaRPr lang="en-US" dirty="0"/>
          </a:p>
          <a:p>
            <a:pPr algn="r"/>
            <a:r>
              <a:rPr lang="ar-EG" b="1" dirty="0">
                <a:solidFill>
                  <a:srgbClr val="FF0000"/>
                </a:solidFill>
              </a:rPr>
              <a:t>3- وظيفة دافعية 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إخبار المتعلم بنتائج استجابته الصحيحة فتدفعه لزيادة جهده وسرعة تعلمه.</a:t>
            </a:r>
            <a:endParaRPr lang="en-US" dirty="0"/>
          </a:p>
          <a:p>
            <a:pPr algn="r"/>
            <a:r>
              <a:rPr lang="ar-EG" b="1" dirty="0">
                <a:solidFill>
                  <a:srgbClr val="FF0000"/>
                </a:solidFill>
              </a:rPr>
              <a:t>4-وظيفة تقويمية :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ar-EG" dirty="0"/>
              <a:t>إخبار المتعلم بنتائج استجابته فيقوم سلوكه وأداءه.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7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/>
              <a:t>شروط التغذية الراجعة الفعالة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EG" dirty="0"/>
              <a:t>1</a:t>
            </a:r>
            <a:r>
              <a:rPr lang="ar-EG" dirty="0" smtClean="0"/>
              <a:t>-الدوام </a:t>
            </a:r>
            <a:r>
              <a:rPr lang="ar-EG" dirty="0"/>
              <a:t>والاستمرارية.</a:t>
            </a:r>
            <a:endParaRPr lang="en-US" dirty="0"/>
          </a:p>
          <a:p>
            <a:pPr algn="r"/>
            <a:r>
              <a:rPr lang="ar-EG" dirty="0"/>
              <a:t>2-الشمولية.</a:t>
            </a:r>
            <a:endParaRPr lang="en-US" dirty="0"/>
          </a:p>
          <a:p>
            <a:pPr algn="r"/>
            <a:r>
              <a:rPr lang="ar-EG" dirty="0"/>
              <a:t>3-أن تتم فى ضوء أهداف معينة .</a:t>
            </a:r>
            <a:endParaRPr lang="en-US" dirty="0"/>
          </a:p>
          <a:p>
            <a:pPr algn="r"/>
            <a:r>
              <a:rPr lang="ar-EG" dirty="0"/>
              <a:t>4-أن تستخدم فيها الأدوات بصورة دقيقة.</a:t>
            </a:r>
            <a:endParaRPr lang="en-US" dirty="0"/>
          </a:p>
          <a:p>
            <a:pPr algn="r"/>
            <a:r>
              <a:rPr lang="ar-EG" dirty="0"/>
              <a:t>5-الفهم العميق لها ليتم تفسير نتائجها.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58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434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مفاهيم تربوية</vt:lpstr>
      <vt:lpstr>مفاهيم تربوية</vt:lpstr>
      <vt:lpstr>مفاهيم تربوية</vt:lpstr>
      <vt:lpstr>العوامل التى تؤثر فى التعلم </vt:lpstr>
      <vt:lpstr>العوامل التى تؤثر فى التعلم </vt:lpstr>
      <vt:lpstr>التغذية الراجعة : </vt:lpstr>
      <vt:lpstr>أنواع التغذية الراجعة : </vt:lpstr>
      <vt:lpstr>وظائف التغذية الراجعة : </vt:lpstr>
      <vt:lpstr>شروط التغذية الراجعة الفعالة : </vt:lpstr>
      <vt:lpstr>الفرق بين التغذية الراجعة والتعزيز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مفاهيم تربوية</dc:title>
  <dc:creator>M.hazem</dc:creator>
  <cp:lastModifiedBy>M.hazem</cp:lastModifiedBy>
  <cp:revision>6</cp:revision>
  <dcterms:created xsi:type="dcterms:W3CDTF">2021-02-07T07:40:00Z</dcterms:created>
  <dcterms:modified xsi:type="dcterms:W3CDTF">2021-09-05T09:31:02Z</dcterms:modified>
</cp:coreProperties>
</file>