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77" r:id="rId14"/>
    <p:sldId id="268" r:id="rId15"/>
    <p:sldId id="279" r:id="rId16"/>
    <p:sldId id="269" r:id="rId17"/>
    <p:sldId id="270" r:id="rId18"/>
    <p:sldId id="271" r:id="rId19"/>
    <p:sldId id="278" r:id="rId20"/>
    <p:sldId id="272" r:id="rId21"/>
    <p:sldId id="285" r:id="rId22"/>
    <p:sldId id="286" r:id="rId23"/>
    <p:sldId id="287" r:id="rId24"/>
    <p:sldId id="273" r:id="rId25"/>
    <p:sldId id="288" r:id="rId26"/>
    <p:sldId id="290" r:id="rId27"/>
    <p:sldId id="291" r:id="rId28"/>
    <p:sldId id="274" r:id="rId29"/>
    <p:sldId id="289" r:id="rId30"/>
    <p:sldId id="292" r:id="rId31"/>
    <p:sldId id="275" r:id="rId32"/>
    <p:sldId id="276" r:id="rId33"/>
    <p:sldId id="280" r:id="rId34"/>
    <p:sldId id="281" r:id="rId35"/>
    <p:sldId id="282"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4" d="100"/>
          <a:sy n="64" d="100"/>
        </p:scale>
        <p:origin x="90"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561B874-4F2A-4509-9A4A-32052450C1C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62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3BFD1-8571-4C1A-AC2B-699FCDD7351E}"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1B874-4F2A-4509-9A4A-32052450C1CF}" type="slidenum">
              <a:rPr lang="en-US" smtClean="0"/>
              <a:t>‹#›</a:t>
            </a:fld>
            <a:endParaRPr lang="en-US"/>
          </a:p>
        </p:txBody>
      </p:sp>
    </p:spTree>
    <p:extLst>
      <p:ext uri="{BB962C8B-B14F-4D97-AF65-F5344CB8AC3E}">
        <p14:creationId xmlns:p14="http://schemas.microsoft.com/office/powerpoint/2010/main" val="423203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50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47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spTree>
    <p:extLst>
      <p:ext uri="{BB962C8B-B14F-4D97-AF65-F5344CB8AC3E}">
        <p14:creationId xmlns:p14="http://schemas.microsoft.com/office/powerpoint/2010/main" val="71823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80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776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646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58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spTree>
    <p:extLst>
      <p:ext uri="{BB962C8B-B14F-4D97-AF65-F5344CB8AC3E}">
        <p14:creationId xmlns:p14="http://schemas.microsoft.com/office/powerpoint/2010/main" val="82976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3BFD1-8571-4C1A-AC2B-699FCDD7351E}"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B874-4F2A-4509-9A4A-32052450C1C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22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E3BFD1-8571-4C1A-AC2B-699FCDD7351E}"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1B874-4F2A-4509-9A4A-32052450C1CF}" type="slidenum">
              <a:rPr lang="en-US" smtClean="0"/>
              <a:t>‹#›</a:t>
            </a:fld>
            <a:endParaRPr lang="en-US"/>
          </a:p>
        </p:txBody>
      </p:sp>
    </p:spTree>
    <p:extLst>
      <p:ext uri="{BB962C8B-B14F-4D97-AF65-F5344CB8AC3E}">
        <p14:creationId xmlns:p14="http://schemas.microsoft.com/office/powerpoint/2010/main" val="36011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E3BFD1-8571-4C1A-AC2B-699FCDD7351E}"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1B874-4F2A-4509-9A4A-32052450C1C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41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E3BFD1-8571-4C1A-AC2B-699FCDD7351E}"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1B874-4F2A-4509-9A4A-32052450C1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67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3BFD1-8571-4C1A-AC2B-699FCDD7351E}"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1B874-4F2A-4509-9A4A-32052450C1CF}" type="slidenum">
              <a:rPr lang="en-US" smtClean="0"/>
              <a:t>‹#›</a:t>
            </a:fld>
            <a:endParaRPr lang="en-US"/>
          </a:p>
        </p:txBody>
      </p:sp>
    </p:spTree>
    <p:extLst>
      <p:ext uri="{BB962C8B-B14F-4D97-AF65-F5344CB8AC3E}">
        <p14:creationId xmlns:p14="http://schemas.microsoft.com/office/powerpoint/2010/main" val="320991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3BFD1-8571-4C1A-AC2B-699FCDD7351E}"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1B874-4F2A-4509-9A4A-32052450C1C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34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3BFD1-8571-4C1A-AC2B-699FCDD7351E}"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1B874-4F2A-4509-9A4A-32052450C1CF}" type="slidenum">
              <a:rPr lang="en-US" smtClean="0"/>
              <a:t>‹#›</a:t>
            </a:fld>
            <a:endParaRPr lang="en-US"/>
          </a:p>
        </p:txBody>
      </p:sp>
    </p:spTree>
    <p:extLst>
      <p:ext uri="{BB962C8B-B14F-4D97-AF65-F5344CB8AC3E}">
        <p14:creationId xmlns:p14="http://schemas.microsoft.com/office/powerpoint/2010/main" val="291870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E3BFD1-8571-4C1A-AC2B-699FCDD7351E}" type="datetimeFigureOut">
              <a:rPr lang="en-US" smtClean="0"/>
              <a:t>9/19/2021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61B874-4F2A-4509-9A4A-32052450C1CF}" type="slidenum">
              <a:rPr lang="en-US" smtClean="0"/>
              <a:t>‹#›</a:t>
            </a:fld>
            <a:endParaRPr lang="en-US"/>
          </a:p>
        </p:txBody>
      </p:sp>
    </p:spTree>
    <p:extLst>
      <p:ext uri="{BB962C8B-B14F-4D97-AF65-F5344CB8AC3E}">
        <p14:creationId xmlns:p14="http://schemas.microsoft.com/office/powerpoint/2010/main" val="2949599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dirty="0" smtClean="0"/>
              <a:t>التعليم المتمايز</a:t>
            </a:r>
            <a:endParaRPr lang="en-US" dirty="0"/>
          </a:p>
        </p:txBody>
      </p:sp>
      <p:sp>
        <p:nvSpPr>
          <p:cNvPr id="3" name="Subtitle 2"/>
          <p:cNvSpPr>
            <a:spLocks noGrp="1"/>
          </p:cNvSpPr>
          <p:nvPr>
            <p:ph type="subTitle" idx="1"/>
          </p:nvPr>
        </p:nvSpPr>
        <p:spPr>
          <a:xfrm>
            <a:off x="2692398" y="3705097"/>
            <a:ext cx="6815669" cy="1320802"/>
          </a:xfrm>
        </p:spPr>
        <p:txBody>
          <a:bodyPr>
            <a:normAutofit/>
          </a:bodyPr>
          <a:lstStyle/>
          <a:p>
            <a:r>
              <a:rPr lang="en-US" sz="3200" b="1" dirty="0" smtClean="0"/>
              <a:t>Differentiated Education</a:t>
            </a:r>
            <a:endParaRPr lang="en-US" sz="3200" b="1" dirty="0"/>
          </a:p>
        </p:txBody>
      </p:sp>
    </p:spTree>
    <p:extLst>
      <p:ext uri="{BB962C8B-B14F-4D97-AF65-F5344CB8AC3E}">
        <p14:creationId xmlns:p14="http://schemas.microsoft.com/office/powerpoint/2010/main" val="3479876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بيئة الصف المتمايز</a:t>
            </a:r>
            <a:endParaRPr lang="en-US" dirty="0"/>
          </a:p>
        </p:txBody>
      </p:sp>
      <p:sp>
        <p:nvSpPr>
          <p:cNvPr id="3" name="Content Placeholder 2"/>
          <p:cNvSpPr>
            <a:spLocks noGrp="1"/>
          </p:cNvSpPr>
          <p:nvPr>
            <p:ph idx="1"/>
          </p:nvPr>
        </p:nvSpPr>
        <p:spPr/>
        <p:txBody>
          <a:bodyPr>
            <a:normAutofit fontScale="77500" lnSpcReduction="20000"/>
          </a:bodyPr>
          <a:lstStyle/>
          <a:p>
            <a:pPr algn="r"/>
            <a:r>
              <a:rPr lang="ar-EG" dirty="0" smtClean="0"/>
              <a:t>يمكن أن تكون :</a:t>
            </a:r>
          </a:p>
          <a:p>
            <a:pPr algn="r"/>
            <a:r>
              <a:rPr lang="ar-EG" dirty="0" smtClean="0"/>
              <a:t>الحجرة الصفية</a:t>
            </a:r>
          </a:p>
          <a:p>
            <a:pPr algn="r"/>
            <a:r>
              <a:rPr lang="ar-EG" dirty="0" smtClean="0"/>
              <a:t>المعمل</a:t>
            </a:r>
          </a:p>
          <a:p>
            <a:pPr algn="r"/>
            <a:r>
              <a:rPr lang="ar-EG" dirty="0" smtClean="0"/>
              <a:t>المكتبة</a:t>
            </a:r>
          </a:p>
          <a:p>
            <a:pPr algn="r"/>
            <a:r>
              <a:rPr lang="ar-EG" dirty="0" smtClean="0"/>
              <a:t>المسرح المدرسي</a:t>
            </a:r>
          </a:p>
          <a:p>
            <a:pPr algn="r"/>
            <a:r>
              <a:rPr lang="ar-EG" dirty="0" smtClean="0"/>
              <a:t>حيث يقوم المعلم بتصنيف طلابه تبعا ل:</a:t>
            </a:r>
          </a:p>
          <a:p>
            <a:pPr algn="r"/>
            <a:r>
              <a:rPr lang="ar-EG" dirty="0" smtClean="0"/>
              <a:t>1- الأنماط والذكاءات</a:t>
            </a:r>
          </a:p>
          <a:p>
            <a:pPr algn="r"/>
            <a:r>
              <a:rPr lang="ar-EG" dirty="0" smtClean="0"/>
              <a:t>2- الاستعدادات والقدرات الشخصية</a:t>
            </a:r>
          </a:p>
          <a:p>
            <a:pPr algn="r"/>
            <a:r>
              <a:rPr lang="ar-EG" dirty="0" smtClean="0"/>
              <a:t>3- الميول والاتجاهات</a:t>
            </a:r>
            <a:endParaRPr lang="en-US" dirty="0"/>
          </a:p>
        </p:txBody>
      </p:sp>
    </p:spTree>
    <p:extLst>
      <p:ext uri="{BB962C8B-B14F-4D97-AF65-F5344CB8AC3E}">
        <p14:creationId xmlns:p14="http://schemas.microsoft.com/office/powerpoint/2010/main" val="299085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أشكال التعليم المتمايز</a:t>
            </a:r>
            <a:endParaRPr lang="en-US" dirty="0"/>
          </a:p>
        </p:txBody>
      </p:sp>
      <p:sp>
        <p:nvSpPr>
          <p:cNvPr id="3" name="Content Placeholder 2"/>
          <p:cNvSpPr>
            <a:spLocks noGrp="1"/>
          </p:cNvSpPr>
          <p:nvPr>
            <p:ph idx="1"/>
          </p:nvPr>
        </p:nvSpPr>
        <p:spPr/>
        <p:txBody>
          <a:bodyPr/>
          <a:lstStyle/>
          <a:p>
            <a:pPr algn="r"/>
            <a:r>
              <a:rPr lang="ar-EG" dirty="0" smtClean="0"/>
              <a:t>1- التدريس وفق نظرية الذكاءات المتعددة.</a:t>
            </a:r>
          </a:p>
          <a:p>
            <a:pPr algn="r"/>
            <a:r>
              <a:rPr lang="ar-EG" dirty="0" smtClean="0"/>
              <a:t>2- التدريس وفق أنماط المتعلمين .</a:t>
            </a:r>
          </a:p>
          <a:p>
            <a:pPr algn="r"/>
            <a:r>
              <a:rPr lang="ar-EG" dirty="0" smtClean="0"/>
              <a:t>3- التعليم التعاوني .</a:t>
            </a:r>
          </a:p>
          <a:p>
            <a:pPr algn="r"/>
            <a:r>
              <a:rPr lang="ar-EG" dirty="0" smtClean="0"/>
              <a:t>4- التعليم وفق نظرية القبعات الستة.</a:t>
            </a:r>
            <a:endParaRPr lang="en-US" dirty="0"/>
          </a:p>
        </p:txBody>
      </p:sp>
    </p:spTree>
    <p:extLst>
      <p:ext uri="{BB962C8B-B14F-4D97-AF65-F5344CB8AC3E}">
        <p14:creationId xmlns:p14="http://schemas.microsoft.com/office/powerpoint/2010/main" val="26014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مميزات وعيوب التعليم المتمايز</a:t>
            </a:r>
            <a:endParaRPr lang="en-US" dirty="0"/>
          </a:p>
        </p:txBody>
      </p:sp>
      <p:sp>
        <p:nvSpPr>
          <p:cNvPr id="3" name="Content Placeholder 2"/>
          <p:cNvSpPr>
            <a:spLocks noGrp="1"/>
          </p:cNvSpPr>
          <p:nvPr>
            <p:ph idx="1"/>
          </p:nvPr>
        </p:nvSpPr>
        <p:spPr/>
        <p:txBody>
          <a:bodyPr>
            <a:normAutofit fontScale="92500" lnSpcReduction="20000"/>
          </a:bodyPr>
          <a:lstStyle/>
          <a:p>
            <a:pPr algn="r"/>
            <a:r>
              <a:rPr lang="ar-EG" dirty="0" smtClean="0">
                <a:solidFill>
                  <a:srgbClr val="FF0000"/>
                </a:solidFill>
              </a:rPr>
              <a:t>مميزاته :</a:t>
            </a:r>
          </a:p>
          <a:p>
            <a:pPr algn="r"/>
            <a:r>
              <a:rPr lang="ar-EG" dirty="0" smtClean="0"/>
              <a:t>1- ينال رضا وقبول المتعلمين .</a:t>
            </a:r>
          </a:p>
          <a:p>
            <a:pPr algn="r"/>
            <a:r>
              <a:rPr lang="ar-EG" dirty="0" smtClean="0"/>
              <a:t>2-يزيد من فاعلية المتعلمين داخل الصف.</a:t>
            </a:r>
          </a:p>
          <a:p>
            <a:pPr algn="r"/>
            <a:r>
              <a:rPr lang="ar-EG" dirty="0" smtClean="0"/>
              <a:t>3-يحقق بنسبة كبيرة نواتج التعلم المستهدفة.</a:t>
            </a:r>
          </a:p>
          <a:p>
            <a:pPr algn="r"/>
            <a:r>
              <a:rPr lang="ar-EG" dirty="0" smtClean="0">
                <a:solidFill>
                  <a:srgbClr val="FF0000"/>
                </a:solidFill>
              </a:rPr>
              <a:t>عيوبه :</a:t>
            </a:r>
          </a:p>
          <a:p>
            <a:pPr algn="r"/>
            <a:r>
              <a:rPr lang="ar-EG" dirty="0" smtClean="0"/>
              <a:t>1-حاجته الى معلم يمتلك قدرة عالية </a:t>
            </a:r>
            <a:r>
              <a:rPr lang="ar-EG" dirty="0" smtClean="0"/>
              <a:t>ع</a:t>
            </a:r>
            <a:r>
              <a:rPr lang="ar-EG" dirty="0"/>
              <a:t>ل</a:t>
            </a:r>
            <a:r>
              <a:rPr lang="ar-EG" dirty="0" smtClean="0"/>
              <a:t>ى </a:t>
            </a:r>
            <a:r>
              <a:rPr lang="ar-EG" dirty="0" smtClean="0"/>
              <a:t>التدريس</a:t>
            </a:r>
          </a:p>
          <a:p>
            <a:pPr algn="r"/>
            <a:r>
              <a:rPr lang="ar-EG" dirty="0" smtClean="0"/>
              <a:t>2-جاجته الى خطة تدريسية تلاءم كل فئة من فئات المتعلمين.</a:t>
            </a:r>
          </a:p>
          <a:p>
            <a:pPr algn="r"/>
            <a:r>
              <a:rPr lang="ar-EG" dirty="0" smtClean="0"/>
              <a:t>3-حاجته الى تنظيم خاص ببيئة التعلم.</a:t>
            </a:r>
            <a:endParaRPr lang="en-US" dirty="0"/>
          </a:p>
        </p:txBody>
      </p:sp>
    </p:spTree>
    <p:extLst>
      <p:ext uri="{BB962C8B-B14F-4D97-AF65-F5344CB8AC3E}">
        <p14:creationId xmlns:p14="http://schemas.microsoft.com/office/powerpoint/2010/main" val="429462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استراتيجيات التعليم</a:t>
            </a:r>
            <a:endParaRPr lang="en-US" dirty="0"/>
          </a:p>
        </p:txBody>
      </p:sp>
      <p:sp>
        <p:nvSpPr>
          <p:cNvPr id="3" name="Content Placeholder 2"/>
          <p:cNvSpPr>
            <a:spLocks noGrp="1"/>
          </p:cNvSpPr>
          <p:nvPr>
            <p:ph idx="1"/>
          </p:nvPr>
        </p:nvSpPr>
        <p:spPr/>
        <p:txBody>
          <a:bodyPr/>
          <a:lstStyle/>
          <a:p>
            <a:pPr algn="r"/>
            <a:r>
              <a:rPr lang="ar-EG" dirty="0" smtClean="0"/>
              <a:t>هى الطريقة التى سوف يستخدمها المعلم فى تدريسه لتحقيق أهداف التعلم المنشودة .</a:t>
            </a:r>
          </a:p>
          <a:p>
            <a:pPr algn="r"/>
            <a:r>
              <a:rPr lang="ar-EG" dirty="0" smtClean="0"/>
              <a:t>لذا </a:t>
            </a:r>
            <a:r>
              <a:rPr lang="ar-SA" dirty="0" smtClean="0"/>
              <a:t>يجدر </a:t>
            </a:r>
            <a:r>
              <a:rPr lang="ar-SA" dirty="0"/>
              <a:t>بالمعلم قبل اختيار استراتيجية التدريس أن ينظر نظرة فاحصة إلى </a:t>
            </a:r>
            <a:r>
              <a:rPr lang="ar-EG" dirty="0" smtClean="0"/>
              <a:t>:</a:t>
            </a:r>
          </a:p>
          <a:p>
            <a:pPr algn="r"/>
            <a:r>
              <a:rPr lang="ar-EG" dirty="0" smtClean="0"/>
              <a:t>1-</a:t>
            </a:r>
            <a:r>
              <a:rPr lang="ar-SA" dirty="0" smtClean="0"/>
              <a:t>محتويات </a:t>
            </a:r>
            <a:r>
              <a:rPr lang="ar-SA" dirty="0"/>
              <a:t>الدرس </a:t>
            </a:r>
            <a:endParaRPr lang="ar-EG" dirty="0" smtClean="0"/>
          </a:p>
          <a:p>
            <a:pPr algn="r"/>
            <a:r>
              <a:rPr lang="ar-EG" dirty="0" smtClean="0"/>
              <a:t>2- </a:t>
            </a:r>
            <a:r>
              <a:rPr lang="ar-SA" dirty="0" smtClean="0"/>
              <a:t>محاور</a:t>
            </a:r>
            <a:r>
              <a:rPr lang="ar-EG" dirty="0" smtClean="0"/>
              <a:t>الدرس</a:t>
            </a:r>
            <a:r>
              <a:rPr lang="ar-SA" dirty="0" smtClean="0"/>
              <a:t> </a:t>
            </a:r>
            <a:endParaRPr lang="ar-EG" dirty="0" smtClean="0"/>
          </a:p>
          <a:p>
            <a:pPr algn="r"/>
            <a:r>
              <a:rPr lang="ar-EG" dirty="0" smtClean="0"/>
              <a:t>3- </a:t>
            </a:r>
            <a:r>
              <a:rPr lang="ar-SA" dirty="0" smtClean="0"/>
              <a:t>أهداف</a:t>
            </a:r>
            <a:r>
              <a:rPr lang="ar-EG" dirty="0" smtClean="0"/>
              <a:t> الدرس</a:t>
            </a:r>
            <a:r>
              <a:rPr lang="ar-SA" dirty="0" smtClean="0"/>
              <a:t> </a:t>
            </a:r>
            <a:endParaRPr lang="ar-EG" dirty="0" smtClean="0"/>
          </a:p>
          <a:p>
            <a:pPr algn="r"/>
            <a:r>
              <a:rPr lang="ar-SA" dirty="0" smtClean="0"/>
              <a:t>ومن </a:t>
            </a:r>
            <a:r>
              <a:rPr lang="ar-SA" dirty="0"/>
              <a:t>ثم اختيار الطريقة المناسبة لتحقيق تلك الأهداف</a:t>
            </a:r>
            <a:endParaRPr lang="en-US" dirty="0"/>
          </a:p>
        </p:txBody>
      </p:sp>
    </p:spTree>
    <p:extLst>
      <p:ext uri="{BB962C8B-B14F-4D97-AF65-F5344CB8AC3E}">
        <p14:creationId xmlns:p14="http://schemas.microsoft.com/office/powerpoint/2010/main" val="116833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dirty="0" smtClean="0"/>
              <a:t>أمثلة لبعض الاسترتيجيات المستخدمة فى التعليم المتمايز</a:t>
            </a:r>
            <a:endParaRPr lang="en-US" dirty="0"/>
          </a:p>
        </p:txBody>
      </p:sp>
      <p:sp>
        <p:nvSpPr>
          <p:cNvPr id="3" name="Content Placeholder 2"/>
          <p:cNvSpPr>
            <a:spLocks noGrp="1"/>
          </p:cNvSpPr>
          <p:nvPr>
            <p:ph idx="1"/>
          </p:nvPr>
        </p:nvSpPr>
        <p:spPr/>
        <p:txBody>
          <a:bodyPr>
            <a:normAutofit/>
          </a:bodyPr>
          <a:lstStyle/>
          <a:p>
            <a:pPr algn="r"/>
            <a:r>
              <a:rPr lang="ar-EG" dirty="0" smtClean="0"/>
              <a:t>1-استراتيجية الأنشطة المتدرجة.</a:t>
            </a:r>
          </a:p>
          <a:p>
            <a:pPr algn="r"/>
            <a:r>
              <a:rPr lang="ar-EG" dirty="0" smtClean="0"/>
              <a:t>استراتيجية المجموعات المرنة.</a:t>
            </a:r>
            <a:r>
              <a:rPr lang="en-US" dirty="0" smtClean="0"/>
              <a:t>2-</a:t>
            </a:r>
            <a:endParaRPr lang="ar-EG" dirty="0" smtClean="0"/>
          </a:p>
          <a:p>
            <a:pPr algn="r"/>
            <a:r>
              <a:rPr lang="ar-EG" dirty="0" smtClean="0"/>
              <a:t>3- استراتيجية عقود التعلم.</a:t>
            </a:r>
          </a:p>
          <a:p>
            <a:pPr algn="r"/>
            <a:r>
              <a:rPr lang="ar-EG" dirty="0" smtClean="0"/>
              <a:t>4-استراتيجية حل المشكلات.</a:t>
            </a:r>
          </a:p>
          <a:p>
            <a:pPr algn="r"/>
            <a:r>
              <a:rPr lang="ar-EG" dirty="0" smtClean="0"/>
              <a:t>5-استراتيجية التكعيب.</a:t>
            </a:r>
          </a:p>
        </p:txBody>
      </p:sp>
    </p:spTree>
    <p:extLst>
      <p:ext uri="{BB962C8B-B14F-4D97-AF65-F5344CB8AC3E}">
        <p14:creationId xmlns:p14="http://schemas.microsoft.com/office/powerpoint/2010/main" val="111631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dirty="0"/>
              <a:t>أمثلة لبعض الاسترتيجيات المستخدمة فى التعليم المتمايز</a:t>
            </a:r>
            <a:endParaRPr lang="en-US" dirty="0"/>
          </a:p>
        </p:txBody>
      </p:sp>
      <p:sp>
        <p:nvSpPr>
          <p:cNvPr id="3" name="Content Placeholder 2"/>
          <p:cNvSpPr>
            <a:spLocks noGrp="1"/>
          </p:cNvSpPr>
          <p:nvPr>
            <p:ph idx="1"/>
          </p:nvPr>
        </p:nvSpPr>
        <p:spPr/>
        <p:txBody>
          <a:bodyPr/>
          <a:lstStyle/>
          <a:p>
            <a:pPr algn="r"/>
            <a:r>
              <a:rPr lang="ar-EG" dirty="0" smtClean="0"/>
              <a:t>6-استراتيجية </a:t>
            </a:r>
            <a:r>
              <a:rPr lang="ar-EG" dirty="0"/>
              <a:t>قوائم الخيارات.</a:t>
            </a:r>
          </a:p>
          <a:p>
            <a:pPr algn="r"/>
            <a:r>
              <a:rPr lang="en-US" dirty="0" smtClean="0"/>
              <a:t>(</a:t>
            </a:r>
            <a:r>
              <a:rPr lang="en-US" dirty="0"/>
              <a:t>X – O</a:t>
            </a:r>
            <a:r>
              <a:rPr lang="ar-EG" dirty="0" smtClean="0"/>
              <a:t>7-استراتيجية </a:t>
            </a:r>
            <a:r>
              <a:rPr lang="ar-EG" dirty="0"/>
              <a:t>لوحة الخيارات </a:t>
            </a:r>
            <a:r>
              <a:rPr lang="ar-EG" dirty="0" smtClean="0"/>
              <a:t>(</a:t>
            </a:r>
          </a:p>
          <a:p>
            <a:pPr algn="r"/>
            <a:r>
              <a:rPr lang="ar-EG" dirty="0" smtClean="0"/>
              <a:t>8- استراتيجية جيكسو.</a:t>
            </a:r>
          </a:p>
          <a:p>
            <a:pPr algn="r"/>
            <a:r>
              <a:rPr lang="ar-EG" dirty="0" smtClean="0"/>
              <a:t>9-استراتيجية فراير</a:t>
            </a:r>
            <a:endParaRPr lang="en-US" dirty="0"/>
          </a:p>
          <a:p>
            <a:endParaRPr lang="en-US" dirty="0"/>
          </a:p>
        </p:txBody>
      </p:sp>
    </p:spTree>
    <p:extLst>
      <p:ext uri="{BB962C8B-B14F-4D97-AF65-F5344CB8AC3E}">
        <p14:creationId xmlns:p14="http://schemas.microsoft.com/office/powerpoint/2010/main" val="165258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1-استراتيجية الأنشطة المتدرجة</a:t>
            </a:r>
            <a:endParaRPr lang="en-US" dirty="0"/>
          </a:p>
        </p:txBody>
      </p:sp>
      <p:sp>
        <p:nvSpPr>
          <p:cNvPr id="3" name="Content Placeholder 2"/>
          <p:cNvSpPr>
            <a:spLocks noGrp="1"/>
          </p:cNvSpPr>
          <p:nvPr>
            <p:ph idx="1"/>
          </p:nvPr>
        </p:nvSpPr>
        <p:spPr/>
        <p:txBody>
          <a:bodyPr>
            <a:normAutofit fontScale="92500" lnSpcReduction="20000"/>
          </a:bodyPr>
          <a:lstStyle/>
          <a:p>
            <a:pPr algn="r"/>
            <a:r>
              <a:rPr lang="ar-EG" dirty="0" smtClean="0"/>
              <a:t>وهذه الاستراتيجية تقوم على أساس أن يركز جميع الطلاب على نفس المعارف ونفس المهارات الأساسية ولكن وفق مستويات مختلفة فى الصعوبة .</a:t>
            </a:r>
          </a:p>
          <a:p>
            <a:pPr algn="r"/>
            <a:r>
              <a:rPr lang="ar-EG" dirty="0" smtClean="0"/>
              <a:t>حيث يكلف المعلم جميع الطلاب بأداء نشاط أو مهمة متعددة المراحل وعلى المعلم قبول المرحلة التى يصل اليها كل طالب .</a:t>
            </a:r>
          </a:p>
          <a:p>
            <a:pPr algn="r"/>
            <a:r>
              <a:rPr lang="ar-EG" dirty="0" smtClean="0"/>
              <a:t>ومن خلال الإبقاء على نفس النشاط لجميع الطلاب مع توفير فرص ذات درجات متفاوتة من الصعوبة يؤدي الى :</a:t>
            </a:r>
          </a:p>
          <a:p>
            <a:pPr algn="r"/>
            <a:r>
              <a:rPr lang="ar-EG" dirty="0" smtClean="0"/>
              <a:t>1- يخرج كل طالب بمهارات ومعارف أساسية .</a:t>
            </a:r>
          </a:p>
          <a:p>
            <a:pPr algn="r"/>
            <a:r>
              <a:rPr lang="ar-EG" dirty="0" smtClean="0"/>
              <a:t>2- يلقى كل طالب التحدي الذي يناسبه.</a:t>
            </a:r>
          </a:p>
          <a:p>
            <a:pPr algn="r"/>
            <a:r>
              <a:rPr lang="ar-EG" dirty="0" smtClean="0"/>
              <a:t>3-يبذل كل طالب أقصى ما لديه من قدرات وطاقات . </a:t>
            </a:r>
            <a:endParaRPr lang="en-US" dirty="0"/>
          </a:p>
        </p:txBody>
      </p:sp>
    </p:spTree>
    <p:extLst>
      <p:ext uri="{BB962C8B-B14F-4D97-AF65-F5344CB8AC3E}">
        <p14:creationId xmlns:p14="http://schemas.microsoft.com/office/powerpoint/2010/main" val="305485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2-استراتيجية المجموعات المرنة</a:t>
            </a:r>
            <a:endParaRPr lang="en-US" dirty="0"/>
          </a:p>
        </p:txBody>
      </p:sp>
      <p:sp>
        <p:nvSpPr>
          <p:cNvPr id="3" name="Content Placeholder 2"/>
          <p:cNvSpPr>
            <a:spLocks noGrp="1"/>
          </p:cNvSpPr>
          <p:nvPr>
            <p:ph idx="1"/>
          </p:nvPr>
        </p:nvSpPr>
        <p:spPr/>
        <p:txBody>
          <a:bodyPr>
            <a:normAutofit fontScale="92500" lnSpcReduction="10000"/>
          </a:bodyPr>
          <a:lstStyle/>
          <a:p>
            <a:pPr algn="r"/>
            <a:r>
              <a:rPr lang="ar-EG" dirty="0" smtClean="0"/>
              <a:t>وهى استرتيجية تعتمد على الاختلاف فى مستوى العمل المطلوب.</a:t>
            </a:r>
          </a:p>
          <a:p>
            <a:pPr algn="r"/>
            <a:r>
              <a:rPr lang="ar-EG" dirty="0" smtClean="0"/>
              <a:t>مثال :</a:t>
            </a:r>
          </a:p>
          <a:p>
            <a:pPr algn="r"/>
            <a:r>
              <a:rPr lang="ar-EG" dirty="0" smtClean="0"/>
              <a:t>تقسيم طلاب الفصل الى ثلاث مجموعات :</a:t>
            </a:r>
          </a:p>
          <a:p>
            <a:pPr algn="r"/>
            <a:r>
              <a:rPr lang="ar-EG" dirty="0" smtClean="0"/>
              <a:t>المجموعة الأولى :</a:t>
            </a:r>
            <a:r>
              <a:rPr lang="ar-EG" sz="2400" dirty="0" smtClean="0"/>
              <a:t>تقوم بإعداد مطوية عن الحرف (ب) بالصوت القصير والصوت الطويل .</a:t>
            </a:r>
          </a:p>
          <a:p>
            <a:pPr algn="r"/>
            <a:r>
              <a:rPr lang="ar-EG" dirty="0" smtClean="0"/>
              <a:t>المجموعة</a:t>
            </a:r>
            <a:r>
              <a:rPr lang="ar-EG" sz="2400" dirty="0" smtClean="0"/>
              <a:t> </a:t>
            </a:r>
            <a:r>
              <a:rPr lang="ar-EG" dirty="0"/>
              <a:t>الثانية</a:t>
            </a:r>
            <a:r>
              <a:rPr lang="ar-EG" sz="2400" dirty="0" smtClean="0"/>
              <a:t> :تقوم بإعداد مطوية عن الحرف (ب) بالصوت القصير والصوت الطويل مع وضع مثال يوضح كل منهما.</a:t>
            </a:r>
          </a:p>
          <a:p>
            <a:pPr algn="r"/>
            <a:r>
              <a:rPr lang="ar-EG" dirty="0" smtClean="0"/>
              <a:t>المجموعة الثالثة : </a:t>
            </a:r>
            <a:r>
              <a:rPr lang="ar-EG" sz="2400" dirty="0" smtClean="0"/>
              <a:t>تقوم بإعداد مطوية عن الحرف (ب) بالصوت القصير والصوت الطويل مع وضع مثال يوضح كل منهما وتدعيم المثال بالصور . </a:t>
            </a:r>
            <a:endParaRPr lang="en-US" sz="2400" dirty="0"/>
          </a:p>
        </p:txBody>
      </p:sp>
    </p:spTree>
    <p:extLst>
      <p:ext uri="{BB962C8B-B14F-4D97-AF65-F5344CB8AC3E}">
        <p14:creationId xmlns:p14="http://schemas.microsoft.com/office/powerpoint/2010/main" val="370155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3-استراتيجية عقود التعلم</a:t>
            </a:r>
            <a:endParaRPr lang="en-US" dirty="0"/>
          </a:p>
        </p:txBody>
      </p:sp>
      <p:sp>
        <p:nvSpPr>
          <p:cNvPr id="3" name="Content Placeholder 2"/>
          <p:cNvSpPr>
            <a:spLocks noGrp="1"/>
          </p:cNvSpPr>
          <p:nvPr>
            <p:ph idx="1"/>
          </p:nvPr>
        </p:nvSpPr>
        <p:spPr/>
        <p:txBody>
          <a:bodyPr>
            <a:normAutofit/>
          </a:bodyPr>
          <a:lstStyle/>
          <a:p>
            <a:pPr algn="r"/>
            <a:r>
              <a:rPr lang="ar-EG" dirty="0"/>
              <a:t>هي إستراتيجية يتم خلالها عقد اتفاق محدد واضح بين المعلم </a:t>
            </a:r>
            <a:r>
              <a:rPr lang="ar-EG" dirty="0" smtClean="0"/>
              <a:t>والطالب أو </a:t>
            </a:r>
            <a:r>
              <a:rPr lang="ar-EG" dirty="0"/>
              <a:t>المعلم ومجموعة من </a:t>
            </a:r>
            <a:r>
              <a:rPr lang="ar-EG" dirty="0" smtClean="0"/>
              <a:t>الطلاب قبل البدء في عملية التعليم </a:t>
            </a:r>
          </a:p>
          <a:p>
            <a:pPr algn="r"/>
            <a:r>
              <a:rPr lang="ar-EG" dirty="0" smtClean="0"/>
              <a:t>هذا </a:t>
            </a:r>
            <a:r>
              <a:rPr lang="ar-EG" dirty="0"/>
              <a:t>العقد يتضح فيه ببساطه الغرض من هذه العملية بشكل مقنع </a:t>
            </a:r>
            <a:r>
              <a:rPr lang="ar-EG" dirty="0" smtClean="0"/>
              <a:t>للمتعلمين </a:t>
            </a:r>
            <a:r>
              <a:rPr lang="ar-EG" dirty="0"/>
              <a:t>ويتضح فيه المصادر التعليمية التي </a:t>
            </a:r>
            <a:r>
              <a:rPr lang="ar-EG" dirty="0" smtClean="0"/>
              <a:t>سوف يلجأون </a:t>
            </a:r>
            <a:r>
              <a:rPr lang="ar-EG" dirty="0"/>
              <a:t>إليها وطبيعية الأنشطة التي سوف يمارسونها ويتفق أيضاً على أسلوب التقييم وتوقيته </a:t>
            </a:r>
            <a:r>
              <a:rPr lang="ar-EG" dirty="0" smtClean="0"/>
              <a:t>.</a:t>
            </a:r>
          </a:p>
        </p:txBody>
      </p:sp>
    </p:spTree>
    <p:extLst>
      <p:ext uri="{BB962C8B-B14F-4D97-AF65-F5344CB8AC3E}">
        <p14:creationId xmlns:p14="http://schemas.microsoft.com/office/powerpoint/2010/main" val="269556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استراتيجية عقود التعلم</a:t>
            </a:r>
            <a:endParaRPr lang="en-US" dirty="0"/>
          </a:p>
        </p:txBody>
      </p:sp>
      <p:sp>
        <p:nvSpPr>
          <p:cNvPr id="3" name="Content Placeholder 2"/>
          <p:cNvSpPr>
            <a:spLocks noGrp="1"/>
          </p:cNvSpPr>
          <p:nvPr>
            <p:ph idx="1"/>
          </p:nvPr>
        </p:nvSpPr>
        <p:spPr/>
        <p:txBody>
          <a:bodyPr/>
          <a:lstStyle/>
          <a:p>
            <a:pPr algn="r"/>
            <a:r>
              <a:rPr lang="ar-EG" b="1" dirty="0">
                <a:solidFill>
                  <a:srgbClr val="FF0000"/>
                </a:solidFill>
              </a:rPr>
              <a:t>مميزاتها :</a:t>
            </a:r>
            <a:r>
              <a:rPr lang="ar-EG" dirty="0"/>
              <a:t/>
            </a:r>
            <a:br>
              <a:rPr lang="ar-EG" dirty="0"/>
            </a:br>
            <a:r>
              <a:rPr lang="ar-EG" dirty="0"/>
              <a:t>1- تعتمد على إشراك المتعلمين إشراكا فعليا في تحمل مسئولية تعلمهم من حيث تحديد كم ماسوف يتعلمونه في فترة زمنيه معينه ومتابعة تقدمهم في الدراسة وتقييم إنجازاتهم أولا بأول .</a:t>
            </a:r>
            <a:br>
              <a:rPr lang="ar-EG" dirty="0"/>
            </a:br>
            <a:r>
              <a:rPr lang="ar-EG" dirty="0"/>
              <a:t>2-تجعل من المتعلم المحرك الرئيس للعملية التعليم .</a:t>
            </a:r>
            <a:br>
              <a:rPr lang="ar-EG" dirty="0"/>
            </a:br>
            <a:r>
              <a:rPr lang="ar-EG" dirty="0"/>
              <a:t>3- تحمل المتعلمين لمسئولية عقد اتفاق مع المعلم  يولد لديهم الإحساس بقيمة الذات وتحمل المسئولية ويكون ذلك دافعا لديناميكة المتعلمين ومشاركتهم الإيجابية في العملية التعليميه .</a:t>
            </a:r>
            <a:br>
              <a:rPr lang="ar-EG" dirty="0"/>
            </a:br>
            <a:r>
              <a:rPr lang="ar-EG" dirty="0"/>
              <a:t>4-تسمح لكل طالب ان يتقدم بسرعه مناسبه له ليحقق الأهداف المنشودة في نهاية العقد .</a:t>
            </a:r>
            <a:endParaRPr lang="en-US" dirty="0"/>
          </a:p>
          <a:p>
            <a:pPr algn="r"/>
            <a:endParaRPr lang="en-US" dirty="0"/>
          </a:p>
        </p:txBody>
      </p:sp>
    </p:spTree>
    <p:extLst>
      <p:ext uri="{BB962C8B-B14F-4D97-AF65-F5344CB8AC3E}">
        <p14:creationId xmlns:p14="http://schemas.microsoft.com/office/powerpoint/2010/main" val="370106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محتويات اللقاء</a:t>
            </a:r>
            <a:endParaRPr lang="en-US" dirty="0"/>
          </a:p>
        </p:txBody>
      </p:sp>
      <p:sp>
        <p:nvSpPr>
          <p:cNvPr id="3" name="Content Placeholder 2"/>
          <p:cNvSpPr>
            <a:spLocks noGrp="1"/>
          </p:cNvSpPr>
          <p:nvPr>
            <p:ph idx="1"/>
          </p:nvPr>
        </p:nvSpPr>
        <p:spPr/>
        <p:txBody>
          <a:bodyPr>
            <a:normAutofit fontScale="70000" lnSpcReduction="20000"/>
          </a:bodyPr>
          <a:lstStyle/>
          <a:p>
            <a:pPr algn="r"/>
            <a:r>
              <a:rPr lang="ar-EG" dirty="0" smtClean="0"/>
              <a:t>1-مفهوم التعليم المتمايز</a:t>
            </a:r>
          </a:p>
          <a:p>
            <a:pPr algn="r"/>
            <a:r>
              <a:rPr lang="ar-EG" dirty="0" smtClean="0"/>
              <a:t>2- أهمية التعليم المتمايز</a:t>
            </a:r>
          </a:p>
          <a:p>
            <a:pPr algn="r"/>
            <a:r>
              <a:rPr lang="ar-EG" dirty="0" smtClean="0"/>
              <a:t>3- الفرق بين التعليم العادي والتعليم المتمايز</a:t>
            </a:r>
          </a:p>
          <a:p>
            <a:pPr algn="r"/>
            <a:r>
              <a:rPr lang="ar-EG" dirty="0" smtClean="0"/>
              <a:t>4-عناصر التعليم المتمايز</a:t>
            </a:r>
          </a:p>
          <a:p>
            <a:pPr algn="r"/>
            <a:r>
              <a:rPr lang="ar-EG" dirty="0" smtClean="0"/>
              <a:t>5-آلية تنفيذ التعليم المتمايز</a:t>
            </a:r>
          </a:p>
          <a:p>
            <a:pPr algn="r"/>
            <a:r>
              <a:rPr lang="ar-EG" dirty="0" smtClean="0"/>
              <a:t>6-جوانب الاختلاف بين الطلاب</a:t>
            </a:r>
          </a:p>
          <a:p>
            <a:pPr algn="r"/>
            <a:r>
              <a:rPr lang="ar-EG" dirty="0" smtClean="0"/>
              <a:t>7-بيئة الصف المتمايز</a:t>
            </a:r>
          </a:p>
          <a:p>
            <a:pPr algn="r"/>
            <a:r>
              <a:rPr lang="ar-EG" dirty="0" smtClean="0"/>
              <a:t>8-أشكال التعليم المتمايز</a:t>
            </a:r>
          </a:p>
          <a:p>
            <a:pPr algn="r"/>
            <a:r>
              <a:rPr lang="ar-EG" dirty="0" smtClean="0"/>
              <a:t>9-مميزات وعيزب التعليم المتمايز</a:t>
            </a:r>
          </a:p>
          <a:p>
            <a:pPr algn="r"/>
            <a:r>
              <a:rPr lang="ar-EG" dirty="0" smtClean="0"/>
              <a:t>10-بعض الاسترتيجيات المستخدمة فى التعليم المتمايز</a:t>
            </a:r>
            <a:endParaRPr lang="en-US" dirty="0"/>
          </a:p>
        </p:txBody>
      </p:sp>
    </p:spTree>
    <p:extLst>
      <p:ext uri="{BB962C8B-B14F-4D97-AF65-F5344CB8AC3E}">
        <p14:creationId xmlns:p14="http://schemas.microsoft.com/office/powerpoint/2010/main" val="269680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4-استراتيجية حل المشكلات</a:t>
            </a:r>
            <a:endParaRPr lang="en-US" dirty="0"/>
          </a:p>
        </p:txBody>
      </p:sp>
      <p:sp>
        <p:nvSpPr>
          <p:cNvPr id="3" name="Content Placeholder 2"/>
          <p:cNvSpPr>
            <a:spLocks noGrp="1"/>
          </p:cNvSpPr>
          <p:nvPr>
            <p:ph idx="1"/>
          </p:nvPr>
        </p:nvSpPr>
        <p:spPr/>
        <p:txBody>
          <a:bodyPr>
            <a:normAutofit lnSpcReduction="10000"/>
          </a:bodyPr>
          <a:lstStyle/>
          <a:p>
            <a:pPr algn="r" rtl="1"/>
            <a:r>
              <a:rPr lang="ar-SA" dirty="0"/>
              <a:t>هي نشاط ذهني منظم للطالب . وهو منهج علمي يبدأ باستثارة تفكير الطالب ، بوجود مشكلة ما </a:t>
            </a:r>
            <a:r>
              <a:rPr lang="ar-SA" dirty="0" smtClean="0"/>
              <a:t>تست</a:t>
            </a:r>
            <a:r>
              <a:rPr lang="ar-EG" dirty="0" smtClean="0"/>
              <a:t>ح</a:t>
            </a:r>
            <a:r>
              <a:rPr lang="ar-SA" dirty="0" smtClean="0"/>
              <a:t>ق </a:t>
            </a:r>
            <a:r>
              <a:rPr lang="ar-SA" dirty="0"/>
              <a:t>التفكير ، والبحث عن حلها وفق خطوات علمية ، ومن خلال ممارسة عدد من النشاطات التعليمية .</a:t>
            </a:r>
            <a:endParaRPr lang="en-US" dirty="0"/>
          </a:p>
          <a:p>
            <a:pPr algn="r" rtl="1"/>
            <a:r>
              <a:rPr lang="ar-SA" dirty="0"/>
              <a:t>يكتسب الطلاب من خلال هذه الطريقة مجموعة من المعارف النظرية ، والمهارات العملية والاتجاهات المرغوب فيها ، كما انه يجب أن يكتسبوا المهارات اللازمة للتفكير بأنواعه وحل المشكلات لأن </a:t>
            </a:r>
            <a:r>
              <a:rPr lang="ar-EG" dirty="0" smtClean="0"/>
              <a:t>إ</a:t>
            </a:r>
            <a:r>
              <a:rPr lang="ar-SA" dirty="0" smtClean="0"/>
              <a:t>عداد </a:t>
            </a:r>
            <a:r>
              <a:rPr lang="ar-SA" dirty="0"/>
              <a:t>الطلاب للحياة التي يحيونها والحياة المستقبلية لا تحتاج فقط الى المعارف والمهارات العملية كي يواجهوا الحياة بمتغيراتها وحركتها السريعة ومواقفها الجديدة المتجددة ، بل لا بد لهم من اكتساب المهارات اللازمة للتعامل بنجاح مع معطيات جديدة ومواقف </a:t>
            </a:r>
            <a:r>
              <a:rPr lang="ar-SA" dirty="0" smtClean="0"/>
              <a:t>لم </a:t>
            </a:r>
            <a:r>
              <a:rPr lang="ar-SA" dirty="0"/>
              <a:t>تمر </a:t>
            </a:r>
            <a:r>
              <a:rPr lang="ar-SA" dirty="0" smtClean="0"/>
              <a:t>بهم </a:t>
            </a:r>
            <a:r>
              <a:rPr lang="ar-SA" dirty="0"/>
              <a:t>من قبل ولم يتعرضوا لها .</a:t>
            </a:r>
            <a:endParaRPr lang="en-US" dirty="0"/>
          </a:p>
          <a:p>
            <a:pPr algn="r"/>
            <a:endParaRPr lang="en-US" dirty="0"/>
          </a:p>
        </p:txBody>
      </p:sp>
    </p:spTree>
    <p:extLst>
      <p:ext uri="{BB962C8B-B14F-4D97-AF65-F5344CB8AC3E}">
        <p14:creationId xmlns:p14="http://schemas.microsoft.com/office/powerpoint/2010/main" val="3347946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4-استراتيجية حل المشكلات</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A" dirty="0"/>
              <a:t>وتدريب الطلاب على حل المشكلات أمر ضروري لأن المواقف المشكلة ترد في حياة كل فرد </a:t>
            </a:r>
            <a:r>
              <a:rPr lang="ar-EG" dirty="0" smtClean="0"/>
              <a:t>:</a:t>
            </a:r>
          </a:p>
          <a:p>
            <a:pPr algn="r" rtl="1"/>
            <a:r>
              <a:rPr lang="ar-EG" dirty="0" smtClean="0"/>
              <a:t>أ)</a:t>
            </a:r>
            <a:r>
              <a:rPr lang="ar-SA" dirty="0" smtClean="0"/>
              <a:t> وحل </a:t>
            </a:r>
            <a:r>
              <a:rPr lang="ar-SA" dirty="0"/>
              <a:t>المشكلات يكسب </a:t>
            </a:r>
            <a:r>
              <a:rPr lang="ar-EG" dirty="0" smtClean="0"/>
              <a:t>الطلاب </a:t>
            </a:r>
            <a:r>
              <a:rPr lang="ar-SA" dirty="0" smtClean="0"/>
              <a:t>أساليب </a:t>
            </a:r>
            <a:r>
              <a:rPr lang="ar-SA" dirty="0"/>
              <a:t>سليمة في التفكير ، وينمي قدرتهم على التفكير </a:t>
            </a:r>
            <a:r>
              <a:rPr lang="ar-SA" dirty="0" smtClean="0"/>
              <a:t>التأمل</a:t>
            </a:r>
            <a:r>
              <a:rPr lang="ar-EG" dirty="0" smtClean="0"/>
              <a:t>ي .</a:t>
            </a:r>
          </a:p>
          <a:p>
            <a:pPr algn="r" rtl="1"/>
            <a:r>
              <a:rPr lang="ar-EG" dirty="0" smtClean="0"/>
              <a:t>ب)</a:t>
            </a:r>
            <a:r>
              <a:rPr lang="ar-SA" dirty="0" smtClean="0"/>
              <a:t> </a:t>
            </a:r>
            <a:r>
              <a:rPr lang="ar-SA" dirty="0"/>
              <a:t>كما انه يساعد الطلاب على استخدام طرق التفكير المختلفة ، وتكامل استخدام المعلومات ، واثارة حب الاستطلاع العقلي نحو الاكتشاف </a:t>
            </a:r>
            <a:endParaRPr lang="ar-EG" dirty="0" smtClean="0"/>
          </a:p>
          <a:p>
            <a:pPr algn="r" rtl="1"/>
            <a:r>
              <a:rPr lang="ar-EG" dirty="0" smtClean="0"/>
              <a:t>ج) </a:t>
            </a:r>
            <a:r>
              <a:rPr lang="ar-SA" dirty="0" smtClean="0"/>
              <a:t>كذلك </a:t>
            </a:r>
            <a:r>
              <a:rPr lang="ar-SA" dirty="0"/>
              <a:t>تنمية قدرة الطلاب على التفكير العملي ، وتفسير البيانات بطريقة منطقية صحيحة ، </a:t>
            </a:r>
            <a:endParaRPr lang="ar-EG" dirty="0" smtClean="0"/>
          </a:p>
          <a:p>
            <a:pPr algn="r" rtl="1"/>
            <a:r>
              <a:rPr lang="ar-EG" dirty="0" smtClean="0"/>
              <a:t>د)</a:t>
            </a:r>
            <a:r>
              <a:rPr lang="ar-SA" dirty="0" smtClean="0"/>
              <a:t>تنمية </a:t>
            </a:r>
            <a:r>
              <a:rPr lang="ar-SA" dirty="0"/>
              <a:t>قدرتهم على رسم الخطط للتغلب على الصعوبات </a:t>
            </a:r>
            <a:r>
              <a:rPr lang="ar-EG" dirty="0" smtClean="0"/>
              <a:t>.</a:t>
            </a:r>
          </a:p>
          <a:p>
            <a:pPr algn="r" rtl="1"/>
            <a:r>
              <a:rPr lang="ar-EG" dirty="0" smtClean="0"/>
              <a:t>ه)اكساب</a:t>
            </a:r>
            <a:r>
              <a:rPr lang="ar-SA" dirty="0" smtClean="0"/>
              <a:t> </a:t>
            </a:r>
            <a:r>
              <a:rPr lang="ar-EG" dirty="0" smtClean="0"/>
              <a:t>ا</a:t>
            </a:r>
            <a:r>
              <a:rPr lang="ar-SA" dirty="0" smtClean="0"/>
              <a:t>لطلاب</a:t>
            </a:r>
            <a:r>
              <a:rPr lang="ar-EG" dirty="0" smtClean="0"/>
              <a:t> الثقة</a:t>
            </a:r>
            <a:r>
              <a:rPr lang="ar-SA" dirty="0" smtClean="0"/>
              <a:t> </a:t>
            </a:r>
            <a:r>
              <a:rPr lang="ar-SA" dirty="0"/>
              <a:t>في انفسهم ، وتنمية الاتجاه العلمي في مواجهة المواقف المشكلة غير المألوفة التي يتعرضون لها .</a:t>
            </a:r>
            <a:endParaRPr lang="en-US" dirty="0"/>
          </a:p>
          <a:p>
            <a:pPr algn="r" rtl="1"/>
            <a:r>
              <a:rPr lang="ar-SA" dirty="0"/>
              <a:t> </a:t>
            </a:r>
            <a:endParaRPr lang="en-US" dirty="0"/>
          </a:p>
          <a:p>
            <a:endParaRPr lang="en-US" dirty="0"/>
          </a:p>
        </p:txBody>
      </p:sp>
    </p:spTree>
    <p:extLst>
      <p:ext uri="{BB962C8B-B14F-4D97-AF65-F5344CB8AC3E}">
        <p14:creationId xmlns:p14="http://schemas.microsoft.com/office/powerpoint/2010/main" val="146621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4-استراتيجية حل المشكلات</a:t>
            </a:r>
            <a:endParaRPr lang="en-US" dirty="0"/>
          </a:p>
        </p:txBody>
      </p:sp>
      <p:sp>
        <p:nvSpPr>
          <p:cNvPr id="3" name="Content Placeholder 2"/>
          <p:cNvSpPr>
            <a:spLocks noGrp="1"/>
          </p:cNvSpPr>
          <p:nvPr>
            <p:ph idx="1"/>
          </p:nvPr>
        </p:nvSpPr>
        <p:spPr/>
        <p:txBody>
          <a:bodyPr/>
          <a:lstStyle/>
          <a:p>
            <a:pPr algn="r" rtl="1"/>
            <a:r>
              <a:rPr lang="ar-SA" dirty="0"/>
              <a:t>تعريف </a:t>
            </a:r>
            <a:r>
              <a:rPr lang="ar-SA" dirty="0" smtClean="0"/>
              <a:t>المشكل</a:t>
            </a:r>
            <a:r>
              <a:rPr lang="ar-EG" dirty="0" smtClean="0"/>
              <a:t>ة</a:t>
            </a:r>
            <a:r>
              <a:rPr lang="ar-SA" dirty="0"/>
              <a:t> :</a:t>
            </a:r>
            <a:endParaRPr lang="en-US" dirty="0"/>
          </a:p>
          <a:p>
            <a:pPr algn="r" rtl="1"/>
            <a:r>
              <a:rPr lang="ar-SA" dirty="0"/>
              <a:t>هي كل قضية غامضة تتطلب الحل و قد تكون صغيرة في أمر من الأمور التي تواجه الإنسان في حياته اليومية و قد تكون كبيرة و قد لا تتكرر في حياة الإنسان إلا مرة واحدة </a:t>
            </a:r>
            <a:r>
              <a:rPr lang="ar-EG" dirty="0" smtClean="0"/>
              <a:t>.</a:t>
            </a:r>
          </a:p>
          <a:p>
            <a:pPr algn="r" rtl="1"/>
            <a:r>
              <a:rPr lang="ar-SA" dirty="0" smtClean="0"/>
              <a:t>أو </a:t>
            </a:r>
            <a:r>
              <a:rPr lang="ar-SA" dirty="0"/>
              <a:t>هي حاله يشعر منها </a:t>
            </a:r>
            <a:r>
              <a:rPr lang="ar-SA" dirty="0" smtClean="0"/>
              <a:t>ال</a:t>
            </a:r>
            <a:r>
              <a:rPr lang="ar-EG" dirty="0" smtClean="0"/>
              <a:t>طالب</a:t>
            </a:r>
            <a:r>
              <a:rPr lang="ar-SA" dirty="0" smtClean="0"/>
              <a:t> </a:t>
            </a:r>
            <a:r>
              <a:rPr lang="ar-SA" dirty="0"/>
              <a:t>بعدم التأكد والحيرة أو الجهل حول قضية أو موضوع معين أو حدوث ظاهرة معينة .</a:t>
            </a:r>
            <a:endParaRPr lang="en-US" dirty="0"/>
          </a:p>
          <a:p>
            <a:pPr algn="r"/>
            <a:endParaRPr lang="en-US" dirty="0"/>
          </a:p>
        </p:txBody>
      </p:sp>
    </p:spTree>
    <p:extLst>
      <p:ext uri="{BB962C8B-B14F-4D97-AF65-F5344CB8AC3E}">
        <p14:creationId xmlns:p14="http://schemas.microsoft.com/office/powerpoint/2010/main" val="506853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خطوات حل المشكلة</a:t>
            </a:r>
            <a:endParaRPr lang="en-US" dirty="0"/>
          </a:p>
        </p:txBody>
      </p:sp>
      <p:sp>
        <p:nvSpPr>
          <p:cNvPr id="3" name="Content Placeholder 2"/>
          <p:cNvSpPr>
            <a:spLocks noGrp="1"/>
          </p:cNvSpPr>
          <p:nvPr>
            <p:ph idx="1"/>
          </p:nvPr>
        </p:nvSpPr>
        <p:spPr/>
        <p:txBody>
          <a:bodyPr>
            <a:normAutofit fontScale="85000" lnSpcReduction="20000"/>
          </a:bodyPr>
          <a:lstStyle/>
          <a:p>
            <a:pPr lvl="0" algn="r" rtl="1"/>
            <a:r>
              <a:rPr lang="ar-EG" dirty="0" smtClean="0">
                <a:solidFill>
                  <a:srgbClr val="FF0000"/>
                </a:solidFill>
              </a:rPr>
              <a:t>1-</a:t>
            </a:r>
            <a:r>
              <a:rPr lang="ar-SA" dirty="0" smtClean="0">
                <a:solidFill>
                  <a:srgbClr val="FF0000"/>
                </a:solidFill>
              </a:rPr>
              <a:t> </a:t>
            </a:r>
            <a:r>
              <a:rPr lang="ar-SA" dirty="0">
                <a:solidFill>
                  <a:srgbClr val="FF0000"/>
                </a:solidFill>
              </a:rPr>
              <a:t>تحديد المشكلة والتعرف </a:t>
            </a:r>
            <a:r>
              <a:rPr lang="ar-SA" dirty="0" smtClean="0">
                <a:solidFill>
                  <a:srgbClr val="FF0000"/>
                </a:solidFill>
              </a:rPr>
              <a:t>عليها</a:t>
            </a:r>
            <a:r>
              <a:rPr lang="ar-EG" dirty="0" smtClean="0">
                <a:solidFill>
                  <a:srgbClr val="FF0000"/>
                </a:solidFill>
              </a:rPr>
              <a:t>:</a:t>
            </a:r>
          </a:p>
          <a:p>
            <a:pPr lvl="0" algn="r" rtl="1"/>
            <a:r>
              <a:rPr lang="ar-SA" dirty="0" smtClean="0"/>
              <a:t> </a:t>
            </a:r>
            <a:r>
              <a:rPr lang="ar-SA" dirty="0"/>
              <a:t>فلا يوجد حل لمشكلة من دون معرفة طبيعة المشكلة أولا فمن الممكن أن تكون مشكلة الفرد تكمن فى نقطة من نقاط الموضوع وليس الموضوع كله بالتالي في تحديد المشكلة بشكل دقيق أهم خطوة .</a:t>
            </a:r>
            <a:endParaRPr lang="en-US" dirty="0"/>
          </a:p>
          <a:p>
            <a:pPr lvl="0" algn="r" rtl="1"/>
            <a:r>
              <a:rPr lang="en-US" dirty="0" smtClean="0">
                <a:solidFill>
                  <a:srgbClr val="FF0000"/>
                </a:solidFill>
              </a:rPr>
              <a:t>2</a:t>
            </a:r>
            <a:r>
              <a:rPr lang="ar-EG" dirty="0" smtClean="0">
                <a:solidFill>
                  <a:srgbClr val="FF0000"/>
                </a:solidFill>
              </a:rPr>
              <a:t>- البحث عن </a:t>
            </a:r>
            <a:r>
              <a:rPr lang="ar-SA" dirty="0" smtClean="0">
                <a:solidFill>
                  <a:srgbClr val="FF0000"/>
                </a:solidFill>
              </a:rPr>
              <a:t>مسببات المشكلة</a:t>
            </a:r>
            <a:r>
              <a:rPr lang="ar-EG" dirty="0" smtClean="0">
                <a:solidFill>
                  <a:srgbClr val="FF0000"/>
                </a:solidFill>
              </a:rPr>
              <a:t>:</a:t>
            </a:r>
            <a:r>
              <a:rPr lang="ar-SA" dirty="0" smtClean="0">
                <a:solidFill>
                  <a:srgbClr val="FF0000"/>
                </a:solidFill>
              </a:rPr>
              <a:t> </a:t>
            </a:r>
            <a:r>
              <a:rPr lang="ar-SA" dirty="0"/>
              <a:t>فلا توجد أى مشكلة بدون أسباب فيجب معرفة جميع الأسباب التي أدت إلى تكون المشكلة .</a:t>
            </a:r>
            <a:endParaRPr lang="en-US" dirty="0"/>
          </a:p>
          <a:p>
            <a:pPr lvl="0" algn="r" rtl="1"/>
            <a:r>
              <a:rPr lang="ar-EG" dirty="0" smtClean="0">
                <a:solidFill>
                  <a:srgbClr val="FF0000"/>
                </a:solidFill>
              </a:rPr>
              <a:t>3- </a:t>
            </a:r>
            <a:r>
              <a:rPr lang="ar-SA" dirty="0" smtClean="0">
                <a:solidFill>
                  <a:srgbClr val="FF0000"/>
                </a:solidFill>
              </a:rPr>
              <a:t>إنشاء </a:t>
            </a:r>
            <a:r>
              <a:rPr lang="ar-SA" dirty="0">
                <a:solidFill>
                  <a:srgbClr val="FF0000"/>
                </a:solidFill>
              </a:rPr>
              <a:t>قائمة حلول للمشكلة </a:t>
            </a:r>
            <a:r>
              <a:rPr lang="ar-EG" dirty="0" smtClean="0">
                <a:solidFill>
                  <a:srgbClr val="FF0000"/>
                </a:solidFill>
              </a:rPr>
              <a:t>:</a:t>
            </a:r>
            <a:r>
              <a:rPr lang="ar-EG" dirty="0" smtClean="0"/>
              <a:t>وضع عدة حلول لل</a:t>
            </a:r>
            <a:r>
              <a:rPr lang="ar-SA" dirty="0" smtClean="0"/>
              <a:t>مشكلة </a:t>
            </a:r>
            <a:r>
              <a:rPr lang="ar-EG" dirty="0" smtClean="0"/>
              <a:t>وترتيبها ترتيبًا منطقيًا.</a:t>
            </a:r>
            <a:endParaRPr lang="en-US" dirty="0"/>
          </a:p>
          <a:p>
            <a:pPr lvl="0" algn="r" rtl="1"/>
            <a:r>
              <a:rPr lang="ar-EG" dirty="0" smtClean="0">
                <a:solidFill>
                  <a:srgbClr val="FF0000"/>
                </a:solidFill>
              </a:rPr>
              <a:t>4-</a:t>
            </a:r>
            <a:r>
              <a:rPr lang="ar-SA" dirty="0" smtClean="0">
                <a:solidFill>
                  <a:srgbClr val="FF0000"/>
                </a:solidFill>
              </a:rPr>
              <a:t>اتخاذ </a:t>
            </a:r>
            <a:r>
              <a:rPr lang="ar-SA" dirty="0">
                <a:solidFill>
                  <a:srgbClr val="FF0000"/>
                </a:solidFill>
              </a:rPr>
              <a:t>القرار المناسب لحل المشكلة </a:t>
            </a:r>
            <a:r>
              <a:rPr lang="ar-EG" dirty="0" smtClean="0">
                <a:solidFill>
                  <a:srgbClr val="FF0000"/>
                </a:solidFill>
              </a:rPr>
              <a:t>:</a:t>
            </a:r>
            <a:r>
              <a:rPr lang="ar-SA" dirty="0" smtClean="0"/>
              <a:t>والتركيز </a:t>
            </a:r>
            <a:r>
              <a:rPr lang="ar-SA" dirty="0"/>
              <a:t>على الحل جيدا حتى لا </a:t>
            </a:r>
            <a:r>
              <a:rPr lang="ar-EG" dirty="0" smtClean="0"/>
              <a:t>نتسبب فى </a:t>
            </a:r>
            <a:r>
              <a:rPr lang="ar-SA" dirty="0" smtClean="0"/>
              <a:t> </a:t>
            </a:r>
            <a:r>
              <a:rPr lang="ar-SA" dirty="0"/>
              <a:t>مشكلة اخرى .</a:t>
            </a:r>
            <a:endParaRPr lang="en-US" dirty="0"/>
          </a:p>
          <a:p>
            <a:pPr lvl="0" algn="r" rtl="1"/>
            <a:r>
              <a:rPr lang="ar-EG" dirty="0" smtClean="0"/>
              <a:t>ويراعى عند اختيار الحل أن </a:t>
            </a:r>
            <a:r>
              <a:rPr lang="ar-EG" dirty="0"/>
              <a:t>ي</a:t>
            </a:r>
            <a:r>
              <a:rPr lang="ar-SA" dirty="0" smtClean="0"/>
              <a:t>كون واقعي</a:t>
            </a:r>
            <a:r>
              <a:rPr lang="ar-EG" dirty="0" smtClean="0"/>
              <a:t>ًا</a:t>
            </a:r>
            <a:r>
              <a:rPr lang="ar-SA" dirty="0" smtClean="0"/>
              <a:t> وقابل </a:t>
            </a:r>
            <a:r>
              <a:rPr lang="ar-SA" dirty="0"/>
              <a:t>للتنفيذ .</a:t>
            </a:r>
            <a:endParaRPr lang="en-US" dirty="0"/>
          </a:p>
          <a:p>
            <a:pPr lvl="0" algn="r" rtl="1"/>
            <a:r>
              <a:rPr lang="ar-EG" dirty="0" smtClean="0">
                <a:solidFill>
                  <a:srgbClr val="FF0000"/>
                </a:solidFill>
              </a:rPr>
              <a:t>5- </a:t>
            </a:r>
            <a:r>
              <a:rPr lang="ar-SA" dirty="0" smtClean="0">
                <a:solidFill>
                  <a:srgbClr val="FF0000"/>
                </a:solidFill>
              </a:rPr>
              <a:t>مراجعة </a:t>
            </a:r>
            <a:r>
              <a:rPr lang="ar-SA" dirty="0">
                <a:solidFill>
                  <a:srgbClr val="FF0000"/>
                </a:solidFill>
              </a:rPr>
              <a:t>النتائج </a:t>
            </a:r>
            <a:r>
              <a:rPr lang="ar-EG" dirty="0" smtClean="0">
                <a:solidFill>
                  <a:srgbClr val="FF0000"/>
                </a:solidFill>
              </a:rPr>
              <a:t>:</a:t>
            </a:r>
            <a:r>
              <a:rPr lang="ar-SA" dirty="0" smtClean="0"/>
              <a:t>فمن </a:t>
            </a:r>
            <a:r>
              <a:rPr lang="ar-SA" dirty="0"/>
              <a:t>الممكن أن يكون هناك حل اًخر يعطينا نتيجة أفضل.</a:t>
            </a:r>
            <a:endParaRPr lang="en-US" dirty="0"/>
          </a:p>
          <a:p>
            <a:pPr algn="r"/>
            <a:endParaRPr lang="en-US" dirty="0"/>
          </a:p>
        </p:txBody>
      </p:sp>
    </p:spTree>
    <p:extLst>
      <p:ext uri="{BB962C8B-B14F-4D97-AF65-F5344CB8AC3E}">
        <p14:creationId xmlns:p14="http://schemas.microsoft.com/office/powerpoint/2010/main" val="301316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5-استراتيجية التكعيب</a:t>
            </a:r>
            <a:endParaRPr lang="en-US" dirty="0"/>
          </a:p>
        </p:txBody>
      </p:sp>
      <p:sp>
        <p:nvSpPr>
          <p:cNvPr id="3" name="Content Placeholder 2"/>
          <p:cNvSpPr>
            <a:spLocks noGrp="1"/>
          </p:cNvSpPr>
          <p:nvPr>
            <p:ph idx="1"/>
          </p:nvPr>
        </p:nvSpPr>
        <p:spPr/>
        <p:txBody>
          <a:bodyPr>
            <a:normAutofit lnSpcReduction="10000"/>
          </a:bodyPr>
          <a:lstStyle/>
          <a:p>
            <a:pPr marL="0" indent="0" algn="r">
              <a:buNone/>
            </a:pPr>
            <a:r>
              <a:rPr lang="ar-SA" dirty="0" smtClean="0"/>
              <a:t>خطوات</a:t>
            </a:r>
            <a:r>
              <a:rPr lang="ar-EG" dirty="0"/>
              <a:t> </a:t>
            </a:r>
            <a:r>
              <a:rPr lang="ar-EG" dirty="0" smtClean="0"/>
              <a:t>تنفيذها :          </a:t>
            </a:r>
            <a:endParaRPr lang="en-US" dirty="0" smtClean="0"/>
          </a:p>
          <a:p>
            <a:pPr algn="r"/>
            <a:r>
              <a:rPr lang="ar-EG" dirty="0" smtClean="0"/>
              <a:t>.</a:t>
            </a:r>
            <a:r>
              <a:rPr lang="en-US" dirty="0" smtClean="0"/>
              <a:t> </a:t>
            </a:r>
            <a:r>
              <a:rPr lang="ar-EG" dirty="0" smtClean="0"/>
              <a:t>1- </a:t>
            </a:r>
            <a:r>
              <a:rPr lang="ar-SA" dirty="0" smtClean="0"/>
              <a:t>يعد المعلم مكعب ذو ستة أوجه ويكتب على كل وجه من أوجهه ، سؤال أو أمر أومهمة </a:t>
            </a:r>
            <a:r>
              <a:rPr lang="en-US" dirty="0" smtClean="0"/>
              <a:t>.</a:t>
            </a:r>
          </a:p>
          <a:p>
            <a:pPr algn="r"/>
            <a:r>
              <a:rPr lang="ar-EG" dirty="0" smtClean="0"/>
              <a:t>2- </a:t>
            </a:r>
            <a:r>
              <a:rPr lang="ar-SA" dirty="0" smtClean="0"/>
              <a:t>يقوم </a:t>
            </a:r>
            <a:r>
              <a:rPr lang="ar-SA" dirty="0"/>
              <a:t>المعلم بتقسيم المتعلمين الى مجموعات متساوية ، ثم تقسيم كل مجموعة الى ستة أفراد ، وكل متعلم منهم يجيب على سؤال من </a:t>
            </a:r>
            <a:r>
              <a:rPr lang="ar-SA" dirty="0" smtClean="0"/>
              <a:t>الأسئلة</a:t>
            </a:r>
            <a:r>
              <a:rPr lang="ar-EG" dirty="0"/>
              <a:t> </a:t>
            </a:r>
            <a:r>
              <a:rPr lang="ar-EG" dirty="0" smtClean="0"/>
              <a:t>الستة.</a:t>
            </a:r>
            <a:r>
              <a:rPr lang="en-US" dirty="0" smtClean="0"/>
              <a:t>.</a:t>
            </a:r>
            <a:endParaRPr lang="en-US" dirty="0"/>
          </a:p>
          <a:p>
            <a:pPr algn="r"/>
            <a:r>
              <a:rPr lang="ar-EG" dirty="0" smtClean="0"/>
              <a:t>3- </a:t>
            </a:r>
            <a:r>
              <a:rPr lang="ar-SA" dirty="0" smtClean="0"/>
              <a:t>يقوم ال</a:t>
            </a:r>
            <a:r>
              <a:rPr lang="ar-EG" dirty="0" smtClean="0"/>
              <a:t>م</a:t>
            </a:r>
            <a:r>
              <a:rPr lang="ar-SA" dirty="0" smtClean="0"/>
              <a:t>علم </a:t>
            </a:r>
            <a:r>
              <a:rPr lang="ar-SA" dirty="0"/>
              <a:t>أو أحد أفراد المجموعة بالقاء المكعب أمام المتعلمين </a:t>
            </a:r>
            <a:r>
              <a:rPr lang="ar-EG" dirty="0" smtClean="0"/>
              <a:t> </a:t>
            </a:r>
            <a:r>
              <a:rPr lang="en-US" dirty="0" smtClean="0"/>
              <a:t>.</a:t>
            </a:r>
            <a:endParaRPr lang="en-US" dirty="0"/>
          </a:p>
          <a:p>
            <a:pPr algn="r"/>
            <a:r>
              <a:rPr lang="ar-EG" dirty="0" smtClean="0"/>
              <a:t>4-</a:t>
            </a:r>
            <a:r>
              <a:rPr lang="ar-SA" dirty="0" smtClean="0"/>
              <a:t>عند </a:t>
            </a:r>
            <a:r>
              <a:rPr lang="ar-SA" dirty="0"/>
              <a:t>رمى المكعب على الطاولة ، يقوم كل متعلم باجابة السؤال الموجه له ، وعلى كل متعلم أن يجيب عن السؤال الخاص به ، والمكتوب على أحد أوجه المكعب </a:t>
            </a:r>
            <a:r>
              <a:rPr lang="en-US" dirty="0"/>
              <a:t>.</a:t>
            </a:r>
          </a:p>
          <a:p>
            <a:pPr algn="r"/>
            <a:endParaRPr lang="en-US" dirty="0"/>
          </a:p>
        </p:txBody>
      </p:sp>
    </p:spTree>
    <p:extLst>
      <p:ext uri="{BB962C8B-B14F-4D97-AF65-F5344CB8AC3E}">
        <p14:creationId xmlns:p14="http://schemas.microsoft.com/office/powerpoint/2010/main" val="270230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5-استراتيجية التكعيب</a:t>
            </a:r>
            <a:endParaRPr lang="en-US" dirty="0"/>
          </a:p>
        </p:txBody>
      </p:sp>
      <p:sp>
        <p:nvSpPr>
          <p:cNvPr id="3" name="Content Placeholder 2"/>
          <p:cNvSpPr>
            <a:spLocks noGrp="1"/>
          </p:cNvSpPr>
          <p:nvPr>
            <p:ph idx="1"/>
          </p:nvPr>
        </p:nvSpPr>
        <p:spPr/>
        <p:txBody>
          <a:bodyPr>
            <a:normAutofit fontScale="85000" lnSpcReduction="20000"/>
          </a:bodyPr>
          <a:lstStyle/>
          <a:p>
            <a:pPr algn="r"/>
            <a:r>
              <a:rPr lang="ar-SA" dirty="0"/>
              <a:t>يجب على المعلم مراعاة اختلاف المستويات الستة للتفكير حسب تقسيم بلوم عند وضعه للأسئلة ، وهذه المستويات هى </a:t>
            </a:r>
            <a:r>
              <a:rPr lang="en-US" dirty="0"/>
              <a:t>:</a:t>
            </a:r>
          </a:p>
          <a:p>
            <a:pPr lvl="0" algn="r"/>
            <a:r>
              <a:rPr lang="ar-SA" dirty="0"/>
              <a:t>المستوى الأول: المعرفة والتى تعنى الخبرات و المهارات السابق للمتعلم الحصول عليها </a:t>
            </a:r>
            <a:r>
              <a:rPr lang="en-US" dirty="0"/>
              <a:t>.</a:t>
            </a:r>
          </a:p>
          <a:p>
            <a:pPr lvl="0" algn="r"/>
            <a:r>
              <a:rPr lang="ar-SA" dirty="0"/>
              <a:t>المستوى الثانى : الفهم وهو ادراك معانى المصطلحات و المفاهيم المدروسة واستيعابها </a:t>
            </a:r>
            <a:r>
              <a:rPr lang="en-US" dirty="0"/>
              <a:t>.</a:t>
            </a:r>
          </a:p>
          <a:p>
            <a:pPr lvl="0" algn="r"/>
            <a:r>
              <a:rPr lang="ar-SA" dirty="0"/>
              <a:t>المستوى الثالث : التطبيق أى استخدام المعارف و المعلومات واستخدامها فى بعض الحالات المماثلة </a:t>
            </a:r>
            <a:r>
              <a:rPr lang="en-US" dirty="0"/>
              <a:t>.</a:t>
            </a:r>
          </a:p>
          <a:p>
            <a:pPr lvl="0" algn="r"/>
            <a:r>
              <a:rPr lang="ar-SA" dirty="0"/>
              <a:t>المستوى الرابع : </a:t>
            </a:r>
            <a:r>
              <a:rPr lang="ar-EG" dirty="0" smtClean="0"/>
              <a:t>التحليل </a:t>
            </a:r>
            <a:r>
              <a:rPr lang="ar-SA" dirty="0" smtClean="0"/>
              <a:t>أى </a:t>
            </a:r>
            <a:r>
              <a:rPr lang="ar-SA" dirty="0"/>
              <a:t>تقسيم وتجزئة المعلومات و المواقف لأجزاء </a:t>
            </a:r>
            <a:r>
              <a:rPr lang="en-US" dirty="0"/>
              <a:t>.</a:t>
            </a:r>
          </a:p>
          <a:p>
            <a:pPr lvl="0" algn="r"/>
            <a:r>
              <a:rPr lang="ar-SA" dirty="0"/>
              <a:t>المستوى الخامس : التركيب أى اعادة تجميع وتوصيل أجزاء المواقف والمعلومات لتكوين الموضوعات مكتملة الأجزاء </a:t>
            </a:r>
            <a:r>
              <a:rPr lang="en-US" dirty="0"/>
              <a:t>.</a:t>
            </a:r>
          </a:p>
          <a:p>
            <a:pPr lvl="0" algn="r"/>
            <a:r>
              <a:rPr lang="ar-SA" dirty="0"/>
              <a:t>المستوى السادس : </a:t>
            </a:r>
            <a:r>
              <a:rPr lang="ar-SA" dirty="0" smtClean="0"/>
              <a:t>التق</a:t>
            </a:r>
            <a:r>
              <a:rPr lang="ar-EG" dirty="0" smtClean="0"/>
              <a:t>و</a:t>
            </a:r>
            <a:r>
              <a:rPr lang="ar-SA" dirty="0" smtClean="0"/>
              <a:t>يم </a:t>
            </a:r>
            <a:r>
              <a:rPr lang="ar-SA" dirty="0"/>
              <a:t>وهو استخدام بعض المعايير والأسس فى اصدار واطلاق الأحكام </a:t>
            </a:r>
            <a:r>
              <a:rPr lang="en-US" dirty="0"/>
              <a:t>.</a:t>
            </a:r>
          </a:p>
          <a:p>
            <a:pPr algn="r" rtl="1"/>
            <a:endParaRPr lang="en-US" dirty="0"/>
          </a:p>
        </p:txBody>
      </p:sp>
    </p:spTree>
    <p:extLst>
      <p:ext uri="{BB962C8B-B14F-4D97-AF65-F5344CB8AC3E}">
        <p14:creationId xmlns:p14="http://schemas.microsoft.com/office/powerpoint/2010/main" val="401636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6-استراتيجية قوائم الخيارات</a:t>
            </a:r>
            <a:endParaRPr lang="en-US" dirty="0"/>
          </a:p>
        </p:txBody>
      </p:sp>
      <p:sp>
        <p:nvSpPr>
          <p:cNvPr id="3" name="Content Placeholder 2"/>
          <p:cNvSpPr>
            <a:spLocks noGrp="1"/>
          </p:cNvSpPr>
          <p:nvPr>
            <p:ph idx="1"/>
          </p:nvPr>
        </p:nvSpPr>
        <p:spPr/>
        <p:txBody>
          <a:bodyPr>
            <a:noAutofit/>
          </a:bodyPr>
          <a:lstStyle/>
          <a:p>
            <a:pPr algn="r"/>
            <a:r>
              <a:rPr lang="ar-EG" sz="1800" dirty="0" smtClean="0"/>
              <a:t>وهى استراتيجية تستخدم لإكساب الطلاب مهارة القدرة على اتخاذ القرارات وفيها يتعلم كل طالب بالطريقة </a:t>
            </a:r>
            <a:r>
              <a:rPr lang="ar-EG" sz="1800" smtClean="0"/>
              <a:t>التى تناسبه</a:t>
            </a:r>
            <a:r>
              <a:rPr lang="ar-EG" sz="1800" dirty="0" smtClean="0"/>
              <a:t>.</a:t>
            </a:r>
          </a:p>
          <a:p>
            <a:pPr algn="r"/>
            <a:r>
              <a:rPr lang="ar-EG" sz="1800" dirty="0" smtClean="0"/>
              <a:t>ويشترط لتنفيذ هذه الاستراتيجية أن يدرك المعلم الأشياء التى ينبغي على الطلاب استيعابها و المهارات التى يجب أن يكتسبوها .</a:t>
            </a:r>
          </a:p>
          <a:p>
            <a:pPr algn="r"/>
            <a:r>
              <a:rPr lang="ar-EG" sz="1800" dirty="0" smtClean="0"/>
              <a:t>خطوات التطبيق :(دور المعلم فى تخطيط تنفيذها)</a:t>
            </a:r>
          </a:p>
          <a:p>
            <a:pPr marL="0" indent="0" algn="r">
              <a:buNone/>
            </a:pPr>
            <a:r>
              <a:rPr lang="ar-EG" sz="1800" dirty="0" smtClean="0"/>
              <a:t>1-تحديد العناصر الأكثر أهمية فى الدرس (أو الوحدة).</a:t>
            </a:r>
          </a:p>
          <a:p>
            <a:pPr marL="0" indent="0" algn="r">
              <a:buNone/>
            </a:pPr>
            <a:r>
              <a:rPr lang="ar-EG" sz="1800" dirty="0" smtClean="0"/>
              <a:t>2-تصميم مهام أو أنشطة أو مشاريع أساسية وإلزامية.</a:t>
            </a:r>
          </a:p>
          <a:p>
            <a:pPr marL="0" indent="0" algn="r">
              <a:buNone/>
            </a:pPr>
            <a:r>
              <a:rPr lang="ar-EG" sz="1800" dirty="0" smtClean="0"/>
              <a:t>3-تصميم مهام أو أنشطة أو مشاريع قابلة للتفاوض .</a:t>
            </a:r>
          </a:p>
          <a:p>
            <a:pPr marL="0" indent="0" algn="r">
              <a:buNone/>
            </a:pPr>
            <a:r>
              <a:rPr lang="ar-EG" sz="1800" dirty="0" smtClean="0"/>
              <a:t>4-تخطيط تنفيذ الأنشطة التى تحقق المهام السابقة.</a:t>
            </a:r>
          </a:p>
          <a:p>
            <a:pPr marL="0" indent="0" algn="r">
              <a:buNone/>
            </a:pPr>
            <a:r>
              <a:rPr lang="ar-EG" sz="1800" dirty="0" smtClean="0"/>
              <a:t>5-تحديد الوقت المناسب لتنفيذ كل مهمة.</a:t>
            </a:r>
            <a:endParaRPr lang="en-US" sz="1800" dirty="0"/>
          </a:p>
        </p:txBody>
      </p:sp>
    </p:spTree>
    <p:extLst>
      <p:ext uri="{BB962C8B-B14F-4D97-AF65-F5344CB8AC3E}">
        <p14:creationId xmlns:p14="http://schemas.microsoft.com/office/powerpoint/2010/main" val="2479513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6-استراتيجية قوائم الخيارات</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5618560"/>
              </p:ext>
            </p:extLst>
          </p:nvPr>
        </p:nvGraphicFramePr>
        <p:xfrm>
          <a:off x="1295400" y="2557463"/>
          <a:ext cx="9601200" cy="2834640"/>
        </p:xfrm>
        <a:graphic>
          <a:graphicData uri="http://schemas.openxmlformats.org/drawingml/2006/table">
            <a:tbl>
              <a:tblPr firstRow="1" bandRow="1">
                <a:tableStyleId>{5C22544A-7EE6-4342-B048-85BDC9FD1C3A}</a:tableStyleId>
              </a:tblPr>
              <a:tblGrid>
                <a:gridCol w="2400300"/>
                <a:gridCol w="2400300"/>
                <a:gridCol w="2400300"/>
                <a:gridCol w="2400300"/>
              </a:tblGrid>
              <a:tr h="370840">
                <a:tc>
                  <a:txBody>
                    <a:bodyPr/>
                    <a:lstStyle/>
                    <a:p>
                      <a:pPr algn="ctr"/>
                      <a:r>
                        <a:rPr lang="ar-EG" sz="2400" dirty="0" smtClean="0"/>
                        <a:t>مهام اختيارية</a:t>
                      </a:r>
                      <a:endParaRPr lang="en-US" sz="2400" dirty="0"/>
                    </a:p>
                  </a:txBody>
                  <a:tcPr/>
                </a:tc>
                <a:tc>
                  <a:txBody>
                    <a:bodyPr/>
                    <a:lstStyle/>
                    <a:p>
                      <a:pPr algn="ctr"/>
                      <a:r>
                        <a:rPr lang="ar-EG" sz="2400" dirty="0" smtClean="0"/>
                        <a:t>مهام قابلة للتفاوض</a:t>
                      </a:r>
                      <a:endParaRPr lang="en-US" sz="2400" dirty="0"/>
                    </a:p>
                  </a:txBody>
                  <a:tcPr/>
                </a:tc>
                <a:tc>
                  <a:txBody>
                    <a:bodyPr/>
                    <a:lstStyle/>
                    <a:p>
                      <a:pPr algn="ctr"/>
                      <a:r>
                        <a:rPr lang="ar-EG" sz="2400" dirty="0" smtClean="0"/>
                        <a:t>مهام الزامية</a:t>
                      </a:r>
                      <a:endParaRPr lang="en-US" sz="2400" dirty="0"/>
                    </a:p>
                  </a:txBody>
                  <a:tcPr/>
                </a:tc>
                <a:tc>
                  <a:txBody>
                    <a:bodyPr/>
                    <a:lstStyle/>
                    <a:p>
                      <a:pPr algn="ctr"/>
                      <a:r>
                        <a:rPr lang="ar-EG" sz="2400" dirty="0" smtClean="0"/>
                        <a:t>مهمة اختيارية</a:t>
                      </a:r>
                      <a:endParaRPr lang="en-US" sz="2400" dirty="0"/>
                    </a:p>
                  </a:txBody>
                  <a:tcPr/>
                </a:tc>
              </a:tr>
              <a:tr h="370840">
                <a:tc>
                  <a:txBody>
                    <a:bodyPr/>
                    <a:lstStyle/>
                    <a:p>
                      <a:pPr algn="ctr"/>
                      <a:r>
                        <a:rPr lang="ar-EG" sz="2400" dirty="0" smtClean="0"/>
                        <a:t>الحلويات</a:t>
                      </a:r>
                      <a:endParaRPr lang="en-US" sz="2400" dirty="0"/>
                    </a:p>
                  </a:txBody>
                  <a:tcPr/>
                </a:tc>
                <a:tc>
                  <a:txBody>
                    <a:bodyPr/>
                    <a:lstStyle/>
                    <a:p>
                      <a:pPr algn="ctr"/>
                      <a:r>
                        <a:rPr lang="ar-EG" sz="2400" dirty="0" smtClean="0"/>
                        <a:t>الأطباق الجانبية</a:t>
                      </a:r>
                      <a:endParaRPr lang="en-US" sz="2400" dirty="0"/>
                    </a:p>
                  </a:txBody>
                  <a:tcPr/>
                </a:tc>
                <a:tc>
                  <a:txBody>
                    <a:bodyPr/>
                    <a:lstStyle/>
                    <a:p>
                      <a:pPr algn="ctr"/>
                      <a:r>
                        <a:rPr lang="ar-EG" sz="2400" dirty="0" smtClean="0"/>
                        <a:t>الطبق الرئيسي</a:t>
                      </a:r>
                      <a:endParaRPr lang="en-US" sz="2400" dirty="0"/>
                    </a:p>
                  </a:txBody>
                  <a:tcPr/>
                </a:tc>
                <a:tc>
                  <a:txBody>
                    <a:bodyPr/>
                    <a:lstStyle/>
                    <a:p>
                      <a:pPr algn="ctr"/>
                      <a:r>
                        <a:rPr lang="ar-EG" sz="2400" dirty="0" smtClean="0"/>
                        <a:t>المقبلات</a:t>
                      </a:r>
                      <a:endParaRPr lang="en-US" sz="2400" dirty="0"/>
                    </a:p>
                  </a:txBody>
                  <a:tcPr/>
                </a:tc>
              </a:tr>
              <a:tr h="370840">
                <a:tc>
                  <a:txBody>
                    <a:bodyPr/>
                    <a:lstStyle/>
                    <a:p>
                      <a:pPr algn="ctr"/>
                      <a:r>
                        <a:rPr lang="ar-EG" sz="2400" dirty="0" smtClean="0"/>
                        <a:t>قائمة من المهام الشيقة والتى تتسم بالتحدي وعلى الطالب اختيار مهمة واحدة</a:t>
                      </a:r>
                      <a:endParaRPr lang="en-US" sz="2400" dirty="0"/>
                    </a:p>
                  </a:txBody>
                  <a:tcPr/>
                </a:tc>
                <a:tc>
                  <a:txBody>
                    <a:bodyPr/>
                    <a:lstStyle/>
                    <a:p>
                      <a:pPr algn="ctr"/>
                      <a:r>
                        <a:rPr lang="ar-EG" sz="2400" dirty="0" smtClean="0"/>
                        <a:t>قائمة من المهام أو المشاريع</a:t>
                      </a:r>
                      <a:r>
                        <a:rPr lang="ar-EG" sz="2400" baseline="0" dirty="0" smtClean="0"/>
                        <a:t> أو الأنشطة وعلى الطالب اختيار مهمتين أو مشروعين</a:t>
                      </a:r>
                      <a:endParaRPr lang="en-US" sz="2400" dirty="0"/>
                    </a:p>
                  </a:txBody>
                  <a:tcPr/>
                </a:tc>
                <a:tc>
                  <a:txBody>
                    <a:bodyPr/>
                    <a:lstStyle/>
                    <a:p>
                      <a:pPr algn="ctr"/>
                      <a:r>
                        <a:rPr lang="ar-EG" sz="2400" dirty="0" smtClean="0"/>
                        <a:t>مهمة أو نشاط أو مشروع إلزامي</a:t>
                      </a:r>
                      <a:r>
                        <a:rPr lang="ar-EG" sz="2400" baseline="0" dirty="0" smtClean="0"/>
                        <a:t> يجب أن ينفذه الطالب</a:t>
                      </a:r>
                      <a:endParaRPr lang="en-US" sz="2400" dirty="0"/>
                    </a:p>
                  </a:txBody>
                  <a:tcPr/>
                </a:tc>
                <a:tc>
                  <a:txBody>
                    <a:bodyPr/>
                    <a:lstStyle/>
                    <a:p>
                      <a:pPr algn="ctr"/>
                      <a:r>
                        <a:rPr lang="ar-EG" sz="2400" dirty="0" smtClean="0"/>
                        <a:t>قائمة بالمهام وعلى الطالب اختيار مهمة واحدة فقط</a:t>
                      </a:r>
                    </a:p>
                    <a:p>
                      <a:pPr algn="ctr"/>
                      <a:r>
                        <a:rPr lang="ar-EG" sz="2400" dirty="0" smtClean="0"/>
                        <a:t>(مهمة افتتاحية لدرس اليوم)</a:t>
                      </a:r>
                      <a:endParaRPr lang="en-US" sz="2400" dirty="0"/>
                    </a:p>
                  </a:txBody>
                  <a:tcPr/>
                </a:tc>
              </a:tr>
            </a:tbl>
          </a:graphicData>
        </a:graphic>
      </p:graphicFrame>
    </p:spTree>
    <p:extLst>
      <p:ext uri="{BB962C8B-B14F-4D97-AF65-F5344CB8AC3E}">
        <p14:creationId xmlns:p14="http://schemas.microsoft.com/office/powerpoint/2010/main" val="4058630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dirty="0" smtClean="0"/>
              <a:t>6-استراتيجية قوائم الخيارات</a:t>
            </a:r>
            <a:br>
              <a:rPr lang="ar-EG" dirty="0" smtClean="0"/>
            </a:br>
            <a:r>
              <a:rPr lang="ar-EG" dirty="0" smtClean="0"/>
              <a:t>(مطعم الرياضيات)</a:t>
            </a:r>
            <a:endParaRPr lang="en-US" dirty="0"/>
          </a:p>
        </p:txBody>
      </p:sp>
      <p:sp>
        <p:nvSpPr>
          <p:cNvPr id="3" name="Content Placeholder 2"/>
          <p:cNvSpPr>
            <a:spLocks noGrp="1"/>
          </p:cNvSpPr>
          <p:nvPr>
            <p:ph idx="1"/>
          </p:nvPr>
        </p:nvSpPr>
        <p:spPr/>
        <p:txBody>
          <a:bodyPr/>
          <a:lstStyle/>
          <a:p>
            <a:pPr algn="r"/>
            <a:r>
              <a:rPr lang="en-US" b="1" dirty="0" smtClean="0"/>
              <a:t>:</a:t>
            </a:r>
            <a:r>
              <a:rPr lang="en-US" dirty="0"/>
              <a:t> </a:t>
            </a:r>
            <a:r>
              <a:rPr lang="ar-SA" dirty="0"/>
              <a:t>اختر كل المهام التالية لتحصل على تقدير </a:t>
            </a:r>
            <a:r>
              <a:rPr lang="ar-SA" sz="2800" dirty="0">
                <a:solidFill>
                  <a:srgbClr val="FF0000"/>
                </a:solidFill>
              </a:rPr>
              <a:t>(جيد)</a:t>
            </a:r>
            <a:r>
              <a:rPr lang="en-US" dirty="0" smtClean="0"/>
              <a:t>:</a:t>
            </a:r>
            <a:r>
              <a:rPr lang="ar-EG" b="1" dirty="0" smtClean="0"/>
              <a:t>الطبق الرئيسي</a:t>
            </a:r>
            <a:endParaRPr lang="en-US" b="1" dirty="0"/>
          </a:p>
          <a:p>
            <a:pPr lvl="0" algn="r"/>
            <a:r>
              <a:rPr lang="ar-EG" dirty="0" smtClean="0"/>
              <a:t>1-</a:t>
            </a:r>
            <a:r>
              <a:rPr lang="ar-SA" dirty="0" smtClean="0"/>
              <a:t>تطبيق </a:t>
            </a:r>
            <a:r>
              <a:rPr lang="ar-SA" dirty="0"/>
              <a:t>دور المعلم الصغير في شرح أحد الدروس </a:t>
            </a:r>
            <a:r>
              <a:rPr lang="ar-SA" sz="2000" dirty="0"/>
              <a:t>(الأعداد الكسرية، العامل المشترك، النسبة </a:t>
            </a:r>
            <a:r>
              <a:rPr lang="ar-SA" sz="2000" dirty="0" smtClean="0"/>
              <a:t>المئوية)</a:t>
            </a:r>
            <a:endParaRPr lang="en-US" dirty="0"/>
          </a:p>
          <a:p>
            <a:pPr lvl="0" algn="r"/>
            <a:r>
              <a:rPr lang="ar-EG" dirty="0" smtClean="0"/>
              <a:t>2-</a:t>
            </a:r>
            <a:r>
              <a:rPr lang="ar-SA" dirty="0" smtClean="0"/>
              <a:t>حل </a:t>
            </a:r>
            <a:r>
              <a:rPr lang="ar-SA" dirty="0"/>
              <a:t>90% من </a:t>
            </a:r>
            <a:r>
              <a:rPr lang="ar-SA" dirty="0" smtClean="0"/>
              <a:t>العمليات </a:t>
            </a:r>
            <a:r>
              <a:rPr lang="ar-SA" dirty="0"/>
              <a:t>الحسابية</a:t>
            </a:r>
            <a:endParaRPr lang="en-US" dirty="0"/>
          </a:p>
          <a:p>
            <a:pPr lvl="0" algn="r"/>
            <a:r>
              <a:rPr lang="ar-EG" dirty="0" smtClean="0"/>
              <a:t>3-</a:t>
            </a:r>
            <a:r>
              <a:rPr lang="ar-SA" dirty="0" smtClean="0"/>
              <a:t>حل </a:t>
            </a:r>
            <a:r>
              <a:rPr lang="ar-SA" dirty="0"/>
              <a:t>تمارين </a:t>
            </a:r>
            <a:r>
              <a:rPr lang="ar-SA" dirty="0" smtClean="0"/>
              <a:t>الوحدة</a:t>
            </a:r>
            <a:r>
              <a:rPr lang="ar-EG" dirty="0" smtClean="0"/>
              <a:t> من كتاب المدرسة.</a:t>
            </a:r>
          </a:p>
          <a:p>
            <a:pPr lvl="0" algn="r"/>
            <a:r>
              <a:rPr lang="ar-EG" dirty="0" smtClean="0"/>
              <a:t>4-حل 10أسئلة من مصدر خارجي على الدرس. </a:t>
            </a:r>
            <a:r>
              <a:rPr lang="en-US" dirty="0"/>
              <a:t> </a:t>
            </a:r>
          </a:p>
        </p:txBody>
      </p:sp>
    </p:spTree>
    <p:extLst>
      <p:ext uri="{BB962C8B-B14F-4D97-AF65-F5344CB8AC3E}">
        <p14:creationId xmlns:p14="http://schemas.microsoft.com/office/powerpoint/2010/main" val="928949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6-استراتيجية قوائم الخيارات</a:t>
            </a:r>
            <a:endParaRPr lang="en-US" dirty="0"/>
          </a:p>
        </p:txBody>
      </p:sp>
      <p:sp>
        <p:nvSpPr>
          <p:cNvPr id="3" name="Content Placeholder 2"/>
          <p:cNvSpPr>
            <a:spLocks noGrp="1"/>
          </p:cNvSpPr>
          <p:nvPr>
            <p:ph idx="1"/>
          </p:nvPr>
        </p:nvSpPr>
        <p:spPr/>
        <p:txBody>
          <a:bodyPr>
            <a:normAutofit/>
          </a:bodyPr>
          <a:lstStyle/>
          <a:p>
            <a:pPr algn="r"/>
            <a:r>
              <a:rPr lang="ar-EG" b="1" dirty="0" smtClean="0"/>
              <a:t>الأطباق الجانبية </a:t>
            </a:r>
            <a:r>
              <a:rPr lang="ar-EG" dirty="0" smtClean="0"/>
              <a:t>:</a:t>
            </a:r>
            <a:r>
              <a:rPr lang="ar-SA" dirty="0" smtClean="0"/>
              <a:t>اختر </a:t>
            </a:r>
            <a:r>
              <a:rPr lang="ar-SA" dirty="0"/>
              <a:t>على الأقل طبقين جانبيين لتحصل على التقدير (جيد </a:t>
            </a:r>
            <a:r>
              <a:rPr lang="ar-SA" dirty="0" smtClean="0"/>
              <a:t>جداَ</a:t>
            </a:r>
            <a:r>
              <a:rPr lang="ar-EG" dirty="0" smtClean="0"/>
              <a:t>)</a:t>
            </a:r>
            <a:r>
              <a:rPr lang="ar-SA" dirty="0" smtClean="0"/>
              <a:t> </a:t>
            </a:r>
            <a:endParaRPr lang="en-US" dirty="0"/>
          </a:p>
          <a:p>
            <a:pPr lvl="0" algn="r"/>
            <a:r>
              <a:rPr lang="ar-EG" dirty="0" smtClean="0"/>
              <a:t>1-</a:t>
            </a:r>
            <a:r>
              <a:rPr lang="ar-SA" dirty="0" smtClean="0"/>
              <a:t>عمل </a:t>
            </a:r>
            <a:r>
              <a:rPr lang="ar-SA" dirty="0"/>
              <a:t>مجلة عن مادة </a:t>
            </a:r>
            <a:r>
              <a:rPr lang="ar-SA" dirty="0" smtClean="0"/>
              <a:t>الرياضيات</a:t>
            </a:r>
            <a:endParaRPr lang="ar-EG" dirty="0"/>
          </a:p>
          <a:p>
            <a:pPr lvl="0" algn="r"/>
            <a:r>
              <a:rPr lang="ar-EG" dirty="0" smtClean="0"/>
              <a:t>2-</a:t>
            </a:r>
            <a:r>
              <a:rPr lang="ar-SA" dirty="0" smtClean="0"/>
              <a:t>تصميم </a:t>
            </a:r>
            <a:r>
              <a:rPr lang="ar-EG" dirty="0" smtClean="0"/>
              <a:t>درس اليوم واعلانه </a:t>
            </a:r>
            <a:r>
              <a:rPr lang="ar-SA" dirty="0" smtClean="0"/>
              <a:t>في </a:t>
            </a:r>
            <a:r>
              <a:rPr lang="ar-SA" dirty="0"/>
              <a:t>مجلة </a:t>
            </a:r>
            <a:r>
              <a:rPr lang="ar-SA" dirty="0" smtClean="0"/>
              <a:t>المدرسة</a:t>
            </a:r>
            <a:r>
              <a:rPr lang="en-US" dirty="0"/>
              <a:t> </a:t>
            </a:r>
          </a:p>
          <a:p>
            <a:pPr lvl="0" algn="r"/>
            <a:r>
              <a:rPr lang="ar-EG" dirty="0" smtClean="0"/>
              <a:t> 3-</a:t>
            </a:r>
            <a:r>
              <a:rPr lang="ar-SA" dirty="0" smtClean="0"/>
              <a:t>تصميم </a:t>
            </a:r>
            <a:r>
              <a:rPr lang="ar-SA" dirty="0"/>
              <a:t>خريطة ذهنية </a:t>
            </a:r>
            <a:r>
              <a:rPr lang="ar-EG" dirty="0" smtClean="0"/>
              <a:t>لدرس اليوم</a:t>
            </a:r>
            <a:r>
              <a:rPr lang="en-US" dirty="0"/>
              <a:t> </a:t>
            </a:r>
          </a:p>
          <a:p>
            <a:pPr lvl="0" algn="r"/>
            <a:r>
              <a:rPr lang="ar-EG" dirty="0" smtClean="0"/>
              <a:t>4-</a:t>
            </a:r>
            <a:r>
              <a:rPr lang="ar-SA" dirty="0" smtClean="0"/>
              <a:t>تصميم </a:t>
            </a:r>
            <a:r>
              <a:rPr lang="ar-SA" dirty="0"/>
              <a:t>بوربوينت لدرس </a:t>
            </a:r>
            <a:r>
              <a:rPr lang="ar-EG" dirty="0" smtClean="0"/>
              <a:t>اليوم</a:t>
            </a:r>
            <a:r>
              <a:rPr lang="en-US" dirty="0"/>
              <a:t>  </a:t>
            </a:r>
          </a:p>
          <a:p>
            <a:pPr algn="r"/>
            <a:r>
              <a:rPr lang="ar-EG" dirty="0" smtClean="0"/>
              <a:t>5- جمع </a:t>
            </a:r>
            <a:r>
              <a:rPr lang="ar-SA" dirty="0" smtClean="0"/>
              <a:t>صور </a:t>
            </a:r>
            <a:r>
              <a:rPr lang="ar-SA" dirty="0"/>
              <a:t>فوتوغرافية لتشكيلات هندسية من الحياة الواقعية</a:t>
            </a:r>
            <a:endParaRPr lang="en-US" dirty="0"/>
          </a:p>
        </p:txBody>
      </p:sp>
    </p:spTree>
    <p:extLst>
      <p:ext uri="{BB962C8B-B14F-4D97-AF65-F5344CB8AC3E}">
        <p14:creationId xmlns:p14="http://schemas.microsoft.com/office/powerpoint/2010/main" val="166954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مفهوم التعليم المتمايز</a:t>
            </a:r>
            <a:endParaRPr lang="en-US" dirty="0"/>
          </a:p>
        </p:txBody>
      </p:sp>
      <p:sp>
        <p:nvSpPr>
          <p:cNvPr id="3" name="Content Placeholder 2"/>
          <p:cNvSpPr>
            <a:spLocks noGrp="1"/>
          </p:cNvSpPr>
          <p:nvPr>
            <p:ph idx="1"/>
          </p:nvPr>
        </p:nvSpPr>
        <p:spPr/>
        <p:txBody>
          <a:bodyPr/>
          <a:lstStyle/>
          <a:p>
            <a:pPr algn="r"/>
            <a:r>
              <a:rPr lang="ar-EG" dirty="0" smtClean="0"/>
              <a:t>هى طريقة لتقديم بيئة تعليمية مناسبة لجميع الطلاب تركز على خصائص المتعلم وخبراته السابقة وتهدف الى زيادة إمكانات وقدرات المتعلمين خاصة أن الطلاب يختلفون عن بعضهم فى نواح متعددة.</a:t>
            </a:r>
          </a:p>
        </p:txBody>
      </p:sp>
    </p:spTree>
    <p:extLst>
      <p:ext uri="{BB962C8B-B14F-4D97-AF65-F5344CB8AC3E}">
        <p14:creationId xmlns:p14="http://schemas.microsoft.com/office/powerpoint/2010/main" val="3715190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6-استراتيجية قوائم الخيارات</a:t>
            </a:r>
            <a:endParaRPr lang="en-US" dirty="0"/>
          </a:p>
        </p:txBody>
      </p:sp>
      <p:sp>
        <p:nvSpPr>
          <p:cNvPr id="3" name="Content Placeholder 2"/>
          <p:cNvSpPr>
            <a:spLocks noGrp="1"/>
          </p:cNvSpPr>
          <p:nvPr>
            <p:ph idx="1"/>
          </p:nvPr>
        </p:nvSpPr>
        <p:spPr/>
        <p:txBody>
          <a:bodyPr/>
          <a:lstStyle/>
          <a:p>
            <a:pPr algn="r"/>
            <a:r>
              <a:rPr lang="ar-SA" dirty="0"/>
              <a:t>أكمل واحدة من المهام التالية للحصول على تقدير (ممتاز)</a:t>
            </a:r>
            <a:r>
              <a:rPr lang="en-US" dirty="0" smtClean="0"/>
              <a:t>:</a:t>
            </a:r>
            <a:r>
              <a:rPr lang="ar-EG" b="1" dirty="0" smtClean="0"/>
              <a:t>الحلوياتِ</a:t>
            </a:r>
            <a:endParaRPr lang="en-US" b="1" dirty="0"/>
          </a:p>
          <a:p>
            <a:pPr lvl="0" algn="r"/>
            <a:r>
              <a:rPr lang="ar-EG" dirty="0" smtClean="0"/>
              <a:t>1-</a:t>
            </a:r>
            <a:r>
              <a:rPr lang="ar-SA" dirty="0" smtClean="0"/>
              <a:t>تصميم </a:t>
            </a:r>
            <a:r>
              <a:rPr lang="ar-SA" dirty="0"/>
              <a:t>وسائل مفيدة في تعلم مادة الرياضيات</a:t>
            </a:r>
            <a:r>
              <a:rPr lang="en-US" dirty="0"/>
              <a:t> </a:t>
            </a:r>
          </a:p>
          <a:p>
            <a:pPr lvl="0" algn="r"/>
            <a:r>
              <a:rPr lang="en-US" dirty="0" smtClean="0"/>
              <a:t>.</a:t>
            </a:r>
            <a:r>
              <a:rPr lang="ar-SA" dirty="0" smtClean="0"/>
              <a:t> </a:t>
            </a:r>
            <a:r>
              <a:rPr lang="ar-EG" dirty="0" smtClean="0"/>
              <a:t>2-</a:t>
            </a:r>
            <a:r>
              <a:rPr lang="ar-SA" dirty="0" smtClean="0"/>
              <a:t>إنتاج </a:t>
            </a:r>
            <a:r>
              <a:rPr lang="ar-SA" dirty="0"/>
              <a:t>عرض </a:t>
            </a:r>
            <a:r>
              <a:rPr lang="ar-EG" dirty="0"/>
              <a:t>ي</a:t>
            </a:r>
            <a:r>
              <a:rPr lang="ar-SA" dirty="0"/>
              <a:t>ساعد </a:t>
            </a:r>
            <a:r>
              <a:rPr lang="ar-EG" dirty="0"/>
              <a:t> فى </a:t>
            </a:r>
            <a:r>
              <a:rPr lang="ar-SA" dirty="0"/>
              <a:t>فهم مادة الرياضيات أو أحد الدروس فيها</a:t>
            </a:r>
            <a:r>
              <a:rPr lang="en-US" dirty="0"/>
              <a:t> </a:t>
            </a:r>
          </a:p>
          <a:p>
            <a:pPr lvl="0" algn="r"/>
            <a:r>
              <a:rPr lang="ar-EG" dirty="0" smtClean="0"/>
              <a:t>3-</a:t>
            </a:r>
            <a:r>
              <a:rPr lang="ar-SA" dirty="0" smtClean="0"/>
              <a:t>الانضمام </a:t>
            </a:r>
            <a:r>
              <a:rPr lang="ar-SA" dirty="0"/>
              <a:t>إلى </a:t>
            </a:r>
            <a:r>
              <a:rPr lang="ar-EG" dirty="0" smtClean="0"/>
              <a:t>فريق تعلم الأقران </a:t>
            </a:r>
            <a:r>
              <a:rPr lang="ar-SA" dirty="0" smtClean="0"/>
              <a:t>في </a:t>
            </a:r>
            <a:r>
              <a:rPr lang="ar-SA" dirty="0"/>
              <a:t>مادة الرياضيات</a:t>
            </a:r>
            <a:r>
              <a:rPr lang="en-US" dirty="0"/>
              <a:t>. </a:t>
            </a:r>
          </a:p>
          <a:p>
            <a:pPr lvl="0" algn="r"/>
            <a:r>
              <a:rPr lang="ar-EG" dirty="0" smtClean="0"/>
              <a:t>4-</a:t>
            </a:r>
            <a:r>
              <a:rPr lang="ar-SA" dirty="0" smtClean="0"/>
              <a:t>تصميم </a:t>
            </a:r>
            <a:r>
              <a:rPr lang="ar-SA" dirty="0"/>
              <a:t>بطاقات مبتكرة لربط الرياضيات بالحياة</a:t>
            </a:r>
            <a:r>
              <a:rPr lang="en-US" dirty="0"/>
              <a:t>. </a:t>
            </a:r>
          </a:p>
          <a:p>
            <a:pPr algn="r"/>
            <a:r>
              <a:rPr lang="ar-EG" dirty="0" smtClean="0"/>
              <a:t>5- إعداد </a:t>
            </a:r>
            <a:r>
              <a:rPr lang="ar-SA" dirty="0" smtClean="0"/>
              <a:t>بوربوينت </a:t>
            </a:r>
            <a:r>
              <a:rPr lang="ar-SA" dirty="0"/>
              <a:t>مدعم بالصور </a:t>
            </a:r>
            <a:r>
              <a:rPr lang="ar-SA" dirty="0" smtClean="0"/>
              <a:t>والرسوم </a:t>
            </a:r>
            <a:r>
              <a:rPr lang="ar-SA" dirty="0"/>
              <a:t>البيانية والأشكال الهندسية</a:t>
            </a:r>
            <a:endParaRPr lang="en-US" dirty="0"/>
          </a:p>
        </p:txBody>
      </p:sp>
    </p:spTree>
    <p:extLst>
      <p:ext uri="{BB962C8B-B14F-4D97-AF65-F5344CB8AC3E}">
        <p14:creationId xmlns:p14="http://schemas.microsoft.com/office/powerpoint/2010/main" val="2350223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dirty="0" smtClean="0"/>
              <a:t>7-استراتيجية لوحة الخيارات </a:t>
            </a:r>
            <a:r>
              <a:rPr lang="en-US" dirty="0" smtClean="0"/>
              <a:t/>
            </a:r>
            <a:br>
              <a:rPr lang="en-US" dirty="0" smtClean="0"/>
            </a:br>
            <a:r>
              <a:rPr lang="en-US" dirty="0" smtClean="0"/>
              <a:t>(Tic -Tok)(X - O)</a:t>
            </a:r>
            <a:r>
              <a:rPr lang="ar-EG" dirty="0" smtClean="0"/>
              <a:t> </a:t>
            </a:r>
            <a:endParaRPr lang="en-US" dirty="0"/>
          </a:p>
        </p:txBody>
      </p:sp>
      <p:sp>
        <p:nvSpPr>
          <p:cNvPr id="3" name="Content Placeholder 2"/>
          <p:cNvSpPr>
            <a:spLocks noGrp="1"/>
          </p:cNvSpPr>
          <p:nvPr>
            <p:ph idx="1"/>
          </p:nvPr>
        </p:nvSpPr>
        <p:spPr/>
        <p:txBody>
          <a:bodyPr>
            <a:normAutofit fontScale="85000" lnSpcReduction="10000"/>
          </a:bodyPr>
          <a:lstStyle/>
          <a:p>
            <a:pPr algn="r"/>
            <a:r>
              <a:rPr lang="ar-EG" dirty="0" smtClean="0"/>
              <a:t>هى استراتيجية </a:t>
            </a:r>
            <a:r>
              <a:rPr lang="ar-EG" dirty="0"/>
              <a:t>ممتعة جدا وتستخدم ضمن </a:t>
            </a:r>
            <a:r>
              <a:rPr lang="ar-EG" dirty="0" smtClean="0"/>
              <a:t>استراتيجيات</a:t>
            </a:r>
            <a:r>
              <a:rPr lang="ar-EG" dirty="0">
                <a:solidFill>
                  <a:srgbClr val="FF0000"/>
                </a:solidFill>
              </a:rPr>
              <a:t> التعلم باللعب </a:t>
            </a:r>
            <a:r>
              <a:rPr lang="ar-EG" dirty="0"/>
              <a:t>، </a:t>
            </a:r>
            <a:r>
              <a:rPr lang="ar-EG" dirty="0" smtClean="0"/>
              <a:t>(من </a:t>
            </a:r>
            <a:r>
              <a:rPr lang="ar-EG" dirty="0"/>
              <a:t>وسائل </a:t>
            </a:r>
            <a:r>
              <a:rPr lang="ar-EG" dirty="0" smtClean="0"/>
              <a:t>التعلم النشط)</a:t>
            </a:r>
          </a:p>
          <a:p>
            <a:pPr algn="r"/>
            <a:r>
              <a:rPr lang="ar-EG" dirty="0" smtClean="0"/>
              <a:t>وتتم تبعا للخطوات التالية :</a:t>
            </a:r>
          </a:p>
          <a:p>
            <a:pPr algn="r"/>
            <a:r>
              <a:rPr lang="ar-EG" dirty="0" smtClean="0"/>
              <a:t>1- يجهز المعلم مجموعة من الأسئلة المختلفة فى درجة الصعوبة .</a:t>
            </a:r>
          </a:p>
          <a:p>
            <a:pPr algn="r"/>
            <a:r>
              <a:rPr lang="ar-EG" dirty="0" smtClean="0"/>
              <a:t>2-يرسم المعلم على السبورة لوحة مقسمة الى ثلاث أو أربع مربعات أفقيا ورأسيا.</a:t>
            </a:r>
          </a:p>
          <a:p>
            <a:pPr algn="r"/>
            <a:r>
              <a:rPr lang="ar-EG" dirty="0" smtClean="0"/>
              <a:t>3-يقسم المعلم طلاب الفصل الى مجموعتين وكل مجموعة تأخذ رمز من الرمزين </a:t>
            </a:r>
          </a:p>
          <a:p>
            <a:pPr algn="r"/>
            <a:r>
              <a:rPr lang="en-US" dirty="0" smtClean="0"/>
              <a:t>X-O</a:t>
            </a:r>
            <a:endParaRPr lang="ar-EG" dirty="0" smtClean="0"/>
          </a:p>
          <a:p>
            <a:pPr algn="r"/>
            <a:r>
              <a:rPr lang="ar-EG" dirty="0" smtClean="0"/>
              <a:t>4-يختار المعلم أحد الطلاب من إحدى المجموعتين ليختار أحد المربعات ويوجه اليه المعلم سؤالا وعندما يجيب عليه يضع رمز مجموعته فى ذلك المربع.وهكذا حتى تفوز أحد المجموعتين عندما تكون خطا أفقيا أورأسيا أو قطريا.</a:t>
            </a:r>
            <a:r>
              <a:rPr lang="en-US" dirty="0" smtClean="0"/>
              <a:t>  </a:t>
            </a:r>
            <a:endParaRPr lang="en-US" dirty="0"/>
          </a:p>
        </p:txBody>
      </p:sp>
    </p:spTree>
    <p:extLst>
      <p:ext uri="{BB962C8B-B14F-4D97-AF65-F5344CB8AC3E}">
        <p14:creationId xmlns:p14="http://schemas.microsoft.com/office/powerpoint/2010/main" val="2981480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dirty="0" smtClean="0"/>
              <a:t>8-استراتيجية جيكسو</a:t>
            </a:r>
            <a:r>
              <a:rPr lang="en-US" dirty="0"/>
              <a:t/>
            </a:r>
            <a:br>
              <a:rPr lang="en-US" dirty="0"/>
            </a:br>
            <a:r>
              <a:rPr lang="en-US" dirty="0" smtClean="0"/>
              <a:t>(Jigsaw)</a:t>
            </a:r>
            <a:endParaRPr lang="en-US" dirty="0"/>
          </a:p>
        </p:txBody>
      </p:sp>
      <p:sp>
        <p:nvSpPr>
          <p:cNvPr id="3" name="Content Placeholder 2"/>
          <p:cNvSpPr>
            <a:spLocks noGrp="1"/>
          </p:cNvSpPr>
          <p:nvPr>
            <p:ph idx="1"/>
          </p:nvPr>
        </p:nvSpPr>
        <p:spPr/>
        <p:txBody>
          <a:bodyPr/>
          <a:lstStyle/>
          <a:p>
            <a:pPr algn="r"/>
            <a:r>
              <a:rPr lang="ar-SA" dirty="0"/>
              <a:t>هي إحدى استراتيجيات التعليم التعاوني والمنسوبة إلى د.أورنوسون، وفي </a:t>
            </a:r>
            <a:r>
              <a:rPr lang="ar-SA" dirty="0" smtClean="0"/>
              <a:t>هذه </a:t>
            </a:r>
            <a:r>
              <a:rPr lang="ar-SA" dirty="0"/>
              <a:t>الاستراتيجية يتعلم الطلاب من بعضهم ويتعاونون في تحقيق الأهداف المرسومة بشكل </a:t>
            </a:r>
            <a:r>
              <a:rPr lang="ar-SA" dirty="0" smtClean="0"/>
              <a:t>تفاعلي</a:t>
            </a:r>
            <a:r>
              <a:rPr lang="ar-EG" dirty="0" smtClean="0"/>
              <a:t>.</a:t>
            </a:r>
            <a:r>
              <a:rPr lang="en-US" dirty="0" smtClean="0"/>
              <a:t>.</a:t>
            </a:r>
            <a:endParaRPr lang="en-US" dirty="0"/>
          </a:p>
          <a:p>
            <a:pPr algn="r"/>
            <a:r>
              <a:rPr lang="ar-SA" dirty="0" smtClean="0"/>
              <a:t>واستراتيجية </a:t>
            </a:r>
            <a:r>
              <a:rPr lang="ar-SA" dirty="0"/>
              <a:t>جيكسو ليست فقط أداة فاعلة لتحقيق مخرجات التعلم في الدرس أو الوحدة الدراسية أو أي فصل في كتاب، بل إنها تذهب أبعد من ذلك في تعزيز قيم التشارك والشعور بالمسئولية والعمل بروح الفريق وتقبُّل </a:t>
            </a:r>
            <a:r>
              <a:rPr lang="ar-SA" dirty="0" smtClean="0"/>
              <a:t>النتائج</a:t>
            </a:r>
            <a:r>
              <a:rPr lang="ar-EG" dirty="0" smtClean="0"/>
              <a:t>.</a:t>
            </a:r>
            <a:endParaRPr lang="en-US" dirty="0"/>
          </a:p>
        </p:txBody>
      </p:sp>
    </p:spTree>
    <p:extLst>
      <p:ext uri="{BB962C8B-B14F-4D97-AF65-F5344CB8AC3E}">
        <p14:creationId xmlns:p14="http://schemas.microsoft.com/office/powerpoint/2010/main" val="1400327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خطوات تطبيق استراتيجية جيكسو</a:t>
            </a:r>
            <a:endParaRPr lang="en-US" dirty="0"/>
          </a:p>
        </p:txBody>
      </p:sp>
      <p:sp>
        <p:nvSpPr>
          <p:cNvPr id="3" name="Content Placeholder 2"/>
          <p:cNvSpPr>
            <a:spLocks noGrp="1"/>
          </p:cNvSpPr>
          <p:nvPr>
            <p:ph idx="1"/>
          </p:nvPr>
        </p:nvSpPr>
        <p:spPr/>
        <p:txBody>
          <a:bodyPr>
            <a:normAutofit fontScale="92500" lnSpcReduction="20000"/>
          </a:bodyPr>
          <a:lstStyle/>
          <a:p>
            <a:pPr algn="r"/>
            <a:r>
              <a:rPr lang="ar-EG" dirty="0" smtClean="0"/>
              <a:t>1- يقوم </a:t>
            </a:r>
            <a:r>
              <a:rPr lang="ar-EG" dirty="0"/>
              <a:t>المعلم بتقديم الدرس في صورة مهمات موزعة على أوراق عمل بعدد مجموعات الطلبة. ويُفضل أن يتم توزيع المهمة الواحدة إلى مجموعة من الاجراءات أو المهمات الصغيرة  بعدد طلبة </a:t>
            </a:r>
            <a:r>
              <a:rPr lang="ar-EG" dirty="0" smtClean="0"/>
              <a:t>المجموعة </a:t>
            </a:r>
            <a:r>
              <a:rPr lang="ar-EG" dirty="0"/>
              <a:t>الواحدة.  (عدد إجراءات المهمة الواحدة  = عدد الطلبة).</a:t>
            </a:r>
          </a:p>
          <a:p>
            <a:pPr algn="r"/>
            <a:r>
              <a:rPr lang="ar-EG" dirty="0" smtClean="0"/>
              <a:t>2- وزّع </a:t>
            </a:r>
            <a:r>
              <a:rPr lang="ar-EG" dirty="0"/>
              <a:t>إجراءات المهمة الواحدة  على عدد الطلاب في المجموعة الواحدة و من ثم بقية المجموعات </a:t>
            </a:r>
            <a:r>
              <a:rPr lang="ar-EG" dirty="0" smtClean="0"/>
              <a:t>ويفضل </a:t>
            </a:r>
            <a:r>
              <a:rPr lang="ar-EG" dirty="0"/>
              <a:t>أن تحدد بورقة موضحاً اسم الطالب و فقرته المحددة في كل مجموعة.</a:t>
            </a:r>
          </a:p>
          <a:p>
            <a:pPr algn="r"/>
            <a:r>
              <a:rPr lang="ar-EG" dirty="0" smtClean="0"/>
              <a:t>3- تقسيم </a:t>
            </a:r>
            <a:r>
              <a:rPr lang="ar-EG" dirty="0"/>
              <a:t>الطلاب إلى مجموعات مؤلفة من 5- 6 طلاب غير متجانسة ( وهو شرط </a:t>
            </a:r>
            <a:r>
              <a:rPr lang="ar-EG" dirty="0" smtClean="0"/>
              <a:t>ضروري)</a:t>
            </a:r>
          </a:p>
          <a:p>
            <a:pPr algn="r"/>
            <a:r>
              <a:rPr lang="ar-EG" dirty="0" smtClean="0"/>
              <a:t> </a:t>
            </a:r>
            <a:r>
              <a:rPr lang="ar-EG" dirty="0"/>
              <a:t>فقد يكون عدم التجانس في القدرات أو أي فروق فردية أخرى يرى المعلم أنها ذات أهمية بالغة.</a:t>
            </a:r>
          </a:p>
          <a:p>
            <a:pPr algn="r"/>
            <a:r>
              <a:rPr lang="ar-EG" dirty="0" smtClean="0"/>
              <a:t>4- تعيين </a:t>
            </a:r>
            <a:r>
              <a:rPr lang="ar-EG" dirty="0"/>
              <a:t>طالب واحد من كل مجموعة كقائد.</a:t>
            </a:r>
          </a:p>
          <a:p>
            <a:pPr algn="r"/>
            <a:r>
              <a:rPr lang="ar-EG" dirty="0" smtClean="0"/>
              <a:t>ملجوظة هامة :يجب إعطاء </a:t>
            </a:r>
            <a:r>
              <a:rPr lang="ar-EG" dirty="0"/>
              <a:t>جميع الطلبة وقتاً كافياً، ويُفضل أن يكون محدداً بشكل مسبق على ورقة العمل.</a:t>
            </a:r>
          </a:p>
          <a:p>
            <a:pPr algn="r"/>
            <a:endParaRPr lang="en-US" dirty="0"/>
          </a:p>
        </p:txBody>
      </p:sp>
    </p:spTree>
    <p:extLst>
      <p:ext uri="{BB962C8B-B14F-4D97-AF65-F5344CB8AC3E}">
        <p14:creationId xmlns:p14="http://schemas.microsoft.com/office/powerpoint/2010/main" val="214257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خطوات تطبيق استراتيجية جيكسو</a:t>
            </a:r>
            <a:endParaRPr lang="en-US" dirty="0"/>
          </a:p>
        </p:txBody>
      </p:sp>
      <p:sp>
        <p:nvSpPr>
          <p:cNvPr id="3" name="Content Placeholder 2"/>
          <p:cNvSpPr>
            <a:spLocks noGrp="1"/>
          </p:cNvSpPr>
          <p:nvPr>
            <p:ph idx="1"/>
          </p:nvPr>
        </p:nvSpPr>
        <p:spPr/>
        <p:txBody>
          <a:bodyPr/>
          <a:lstStyle/>
          <a:p>
            <a:pPr algn="r"/>
            <a:r>
              <a:rPr lang="ar-EG" dirty="0" smtClean="0"/>
              <a:t>5- اطلب </a:t>
            </a:r>
            <a:r>
              <a:rPr lang="ar-EG" dirty="0"/>
              <a:t>من كل طالب لديه نفس المهمة أو </a:t>
            </a:r>
            <a:r>
              <a:rPr lang="ar-EG" dirty="0" smtClean="0"/>
              <a:t>الإجراء </a:t>
            </a:r>
            <a:r>
              <a:rPr lang="ar-EG" dirty="0"/>
              <a:t> أو المحتوى من كل مجموعة بتشكيل مجموعات أخرى (</a:t>
            </a:r>
            <a:r>
              <a:rPr lang="ar-EG" b="1" dirty="0"/>
              <a:t>مجموعة الخبراء</a:t>
            </a:r>
            <a:r>
              <a:rPr lang="ar-EG" dirty="0"/>
              <a:t>) ؛ لمناقشة والعمل على استيعاب هذه المهمة.</a:t>
            </a:r>
          </a:p>
          <a:p>
            <a:pPr algn="r"/>
            <a:r>
              <a:rPr lang="ar-EG" dirty="0" smtClean="0"/>
              <a:t>6- نبه الطلاب </a:t>
            </a:r>
            <a:r>
              <a:rPr lang="ar-EG" dirty="0"/>
              <a:t>على أن يتناقشوا و يتبادلوا الأفكار حول المهمة المحددة </a:t>
            </a:r>
            <a:r>
              <a:rPr lang="ar-EG" dirty="0" smtClean="0"/>
              <a:t>لاستيعابها </a:t>
            </a:r>
            <a:r>
              <a:rPr lang="ar-EG" dirty="0"/>
              <a:t>ليكونوا قادرين على نقلها لزملائهم في مجموعاتهم الأصلية.</a:t>
            </a:r>
          </a:p>
          <a:p>
            <a:pPr algn="r"/>
            <a:r>
              <a:rPr lang="ar-EG" dirty="0" smtClean="0"/>
              <a:t>7-اطلب </a:t>
            </a:r>
            <a:r>
              <a:rPr lang="ar-EG" dirty="0"/>
              <a:t>من الطلاب العودة إلى مجموعاتهم </a:t>
            </a:r>
            <a:r>
              <a:rPr lang="ar-EG" dirty="0" smtClean="0"/>
              <a:t>الأصلية.</a:t>
            </a:r>
            <a:endParaRPr lang="ar-EG" dirty="0"/>
          </a:p>
          <a:p>
            <a:pPr algn="r"/>
            <a:r>
              <a:rPr lang="ar-EG" dirty="0" smtClean="0"/>
              <a:t>8-اسمح </a:t>
            </a:r>
            <a:r>
              <a:rPr lang="ar-EG" dirty="0"/>
              <a:t>لكل طالب بشرح موضوعه او مهمته لزملائه في المجموعة عما تعلّمه.</a:t>
            </a:r>
            <a:endParaRPr lang="en-US" dirty="0"/>
          </a:p>
        </p:txBody>
      </p:sp>
    </p:spTree>
    <p:extLst>
      <p:ext uri="{BB962C8B-B14F-4D97-AF65-F5344CB8AC3E}">
        <p14:creationId xmlns:p14="http://schemas.microsoft.com/office/powerpoint/2010/main" val="1880762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خطوات تطبيق استراتيجية جيكسو</a:t>
            </a:r>
            <a:endParaRPr lang="en-US" dirty="0"/>
          </a:p>
        </p:txBody>
      </p:sp>
      <p:sp>
        <p:nvSpPr>
          <p:cNvPr id="3" name="Content Placeholder 2"/>
          <p:cNvSpPr>
            <a:spLocks noGrp="1"/>
          </p:cNvSpPr>
          <p:nvPr>
            <p:ph idx="1"/>
          </p:nvPr>
        </p:nvSpPr>
        <p:spPr/>
        <p:txBody>
          <a:bodyPr/>
          <a:lstStyle/>
          <a:p>
            <a:pPr algn="r"/>
            <a:r>
              <a:rPr lang="ar-EG" b="1" dirty="0"/>
              <a:t>دور المعلم:</a:t>
            </a:r>
            <a:endParaRPr lang="ar-EG" dirty="0"/>
          </a:p>
          <a:p>
            <a:pPr algn="r"/>
            <a:r>
              <a:rPr lang="ar-EG" dirty="0" smtClean="0"/>
              <a:t>1- توفير </a:t>
            </a:r>
            <a:r>
              <a:rPr lang="ar-EG" dirty="0"/>
              <a:t>الأدوات وأوراق العمل.</a:t>
            </a:r>
          </a:p>
          <a:p>
            <a:pPr algn="r"/>
            <a:r>
              <a:rPr lang="ar-EG" dirty="0" smtClean="0"/>
              <a:t>2- تقسيم الطلبة.</a:t>
            </a:r>
            <a:endParaRPr lang="ar-EG" dirty="0"/>
          </a:p>
          <a:p>
            <a:pPr algn="r"/>
            <a:r>
              <a:rPr lang="ar-EG" dirty="0" smtClean="0"/>
              <a:t>3- تشجيع </a:t>
            </a:r>
            <a:r>
              <a:rPr lang="ar-EG" dirty="0"/>
              <a:t>الطلبة على النقاش والحوار.</a:t>
            </a:r>
          </a:p>
          <a:p>
            <a:pPr algn="r"/>
            <a:r>
              <a:rPr lang="ar-EG" dirty="0" smtClean="0"/>
              <a:t>4- التنقل </a:t>
            </a:r>
            <a:r>
              <a:rPr lang="ar-EG" dirty="0"/>
              <a:t>بين المجموعات وطرح الأسئلة إن لزم الأمر.</a:t>
            </a:r>
          </a:p>
          <a:p>
            <a:pPr algn="r"/>
            <a:r>
              <a:rPr lang="ar-EG" dirty="0" smtClean="0"/>
              <a:t>5- تقييم </a:t>
            </a:r>
            <a:r>
              <a:rPr lang="ar-EG" dirty="0"/>
              <a:t>الطلبة من خلال اختبار قصير أو قائمة شطب أو سلم تقدير.</a:t>
            </a:r>
          </a:p>
          <a:p>
            <a:pPr algn="r"/>
            <a:endParaRPr lang="en-US" dirty="0"/>
          </a:p>
          <a:p>
            <a:endParaRPr lang="en-US" dirty="0"/>
          </a:p>
        </p:txBody>
      </p:sp>
    </p:spTree>
    <p:extLst>
      <p:ext uri="{BB962C8B-B14F-4D97-AF65-F5344CB8AC3E}">
        <p14:creationId xmlns:p14="http://schemas.microsoft.com/office/powerpoint/2010/main" val="1582655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9-استراتيجية فراير</a:t>
            </a:r>
            <a:endParaRPr lang="en-US" dirty="0"/>
          </a:p>
        </p:txBody>
      </p:sp>
      <p:sp>
        <p:nvSpPr>
          <p:cNvPr id="3" name="Content Placeholder 2"/>
          <p:cNvSpPr>
            <a:spLocks noGrp="1"/>
          </p:cNvSpPr>
          <p:nvPr>
            <p:ph idx="1"/>
          </p:nvPr>
        </p:nvSpPr>
        <p:spPr/>
        <p:txBody>
          <a:bodyPr/>
          <a:lstStyle/>
          <a:p>
            <a:pPr algn="r"/>
            <a:r>
              <a:rPr lang="ar-EG" dirty="0" smtClean="0"/>
              <a:t>وهى استراتيجية تستخدم لتحليل المفاهيم </a:t>
            </a:r>
          </a:p>
          <a:p>
            <a:pPr algn="r"/>
            <a:r>
              <a:rPr lang="ar-EG" dirty="0" smtClean="0"/>
              <a:t> والمعاني المستخلصة من الدرس .</a:t>
            </a:r>
          </a:p>
          <a:p>
            <a:pPr algn="r"/>
            <a:r>
              <a:rPr lang="ar-EG" dirty="0" smtClean="0"/>
              <a:t>أهميتها:</a:t>
            </a:r>
          </a:p>
          <a:p>
            <a:pPr algn="r"/>
            <a:r>
              <a:rPr lang="ar-EG" dirty="0" smtClean="0"/>
              <a:t>تعززمهارات التحليل والمقارنة </a:t>
            </a:r>
          </a:p>
          <a:p>
            <a:pPr algn="r"/>
            <a:r>
              <a:rPr lang="ar-EG" dirty="0" smtClean="0"/>
              <a:t>والاستنتاج لدى المتعلمين. </a:t>
            </a:r>
            <a:endParaRPr lang="en-US" dirty="0"/>
          </a:p>
        </p:txBody>
      </p:sp>
      <p:pic>
        <p:nvPicPr>
          <p:cNvPr id="4" name="Content Placeholder 3"/>
          <p:cNvPicPr>
            <a:picLocks noChangeAspect="1"/>
          </p:cNvPicPr>
          <p:nvPr/>
        </p:nvPicPr>
        <p:blipFill>
          <a:blip r:embed="rId2"/>
          <a:stretch>
            <a:fillRect/>
          </a:stretch>
        </p:blipFill>
        <p:spPr>
          <a:xfrm>
            <a:off x="1163489" y="2708851"/>
            <a:ext cx="5732409" cy="3317875"/>
          </a:xfrm>
          <a:prstGeom prst="rect">
            <a:avLst/>
          </a:prstGeom>
        </p:spPr>
      </p:pic>
    </p:spTree>
    <p:extLst>
      <p:ext uri="{BB962C8B-B14F-4D97-AF65-F5344CB8AC3E}">
        <p14:creationId xmlns:p14="http://schemas.microsoft.com/office/powerpoint/2010/main" val="58179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أهمية التعليم المتمايز</a:t>
            </a:r>
            <a:endParaRPr lang="en-US" dirty="0"/>
          </a:p>
        </p:txBody>
      </p:sp>
      <p:sp>
        <p:nvSpPr>
          <p:cNvPr id="3" name="Content Placeholder 2"/>
          <p:cNvSpPr>
            <a:spLocks noGrp="1"/>
          </p:cNvSpPr>
          <p:nvPr>
            <p:ph idx="1"/>
          </p:nvPr>
        </p:nvSpPr>
        <p:spPr/>
        <p:txBody>
          <a:bodyPr>
            <a:noAutofit/>
          </a:bodyPr>
          <a:lstStyle/>
          <a:p>
            <a:pPr algn="r"/>
            <a:r>
              <a:rPr lang="ar-EG" sz="2000" b="1" dirty="0" smtClean="0"/>
              <a:t>ترجع أهمية طريقة التعليم المتمايز الى أنها:</a:t>
            </a:r>
          </a:p>
          <a:p>
            <a:pPr algn="r"/>
            <a:r>
              <a:rPr lang="ar-EG" sz="2000" b="1" dirty="0" smtClean="0"/>
              <a:t>1-تراعي أنماط تعلم الطلاب المختلفة</a:t>
            </a:r>
          </a:p>
          <a:p>
            <a:pPr algn="r"/>
            <a:r>
              <a:rPr lang="ar-EG" sz="2000" b="1" dirty="0" smtClean="0"/>
              <a:t>( سمعي – بصري- اجتماعي حسي – حركي –منطقي أو رياضي )</a:t>
            </a:r>
          </a:p>
          <a:p>
            <a:pPr algn="r"/>
            <a:r>
              <a:rPr lang="ar-EG" sz="2000" b="1" dirty="0" smtClean="0"/>
              <a:t>2-تحقق شروط التعلم الفعال.</a:t>
            </a:r>
          </a:p>
          <a:p>
            <a:pPr algn="r"/>
            <a:r>
              <a:rPr lang="ar-EG" sz="2000" b="1" dirty="0" smtClean="0"/>
              <a:t>3-تراعي وتشبع وتنمي ميول واتجاهات الطلاب .</a:t>
            </a:r>
          </a:p>
          <a:p>
            <a:pPr algn="r"/>
            <a:r>
              <a:rPr lang="ar-EG" sz="2000" b="1" dirty="0" smtClean="0"/>
              <a:t>4-تنمي الابتكار وتشجع على الابداع.</a:t>
            </a:r>
          </a:p>
          <a:p>
            <a:pPr algn="r"/>
            <a:r>
              <a:rPr lang="ar-EG" sz="2000" b="1" dirty="0" smtClean="0"/>
              <a:t>5-تتكامل مع التعلم القائم على :(الأنشطة – المشروعات – التجريب –الاستقصاء – الاكتشاف )</a:t>
            </a:r>
          </a:p>
          <a:p>
            <a:pPr algn="r"/>
            <a:r>
              <a:rPr lang="ar-EG" sz="2000" b="1" dirty="0" smtClean="0"/>
              <a:t>6- تمنح للمتعلمين فرص تعلم جيدة لجميع الطلاب .</a:t>
            </a:r>
          </a:p>
          <a:p>
            <a:pPr algn="r"/>
            <a:r>
              <a:rPr lang="ar-EG" sz="2000" b="1" dirty="0" smtClean="0"/>
              <a:t>7-تجعل التعلم ذي معنى بالنسبة للمتعلم.</a:t>
            </a:r>
            <a:endParaRPr lang="en-US" sz="2000" b="1" dirty="0"/>
          </a:p>
        </p:txBody>
      </p:sp>
    </p:spTree>
    <p:extLst>
      <p:ext uri="{BB962C8B-B14F-4D97-AF65-F5344CB8AC3E}">
        <p14:creationId xmlns:p14="http://schemas.microsoft.com/office/powerpoint/2010/main" val="48053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الفرق بين التعليم العادي والتعليم المتمايز</a:t>
            </a:r>
            <a:endParaRPr lang="en-US" dirty="0"/>
          </a:p>
        </p:txBody>
      </p:sp>
      <p:sp>
        <p:nvSpPr>
          <p:cNvPr id="3" name="Content Placeholder 2"/>
          <p:cNvSpPr>
            <a:spLocks noGrp="1"/>
          </p:cNvSpPr>
          <p:nvPr>
            <p:ph idx="1"/>
          </p:nvPr>
        </p:nvSpPr>
        <p:spPr/>
        <p:txBody>
          <a:bodyPr/>
          <a:lstStyle/>
          <a:p>
            <a:pPr algn="r"/>
            <a:r>
              <a:rPr lang="ar-EG" b="1" dirty="0" smtClean="0">
                <a:solidFill>
                  <a:srgbClr val="FF0000"/>
                </a:solidFill>
              </a:rPr>
              <a:t>التعليم العادي :</a:t>
            </a:r>
          </a:p>
          <a:p>
            <a:pPr algn="r"/>
            <a:r>
              <a:rPr lang="ar-EG" dirty="0" smtClean="0"/>
              <a:t>نفس المثير ونفس المهام ونفس المخرجات .</a:t>
            </a:r>
          </a:p>
          <a:p>
            <a:pPr algn="r"/>
            <a:r>
              <a:rPr lang="ar-EG" b="1" dirty="0" smtClean="0">
                <a:solidFill>
                  <a:srgbClr val="FF0000"/>
                </a:solidFill>
              </a:rPr>
              <a:t>التعليم العادي الذي يراعي الفروق الفردية :</a:t>
            </a:r>
          </a:p>
          <a:p>
            <a:pPr algn="r"/>
            <a:r>
              <a:rPr lang="ar-EG" dirty="0" smtClean="0"/>
              <a:t>نفس المثير ونفس المهام ولكن المخرجات مختلفة حسب مستويات الطلاب.</a:t>
            </a:r>
          </a:p>
          <a:p>
            <a:pPr algn="r"/>
            <a:r>
              <a:rPr lang="ar-EG" b="1" dirty="0" smtClean="0">
                <a:solidFill>
                  <a:srgbClr val="FF0000"/>
                </a:solidFill>
              </a:rPr>
              <a:t>التعليم المتمايز :</a:t>
            </a:r>
          </a:p>
          <a:p>
            <a:pPr algn="r"/>
            <a:r>
              <a:rPr lang="ar-EG" dirty="0" smtClean="0"/>
              <a:t>نفس المثير والمهام متنوعة ونفس المخرجات ولكن بأساليب مختلفة.</a:t>
            </a:r>
            <a:endParaRPr lang="en-US" dirty="0"/>
          </a:p>
        </p:txBody>
      </p:sp>
    </p:spTree>
    <p:extLst>
      <p:ext uri="{BB962C8B-B14F-4D97-AF65-F5344CB8AC3E}">
        <p14:creationId xmlns:p14="http://schemas.microsoft.com/office/powerpoint/2010/main" val="24955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مثال يوضح مفهوم التعليم المتمايز</a:t>
            </a:r>
            <a:endParaRPr lang="en-US" dirty="0"/>
          </a:p>
        </p:txBody>
      </p:sp>
      <p:sp>
        <p:nvSpPr>
          <p:cNvPr id="3" name="Content Placeholder 2"/>
          <p:cNvSpPr>
            <a:spLocks noGrp="1"/>
          </p:cNvSpPr>
          <p:nvPr>
            <p:ph idx="1"/>
          </p:nvPr>
        </p:nvSpPr>
        <p:spPr/>
        <p:txBody>
          <a:bodyPr>
            <a:normAutofit fontScale="92500" lnSpcReduction="20000"/>
          </a:bodyPr>
          <a:lstStyle/>
          <a:p>
            <a:pPr marL="0" indent="0" algn="r">
              <a:buNone/>
            </a:pPr>
            <a:r>
              <a:rPr lang="ar-EG" dirty="0" smtClean="0"/>
              <a:t>درس الهدف العام (المثير):</a:t>
            </a:r>
          </a:p>
          <a:p>
            <a:pPr marL="0" indent="0" algn="r">
              <a:buNone/>
            </a:pPr>
            <a:r>
              <a:rPr lang="ar-EG" dirty="0" smtClean="0"/>
              <a:t>أن يدرك الطالب أهمية التعاون والاعتماد المتبادل .</a:t>
            </a:r>
          </a:p>
          <a:p>
            <a:pPr marL="0" indent="0" algn="r">
              <a:buNone/>
            </a:pPr>
            <a:r>
              <a:rPr lang="ar-EG" dirty="0" smtClean="0"/>
              <a:t>لتحقيق ذلك تم تقسيم الطلاب الى مجموعات :</a:t>
            </a:r>
          </a:p>
          <a:p>
            <a:pPr marL="0" indent="0" algn="r">
              <a:buNone/>
            </a:pPr>
            <a:r>
              <a:rPr lang="ar-EG" dirty="0" smtClean="0"/>
              <a:t>المجموعة الأولى : تكتب قصة عن الموضوع.</a:t>
            </a:r>
          </a:p>
          <a:p>
            <a:pPr marL="0" indent="0" algn="r">
              <a:buNone/>
            </a:pPr>
            <a:r>
              <a:rPr lang="ar-EG" dirty="0" smtClean="0"/>
              <a:t>المجموعة الثانية :ترسم لوحة عن الموضوع.</a:t>
            </a:r>
          </a:p>
          <a:p>
            <a:pPr marL="0" indent="0" algn="r">
              <a:buNone/>
            </a:pPr>
            <a:r>
              <a:rPr lang="ar-EG" dirty="0" smtClean="0"/>
              <a:t>المجموعة الثالثة :تقدم موقفا تمثيليا عن الموضوع.</a:t>
            </a:r>
          </a:p>
          <a:p>
            <a:pPr marL="0" indent="0" algn="r">
              <a:buNone/>
            </a:pPr>
            <a:r>
              <a:rPr lang="ar-EG" dirty="0" smtClean="0"/>
              <a:t>المجموعة الرابعة :تقدم أمثلة واقعية عم حالات تعاون .</a:t>
            </a:r>
          </a:p>
          <a:p>
            <a:pPr marL="0" indent="0" algn="r">
              <a:buNone/>
            </a:pPr>
            <a:r>
              <a:rPr lang="ar-EG" dirty="0" smtClean="0"/>
              <a:t>المجموعة الخامسة:تناقش موضوع بحثي (من كتاب او مجلة أو من الانترنت ).</a:t>
            </a:r>
          </a:p>
          <a:p>
            <a:endParaRPr lang="ar-EG" dirty="0"/>
          </a:p>
          <a:p>
            <a:pPr marL="0" indent="0">
              <a:buNone/>
            </a:pPr>
            <a:endParaRPr lang="en-US" dirty="0"/>
          </a:p>
        </p:txBody>
      </p:sp>
    </p:spTree>
    <p:extLst>
      <p:ext uri="{BB962C8B-B14F-4D97-AF65-F5344CB8AC3E}">
        <p14:creationId xmlns:p14="http://schemas.microsoft.com/office/powerpoint/2010/main" val="412134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عناصر التعليم المتمايز</a:t>
            </a:r>
            <a:endParaRPr lang="en-US" dirty="0"/>
          </a:p>
        </p:txBody>
      </p:sp>
      <p:sp>
        <p:nvSpPr>
          <p:cNvPr id="3" name="Content Placeholder 2"/>
          <p:cNvSpPr>
            <a:spLocks noGrp="1"/>
          </p:cNvSpPr>
          <p:nvPr>
            <p:ph idx="1"/>
          </p:nvPr>
        </p:nvSpPr>
        <p:spPr/>
        <p:txBody>
          <a:bodyPr/>
          <a:lstStyle/>
          <a:p>
            <a:pPr algn="r"/>
            <a:r>
              <a:rPr lang="ar-EG" dirty="0" smtClean="0"/>
              <a:t>1- المتعلم</a:t>
            </a:r>
          </a:p>
          <a:p>
            <a:pPr algn="r"/>
            <a:r>
              <a:rPr lang="ar-EG" dirty="0" smtClean="0"/>
              <a:t>2-بيئة التعلم</a:t>
            </a:r>
          </a:p>
          <a:p>
            <a:pPr algn="r"/>
            <a:r>
              <a:rPr lang="ar-EG" b="1" dirty="0" smtClean="0"/>
              <a:t>3</a:t>
            </a:r>
            <a:r>
              <a:rPr lang="ar-EG" dirty="0" smtClean="0"/>
              <a:t>-الاسترتيجيات</a:t>
            </a:r>
          </a:p>
          <a:p>
            <a:pPr algn="r"/>
            <a:r>
              <a:rPr lang="ar-EG" dirty="0" smtClean="0"/>
              <a:t>4-التقييم</a:t>
            </a:r>
          </a:p>
          <a:p>
            <a:pPr algn="r"/>
            <a:r>
              <a:rPr lang="ar-EG" dirty="0" smtClean="0"/>
              <a:t>5-المنهج</a:t>
            </a:r>
          </a:p>
          <a:p>
            <a:pPr algn="r"/>
            <a:r>
              <a:rPr lang="ar-EG" dirty="0" smtClean="0"/>
              <a:t>6- التقنية</a:t>
            </a:r>
            <a:endParaRPr lang="en-US" dirty="0"/>
          </a:p>
        </p:txBody>
      </p:sp>
    </p:spTree>
    <p:extLst>
      <p:ext uri="{BB962C8B-B14F-4D97-AF65-F5344CB8AC3E}">
        <p14:creationId xmlns:p14="http://schemas.microsoft.com/office/powerpoint/2010/main" val="379229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آلية تنفيذ التعليم المتمايز</a:t>
            </a:r>
            <a:endParaRPr lang="en-US" dirty="0"/>
          </a:p>
        </p:txBody>
      </p:sp>
      <p:sp>
        <p:nvSpPr>
          <p:cNvPr id="3" name="Content Placeholder 2"/>
          <p:cNvSpPr>
            <a:spLocks noGrp="1"/>
          </p:cNvSpPr>
          <p:nvPr>
            <p:ph idx="1"/>
          </p:nvPr>
        </p:nvSpPr>
        <p:spPr/>
        <p:txBody>
          <a:bodyPr>
            <a:normAutofit fontScale="77500" lnSpcReduction="20000"/>
          </a:bodyPr>
          <a:lstStyle/>
          <a:p>
            <a:pPr algn="r"/>
            <a:r>
              <a:rPr lang="ar-EG" sz="2800" b="1" dirty="0" smtClean="0"/>
              <a:t>يمكن أن يتم التمايز فى أي خطوة من خطوات التعلم :</a:t>
            </a:r>
          </a:p>
          <a:p>
            <a:pPr algn="r"/>
            <a:r>
              <a:rPr lang="ar-EG" sz="2800" b="1" dirty="0" smtClean="0">
                <a:solidFill>
                  <a:srgbClr val="FF0000"/>
                </a:solidFill>
              </a:rPr>
              <a:t>أولا:من حيث الأهداف :</a:t>
            </a:r>
          </a:p>
          <a:p>
            <a:pPr algn="r"/>
            <a:r>
              <a:rPr lang="ar-EG" dirty="0" smtClean="0"/>
              <a:t>وذلك بأن يضع المعلم أهدافا متمايزة فمثلا أهدافًا معرفية فى المستويات الدنيا لبعض الطلاب وأخرى فى المستويات العليا لطلاب آخرين .</a:t>
            </a:r>
          </a:p>
          <a:p>
            <a:pPr algn="r"/>
            <a:r>
              <a:rPr lang="ar-EG" sz="2800" b="1" dirty="0" smtClean="0">
                <a:solidFill>
                  <a:srgbClr val="FF0000"/>
                </a:solidFill>
              </a:rPr>
              <a:t>ثانيا : من حيث التكليفات (الأنشطة ) :</a:t>
            </a:r>
          </a:p>
          <a:p>
            <a:pPr algn="r"/>
            <a:r>
              <a:rPr lang="ar-EG" dirty="0" smtClean="0"/>
              <a:t>يمكن أن يقوم المعلم بتكليف بعض الطلاب بمهام وأعمال يدوية ويكلف بعض الطلاب الآخرين بمهام بحثية او حل مشكلات أو عمل مشروعات .</a:t>
            </a:r>
          </a:p>
          <a:p>
            <a:pPr algn="r"/>
            <a:r>
              <a:rPr lang="ar-EG" sz="2600" b="1" dirty="0" smtClean="0">
                <a:solidFill>
                  <a:srgbClr val="FF0000"/>
                </a:solidFill>
              </a:rPr>
              <a:t>ثالثًا:من حيث المخرجات (نواتج التعلم):</a:t>
            </a:r>
          </a:p>
          <a:p>
            <a:pPr marL="0" indent="0" algn="r">
              <a:buNone/>
            </a:pPr>
            <a:r>
              <a:rPr lang="ar-EG" dirty="0" smtClean="0"/>
              <a:t>وذلك بأن يكتفي المعلم بمخرجات محدودة لبعض الطلاب ومخرجات أكثر عمقا للآخرين.</a:t>
            </a:r>
          </a:p>
          <a:p>
            <a:pPr algn="r"/>
            <a:endParaRPr lang="en-US" dirty="0"/>
          </a:p>
        </p:txBody>
      </p:sp>
    </p:spTree>
    <p:extLst>
      <p:ext uri="{BB962C8B-B14F-4D97-AF65-F5344CB8AC3E}">
        <p14:creationId xmlns:p14="http://schemas.microsoft.com/office/powerpoint/2010/main" val="177646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جوانب الاختلاف بين الطلاب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1" y="867290"/>
            <a:ext cx="9437555" cy="5308658"/>
          </a:xfrm>
          <a:prstGeom prst="rect">
            <a:avLst/>
          </a:prstGeom>
          <a:noFill/>
          <a:ln>
            <a:noFill/>
          </a:ln>
        </p:spPr>
      </p:pic>
    </p:spTree>
    <p:extLst>
      <p:ext uri="{BB962C8B-B14F-4D97-AF65-F5344CB8AC3E}">
        <p14:creationId xmlns:p14="http://schemas.microsoft.com/office/powerpoint/2010/main" val="13410679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2388</TotalTime>
  <Words>1806</Words>
  <Application>Microsoft Office PowerPoint</Application>
  <PresentationFormat>Widescreen</PresentationFormat>
  <Paragraphs>234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Garamond</vt:lpstr>
      <vt:lpstr>Times New Roman</vt:lpstr>
      <vt:lpstr>Organic</vt:lpstr>
      <vt:lpstr>التعليم المتمايز</vt:lpstr>
      <vt:lpstr>محتويات اللقاء</vt:lpstr>
      <vt:lpstr>مفهوم التعليم المتمايز</vt:lpstr>
      <vt:lpstr>أهمية التعليم المتمايز</vt:lpstr>
      <vt:lpstr>الفرق بين التعليم العادي والتعليم المتمايز</vt:lpstr>
      <vt:lpstr>مثال يوضح مفهوم التعليم المتمايز</vt:lpstr>
      <vt:lpstr>عناصر التعليم المتمايز</vt:lpstr>
      <vt:lpstr>آلية تنفيذ التعليم المتمايز</vt:lpstr>
      <vt:lpstr>جوانب الاختلاف بين الطلاب </vt:lpstr>
      <vt:lpstr>بيئة الصف المتمايز</vt:lpstr>
      <vt:lpstr>أشكال التعليم المتمايز</vt:lpstr>
      <vt:lpstr>مميزات وعيوب التعليم المتمايز</vt:lpstr>
      <vt:lpstr>استراتيجيات التعليم</vt:lpstr>
      <vt:lpstr>أمثلة لبعض الاسترتيجيات المستخدمة فى التعليم المتمايز</vt:lpstr>
      <vt:lpstr>أمثلة لبعض الاسترتيجيات المستخدمة فى التعليم المتمايز</vt:lpstr>
      <vt:lpstr>1-استراتيجية الأنشطة المتدرجة</vt:lpstr>
      <vt:lpstr>2-استراتيجية المجموعات المرنة</vt:lpstr>
      <vt:lpstr>3-استراتيجية عقود التعلم</vt:lpstr>
      <vt:lpstr>استراتيجية عقود التعلم</vt:lpstr>
      <vt:lpstr>4-استراتيجية حل المشكلات</vt:lpstr>
      <vt:lpstr>4-استراتيجية حل المشكلات</vt:lpstr>
      <vt:lpstr>4-استراتيجية حل المشكلات</vt:lpstr>
      <vt:lpstr>خطوات حل المشكلة</vt:lpstr>
      <vt:lpstr>5-استراتيجية التكعيب</vt:lpstr>
      <vt:lpstr>5-استراتيجية التكعيب</vt:lpstr>
      <vt:lpstr>6-استراتيجية قوائم الخيارات</vt:lpstr>
      <vt:lpstr>6-استراتيجية قوائم الخيارات</vt:lpstr>
      <vt:lpstr>6-استراتيجية قوائم الخيارات (مطعم الرياضيات)</vt:lpstr>
      <vt:lpstr>6-استراتيجية قوائم الخيارات</vt:lpstr>
      <vt:lpstr>6-استراتيجية قوائم الخيارات</vt:lpstr>
      <vt:lpstr>7-استراتيجية لوحة الخيارات  (Tic -Tok)(X - O) </vt:lpstr>
      <vt:lpstr>8-استراتيجية جيكسو (Jigsaw)</vt:lpstr>
      <vt:lpstr>خطوات تطبيق استراتيجية جيكسو</vt:lpstr>
      <vt:lpstr>خطوات تطبيق استراتيجية جيكسو</vt:lpstr>
      <vt:lpstr>خطوات تطبيق استراتيجية جيكسو</vt:lpstr>
      <vt:lpstr>9-استراتيجية فراير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التعليم المتمايز</dc:title>
  <dc:creator>M.hazem</dc:creator>
  <cp:lastModifiedBy>M.hazem</cp:lastModifiedBy>
  <cp:revision>56</cp:revision>
  <dcterms:created xsi:type="dcterms:W3CDTF">2021-08-18T07:28:24Z</dcterms:created>
  <dcterms:modified xsi:type="dcterms:W3CDTF">2021-09-19T11:46:45Z</dcterms:modified>
</cp:coreProperties>
</file>