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nva Sans" panose="020B0604020202020204" charset="0"/>
      <p:regular r:id="rId16"/>
    </p:embeddedFont>
    <p:embeddedFont>
      <p:font typeface="Canva Sans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mamdouh-mounir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7279"/>
            <a:ext cx="18392109" cy="10401557"/>
          </a:xfrm>
          <a:custGeom>
            <a:avLst/>
            <a:gdLst/>
            <a:ahLst/>
            <a:cxnLst/>
            <a:rect l="l" t="t" r="r" b="b"/>
            <a:pathLst>
              <a:path w="18392109" h="10401557">
                <a:moveTo>
                  <a:pt x="0" y="0"/>
                </a:moveTo>
                <a:lnTo>
                  <a:pt x="18392109" y="0"/>
                </a:lnTo>
                <a:lnTo>
                  <a:pt x="18392109" y="10401557"/>
                </a:lnTo>
                <a:lnTo>
                  <a:pt x="0" y="104015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10356900" y="118924"/>
            <a:ext cx="6526029" cy="9275332"/>
          </a:xfrm>
          <a:custGeom>
            <a:avLst/>
            <a:gdLst/>
            <a:ahLst/>
            <a:cxnLst/>
            <a:rect l="l" t="t" r="r" b="b"/>
            <a:pathLst>
              <a:path w="6526029" h="9275332">
                <a:moveTo>
                  <a:pt x="0" y="0"/>
                </a:moveTo>
                <a:lnTo>
                  <a:pt x="6526028" y="0"/>
                </a:lnTo>
                <a:lnTo>
                  <a:pt x="6526028" y="9275332"/>
                </a:lnTo>
                <a:lnTo>
                  <a:pt x="0" y="92753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811" b="-2829"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734802" y="9119669"/>
            <a:ext cx="547958" cy="547901"/>
            <a:chOff x="0" y="0"/>
            <a:chExt cx="548640" cy="5485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40">
                  <a:moveTo>
                    <a:pt x="274320" y="548640"/>
                  </a:moveTo>
                  <a:lnTo>
                    <a:pt x="0" y="548640"/>
                  </a:lnTo>
                  <a:lnTo>
                    <a:pt x="0" y="0"/>
                  </a:lnTo>
                  <a:lnTo>
                    <a:pt x="548640" y="0"/>
                  </a:lnTo>
                  <a:lnTo>
                    <a:pt x="548640" y="548640"/>
                  </a:lnTo>
                  <a:lnTo>
                    <a:pt x="274320" y="548640"/>
                  </a:lnTo>
                </a:path>
              </a:pathLst>
            </a:custGeom>
            <a:solidFill>
              <a:srgbClr val="DCCAB6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3728604" y="9119669"/>
            <a:ext cx="547958" cy="547901"/>
            <a:chOff x="0" y="0"/>
            <a:chExt cx="548640" cy="54857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40">
                  <a:moveTo>
                    <a:pt x="274320" y="548640"/>
                  </a:moveTo>
                  <a:lnTo>
                    <a:pt x="0" y="548640"/>
                  </a:lnTo>
                  <a:lnTo>
                    <a:pt x="0" y="0"/>
                  </a:lnTo>
                  <a:lnTo>
                    <a:pt x="548640" y="0"/>
                  </a:lnTo>
                  <a:lnTo>
                    <a:pt x="548640" y="548640"/>
                  </a:lnTo>
                  <a:lnTo>
                    <a:pt x="274320" y="548640"/>
                  </a:lnTo>
                </a:path>
              </a:pathLst>
            </a:custGeom>
            <a:solidFill>
              <a:srgbClr val="DCCAB6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722406" y="9119669"/>
            <a:ext cx="547949" cy="547901"/>
            <a:chOff x="0" y="0"/>
            <a:chExt cx="548627" cy="54857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40">
                  <a:moveTo>
                    <a:pt x="274320" y="548640"/>
                  </a:moveTo>
                  <a:lnTo>
                    <a:pt x="0" y="548640"/>
                  </a:lnTo>
                  <a:lnTo>
                    <a:pt x="0" y="0"/>
                  </a:lnTo>
                  <a:lnTo>
                    <a:pt x="548640" y="0"/>
                  </a:lnTo>
                  <a:lnTo>
                    <a:pt x="548640" y="548640"/>
                  </a:lnTo>
                  <a:lnTo>
                    <a:pt x="274320" y="548640"/>
                  </a:lnTo>
                </a:path>
              </a:pathLst>
            </a:custGeom>
            <a:solidFill>
              <a:srgbClr val="DCCAB6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249298" y="3391777"/>
            <a:ext cx="7888304" cy="1117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9"/>
              </a:lnSpc>
            </a:pPr>
            <a:r>
              <a:rPr lang="en-US" sz="4494" b="1" dirty="0">
                <a:solidFill>
                  <a:srgbClr val="19191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Mastering Problem-Solving Skills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107EF5-C526-5923-4173-9911ABBE8F89}"/>
              </a:ext>
            </a:extLst>
          </p:cNvPr>
          <p:cNvSpPr txBox="1"/>
          <p:nvPr/>
        </p:nvSpPr>
        <p:spPr>
          <a:xfrm>
            <a:off x="1249298" y="4838700"/>
            <a:ext cx="7888304" cy="479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9"/>
              </a:lnSpc>
            </a:pPr>
            <a:r>
              <a:rPr lang="en-US" b="1" dirty="0">
                <a:solidFill>
                  <a:srgbClr val="19191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Suez Canal University  Session 8-03-2025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2594666" y="0"/>
            <a:ext cx="18392109" cy="10401824"/>
            <a:chOff x="0" y="0"/>
            <a:chExt cx="18415000" cy="10414762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0" y="10287000"/>
                  </a:lnTo>
                  <a:lnTo>
                    <a:pt x="18288000" y="102870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5218029" y="9450197"/>
              <a:ext cx="544322" cy="548640"/>
            </a:xfrm>
            <a:custGeom>
              <a:avLst/>
              <a:gdLst/>
              <a:ahLst/>
              <a:cxnLst/>
              <a:rect l="l" t="t" r="r" b="b"/>
              <a:pathLst>
                <a:path w="544322" h="548640">
                  <a:moveTo>
                    <a:pt x="0" y="0"/>
                  </a:moveTo>
                  <a:lnTo>
                    <a:pt x="0" y="548640"/>
                  </a:lnTo>
                  <a:lnTo>
                    <a:pt x="544322" y="548640"/>
                  </a:lnTo>
                  <a:lnTo>
                    <a:pt x="544322" y="0"/>
                  </a:lnTo>
                  <a:close/>
                </a:path>
              </a:pathLst>
            </a:custGeom>
            <a:solidFill>
              <a:srgbClr val="DCCAB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4222985" y="9450070"/>
              <a:ext cx="548639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40">
                  <a:moveTo>
                    <a:pt x="274319" y="548640"/>
                  </a:moveTo>
                  <a:lnTo>
                    <a:pt x="0" y="548640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548640"/>
                  </a:lnTo>
                  <a:lnTo>
                    <a:pt x="274319" y="548640"/>
                  </a:lnTo>
                </a:path>
              </a:pathLst>
            </a:custGeom>
            <a:solidFill>
              <a:srgbClr val="DCCAB6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3228701" y="9450070"/>
              <a:ext cx="548639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40">
                  <a:moveTo>
                    <a:pt x="274320" y="548640"/>
                  </a:moveTo>
                  <a:lnTo>
                    <a:pt x="0" y="548640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548640"/>
                  </a:lnTo>
                  <a:lnTo>
                    <a:pt x="274320" y="548640"/>
                  </a:lnTo>
                </a:path>
              </a:pathLst>
            </a:custGeom>
            <a:solidFill>
              <a:srgbClr val="DCCAB6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0" y="66167"/>
              <a:ext cx="9095740" cy="10285095"/>
            </a:xfrm>
            <a:custGeom>
              <a:avLst/>
              <a:gdLst/>
              <a:ahLst/>
              <a:cxnLst/>
              <a:rect l="l" t="t" r="r" b="b"/>
              <a:pathLst>
                <a:path w="9095740" h="10285095">
                  <a:moveTo>
                    <a:pt x="0" y="0"/>
                  </a:moveTo>
                  <a:lnTo>
                    <a:pt x="0" y="10285095"/>
                  </a:lnTo>
                  <a:lnTo>
                    <a:pt x="6348603" y="10285095"/>
                  </a:lnTo>
                  <a:lnTo>
                    <a:pt x="9095740" y="6247765"/>
                  </a:lnTo>
                  <a:lnTo>
                    <a:pt x="9095740" y="6240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CAB6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6029742" y="8544813"/>
            <a:ext cx="1426965" cy="1426974"/>
          </a:xfrm>
          <a:custGeom>
            <a:avLst/>
            <a:gdLst/>
            <a:ahLst/>
            <a:cxnLst/>
            <a:rect l="l" t="t" r="r" b="b"/>
            <a:pathLst>
              <a:path w="1426965" h="1426974">
                <a:moveTo>
                  <a:pt x="0" y="0"/>
                </a:moveTo>
                <a:lnTo>
                  <a:pt x="1426964" y="0"/>
                </a:lnTo>
                <a:lnTo>
                  <a:pt x="1426964" y="1426974"/>
                </a:lnTo>
                <a:lnTo>
                  <a:pt x="0" y="14269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698380" y="2217358"/>
            <a:ext cx="9276485" cy="6535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7031" lvl="1" indent="-258516" algn="l">
              <a:lnSpc>
                <a:spcPts val="4741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Innovation: Design thinking fosters creativity and helps generate innovative solutions that address real user needs. </a:t>
            </a:r>
          </a:p>
          <a:p>
            <a:pPr marL="517031" lvl="1" indent="-258516" algn="l">
              <a:lnSpc>
                <a:spcPts val="4741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User-centricity: By focusing on the user, design thinking ensures that solutions are relevant and valuable. </a:t>
            </a:r>
          </a:p>
          <a:p>
            <a:pPr marL="517031" lvl="1" indent="-258516" algn="l">
              <a:lnSpc>
                <a:spcPts val="4741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Problem-solving: Design thinking provides a structured framework for tackling complex problems in a systematic way. </a:t>
            </a:r>
          </a:p>
          <a:p>
            <a:pPr marL="517031" lvl="1" indent="-258516" algn="l">
              <a:lnSpc>
                <a:spcPts val="4741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Collaboration: Design thinking encourages teamwork and collaboration, leading to better outcomes. </a:t>
            </a:r>
          </a:p>
          <a:p>
            <a:pPr marL="517031" lvl="1" indent="-258516" algn="l">
              <a:lnSpc>
                <a:spcPts val="4741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Reduced risk: Prototyping and testing help identify potential issues early on, reducing the risk of costly mistakes.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961498" y="952500"/>
            <a:ext cx="6964302" cy="679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2"/>
              </a:lnSpc>
              <a:spcBef>
                <a:spcPct val="0"/>
              </a:spcBef>
            </a:pPr>
            <a:r>
              <a:rPr lang="en-US" sz="3994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Benefits of Design Thinking</a:t>
            </a:r>
          </a:p>
        </p:txBody>
      </p:sp>
      <p:sp>
        <p:nvSpPr>
          <p:cNvPr id="11" name="Freeform 11"/>
          <p:cNvSpPr/>
          <p:nvPr/>
        </p:nvSpPr>
        <p:spPr>
          <a:xfrm>
            <a:off x="1028700" y="756116"/>
            <a:ext cx="5810681" cy="8774768"/>
          </a:xfrm>
          <a:custGeom>
            <a:avLst/>
            <a:gdLst/>
            <a:ahLst/>
            <a:cxnLst/>
            <a:rect l="l" t="t" r="r" b="b"/>
            <a:pathLst>
              <a:path w="5810681" h="8774768">
                <a:moveTo>
                  <a:pt x="0" y="0"/>
                </a:moveTo>
                <a:lnTo>
                  <a:pt x="5810681" y="0"/>
                </a:lnTo>
                <a:lnTo>
                  <a:pt x="5810681" y="8774768"/>
                </a:lnTo>
                <a:lnTo>
                  <a:pt x="0" y="87747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312" r="-122921"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58452" y="-63424"/>
            <a:ext cx="18392109" cy="10401053"/>
            <a:chOff x="0" y="0"/>
            <a:chExt cx="18415000" cy="1041400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0" y="10287000"/>
                  </a:lnTo>
                  <a:lnTo>
                    <a:pt x="18288000" y="102870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4636897" y="945007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40">
                  <a:moveTo>
                    <a:pt x="274320" y="548640"/>
                  </a:moveTo>
                  <a:lnTo>
                    <a:pt x="0" y="548640"/>
                  </a:lnTo>
                  <a:lnTo>
                    <a:pt x="0" y="0"/>
                  </a:lnTo>
                  <a:lnTo>
                    <a:pt x="548640" y="0"/>
                  </a:lnTo>
                  <a:lnTo>
                    <a:pt x="548640" y="548640"/>
                  </a:lnTo>
                  <a:lnTo>
                    <a:pt x="274320" y="548640"/>
                  </a:lnTo>
                </a:path>
              </a:pathLst>
            </a:custGeom>
            <a:solidFill>
              <a:srgbClr val="DCCAB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3641852" y="945007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40">
                  <a:moveTo>
                    <a:pt x="274320" y="548640"/>
                  </a:moveTo>
                  <a:lnTo>
                    <a:pt x="0" y="548640"/>
                  </a:lnTo>
                  <a:lnTo>
                    <a:pt x="0" y="0"/>
                  </a:lnTo>
                  <a:lnTo>
                    <a:pt x="548640" y="0"/>
                  </a:lnTo>
                  <a:lnTo>
                    <a:pt x="548640" y="548640"/>
                  </a:lnTo>
                  <a:lnTo>
                    <a:pt x="274320" y="548640"/>
                  </a:lnTo>
                </a:path>
              </a:pathLst>
            </a:custGeom>
            <a:solidFill>
              <a:srgbClr val="DCCAB6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2646807" y="945007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40">
                  <a:moveTo>
                    <a:pt x="274320" y="548640"/>
                  </a:moveTo>
                  <a:lnTo>
                    <a:pt x="0" y="548640"/>
                  </a:lnTo>
                  <a:lnTo>
                    <a:pt x="0" y="0"/>
                  </a:lnTo>
                  <a:lnTo>
                    <a:pt x="548640" y="0"/>
                  </a:lnTo>
                  <a:lnTo>
                    <a:pt x="548640" y="548640"/>
                  </a:lnTo>
                  <a:lnTo>
                    <a:pt x="274320" y="548640"/>
                  </a:lnTo>
                </a:path>
              </a:pathLst>
            </a:custGeom>
            <a:solidFill>
              <a:srgbClr val="DCCAB6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9250680" y="68072"/>
              <a:ext cx="9096375" cy="10282428"/>
            </a:xfrm>
            <a:custGeom>
              <a:avLst/>
              <a:gdLst/>
              <a:ahLst/>
              <a:cxnLst/>
              <a:rect l="l" t="t" r="r" b="b"/>
              <a:pathLst>
                <a:path w="9096375" h="10282428">
                  <a:moveTo>
                    <a:pt x="9096375" y="0"/>
                  </a:moveTo>
                  <a:lnTo>
                    <a:pt x="0" y="6240653"/>
                  </a:lnTo>
                  <a:lnTo>
                    <a:pt x="2750185" y="10282428"/>
                  </a:lnTo>
                  <a:lnTo>
                    <a:pt x="9096375" y="10282428"/>
                  </a:lnTo>
                  <a:lnTo>
                    <a:pt x="9096375" y="0"/>
                  </a:lnTo>
                  <a:close/>
                </a:path>
              </a:pathLst>
            </a:custGeom>
            <a:solidFill>
              <a:srgbClr val="DCCAB6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0337131" y="169601"/>
            <a:ext cx="6506993" cy="9207989"/>
          </a:xfrm>
          <a:custGeom>
            <a:avLst/>
            <a:gdLst/>
            <a:ahLst/>
            <a:cxnLst/>
            <a:rect l="l" t="t" r="r" b="b"/>
            <a:pathLst>
              <a:path w="6506993" h="9207989">
                <a:moveTo>
                  <a:pt x="0" y="0"/>
                </a:moveTo>
                <a:lnTo>
                  <a:pt x="6506993" y="0"/>
                </a:lnTo>
                <a:lnTo>
                  <a:pt x="6506993" y="9207988"/>
                </a:lnTo>
                <a:lnTo>
                  <a:pt x="0" y="92079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28" b="-2969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09272" y="1397293"/>
            <a:ext cx="7318285" cy="535781"/>
          </a:xfrm>
          <a:custGeom>
            <a:avLst/>
            <a:gdLst/>
            <a:ahLst/>
            <a:cxnLst/>
            <a:rect l="l" t="t" r="r" b="b"/>
            <a:pathLst>
              <a:path w="7318285" h="535781">
                <a:moveTo>
                  <a:pt x="0" y="0"/>
                </a:moveTo>
                <a:lnTo>
                  <a:pt x="7318285" y="0"/>
                </a:lnTo>
                <a:lnTo>
                  <a:pt x="7318285" y="535781"/>
                </a:lnTo>
                <a:lnTo>
                  <a:pt x="0" y="535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09272" y="1397293"/>
            <a:ext cx="7318285" cy="535781"/>
          </a:xfrm>
          <a:custGeom>
            <a:avLst/>
            <a:gdLst/>
            <a:ahLst/>
            <a:cxnLst/>
            <a:rect l="l" t="t" r="r" b="b"/>
            <a:pathLst>
              <a:path w="7318285" h="535781">
                <a:moveTo>
                  <a:pt x="0" y="0"/>
                </a:moveTo>
                <a:lnTo>
                  <a:pt x="7318285" y="0"/>
                </a:lnTo>
                <a:lnTo>
                  <a:pt x="7318285" y="535781"/>
                </a:lnTo>
                <a:lnTo>
                  <a:pt x="0" y="5357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543070" y="2661390"/>
            <a:ext cx="7384487" cy="471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7031" lvl="1" indent="-258516" algn="l">
              <a:lnSpc>
                <a:spcPts val="5436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Measure the effectiveness of the solution: Did it solve the problem?</a:t>
            </a:r>
          </a:p>
          <a:p>
            <a:pPr marL="517031" lvl="1" indent="-258516" algn="l">
              <a:lnSpc>
                <a:spcPts val="5436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Gather feedback: Get input from stakeholders on the results.</a:t>
            </a:r>
          </a:p>
          <a:p>
            <a:pPr marL="517031" lvl="1" indent="-258516" algn="l">
              <a:lnSpc>
                <a:spcPts val="5436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Make adjustments as needed: Be prepared to iterate and refine the solution.</a:t>
            </a:r>
          </a:p>
          <a:p>
            <a:pPr algn="l">
              <a:lnSpc>
                <a:spcPts val="5436"/>
              </a:lnSpc>
            </a:pPr>
            <a:endParaRPr lang="en-US" sz="2394" spc="-16">
              <a:solidFill>
                <a:srgbClr val="191919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58452" y="-63424"/>
            <a:ext cx="18392109" cy="10401824"/>
            <a:chOff x="0" y="0"/>
            <a:chExt cx="18415000" cy="10414762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0" y="10287000"/>
                  </a:lnTo>
                  <a:lnTo>
                    <a:pt x="18288000" y="102870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5218029" y="9450197"/>
              <a:ext cx="544322" cy="548640"/>
            </a:xfrm>
            <a:custGeom>
              <a:avLst/>
              <a:gdLst/>
              <a:ahLst/>
              <a:cxnLst/>
              <a:rect l="l" t="t" r="r" b="b"/>
              <a:pathLst>
                <a:path w="544322" h="548640">
                  <a:moveTo>
                    <a:pt x="0" y="0"/>
                  </a:moveTo>
                  <a:lnTo>
                    <a:pt x="0" y="548640"/>
                  </a:lnTo>
                  <a:lnTo>
                    <a:pt x="544322" y="548640"/>
                  </a:lnTo>
                  <a:lnTo>
                    <a:pt x="544322" y="0"/>
                  </a:lnTo>
                  <a:close/>
                </a:path>
              </a:pathLst>
            </a:custGeom>
            <a:solidFill>
              <a:srgbClr val="DCCAB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4222985" y="9450070"/>
              <a:ext cx="548639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40">
                  <a:moveTo>
                    <a:pt x="274319" y="548640"/>
                  </a:moveTo>
                  <a:lnTo>
                    <a:pt x="0" y="548640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548640"/>
                  </a:lnTo>
                  <a:lnTo>
                    <a:pt x="274319" y="548640"/>
                  </a:lnTo>
                </a:path>
              </a:pathLst>
            </a:custGeom>
            <a:solidFill>
              <a:srgbClr val="DCCAB6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3228701" y="9450070"/>
              <a:ext cx="548639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40">
                  <a:moveTo>
                    <a:pt x="274320" y="548640"/>
                  </a:moveTo>
                  <a:lnTo>
                    <a:pt x="0" y="548640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548640"/>
                  </a:lnTo>
                  <a:lnTo>
                    <a:pt x="274320" y="548640"/>
                  </a:lnTo>
                </a:path>
              </a:pathLst>
            </a:custGeom>
            <a:solidFill>
              <a:srgbClr val="DCCAB6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0" y="66167"/>
              <a:ext cx="9095740" cy="10285095"/>
            </a:xfrm>
            <a:custGeom>
              <a:avLst/>
              <a:gdLst/>
              <a:ahLst/>
              <a:cxnLst/>
              <a:rect l="l" t="t" r="r" b="b"/>
              <a:pathLst>
                <a:path w="9095740" h="10285095">
                  <a:moveTo>
                    <a:pt x="0" y="0"/>
                  </a:moveTo>
                  <a:lnTo>
                    <a:pt x="0" y="10285095"/>
                  </a:lnTo>
                  <a:lnTo>
                    <a:pt x="6348603" y="10285095"/>
                  </a:lnTo>
                  <a:lnTo>
                    <a:pt x="9095740" y="6247765"/>
                  </a:lnTo>
                  <a:lnTo>
                    <a:pt x="9095740" y="6240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CAB6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6130171" y="8481126"/>
            <a:ext cx="1426965" cy="1426974"/>
          </a:xfrm>
          <a:custGeom>
            <a:avLst/>
            <a:gdLst/>
            <a:ahLst/>
            <a:cxnLst/>
            <a:rect l="l" t="t" r="r" b="b"/>
            <a:pathLst>
              <a:path w="1426965" h="1426974">
                <a:moveTo>
                  <a:pt x="0" y="0"/>
                </a:moveTo>
                <a:lnTo>
                  <a:pt x="1426965" y="0"/>
                </a:lnTo>
                <a:lnTo>
                  <a:pt x="1426965" y="1426974"/>
                </a:lnTo>
                <a:lnTo>
                  <a:pt x="0" y="14269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1028700"/>
            <a:ext cx="6808431" cy="8229600"/>
          </a:xfrm>
          <a:custGeom>
            <a:avLst/>
            <a:gdLst/>
            <a:ahLst/>
            <a:cxnLst/>
            <a:rect l="l" t="t" r="r" b="b"/>
            <a:pathLst>
              <a:path w="6808431" h="8229600">
                <a:moveTo>
                  <a:pt x="0" y="0"/>
                </a:moveTo>
                <a:lnTo>
                  <a:pt x="6808431" y="0"/>
                </a:lnTo>
                <a:lnTo>
                  <a:pt x="680843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9784" r="-65102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030972" y="3062994"/>
            <a:ext cx="7228328" cy="4387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7031" lvl="1" indent="-258516" algn="l">
              <a:lnSpc>
                <a:spcPts val="5076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Jumping to conclusions.</a:t>
            </a:r>
          </a:p>
          <a:p>
            <a:pPr marL="517031" lvl="1" indent="-258516" algn="l">
              <a:lnSpc>
                <a:spcPts val="5076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Not defining the problem clearly.</a:t>
            </a:r>
          </a:p>
          <a:p>
            <a:pPr marL="517031" lvl="1" indent="-258516" algn="l">
              <a:lnSpc>
                <a:spcPts val="5076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Focusing on symptoms rather than root causes.</a:t>
            </a:r>
          </a:p>
          <a:p>
            <a:pPr marL="517031" lvl="1" indent="-258516" algn="l">
              <a:lnSpc>
                <a:spcPts val="5076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Resisting change.</a:t>
            </a:r>
          </a:p>
          <a:p>
            <a:pPr marL="517031" lvl="1" indent="-258516" algn="l">
              <a:lnSpc>
                <a:spcPts val="5076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Lack of communication.</a:t>
            </a:r>
          </a:p>
          <a:p>
            <a:pPr algn="l">
              <a:lnSpc>
                <a:spcPts val="5076"/>
              </a:lnSpc>
            </a:pPr>
            <a:endParaRPr lang="en-US" sz="2394" spc="-16">
              <a:solidFill>
                <a:srgbClr val="191919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808262" y="952500"/>
            <a:ext cx="4876043" cy="679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2"/>
              </a:lnSpc>
              <a:spcBef>
                <a:spcPct val="0"/>
              </a:spcBef>
            </a:pPr>
            <a:r>
              <a:rPr lang="en-US" sz="3994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Avoiding the Traps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58452" y="-63424"/>
            <a:ext cx="18392109" cy="10401053"/>
            <a:chOff x="0" y="0"/>
            <a:chExt cx="18415000" cy="1041400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0" y="10287000"/>
                  </a:lnTo>
                  <a:lnTo>
                    <a:pt x="18288000" y="102870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4636897" y="945007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40">
                  <a:moveTo>
                    <a:pt x="274320" y="548640"/>
                  </a:moveTo>
                  <a:lnTo>
                    <a:pt x="0" y="548640"/>
                  </a:lnTo>
                  <a:lnTo>
                    <a:pt x="0" y="0"/>
                  </a:lnTo>
                  <a:lnTo>
                    <a:pt x="548640" y="0"/>
                  </a:lnTo>
                  <a:lnTo>
                    <a:pt x="548640" y="548640"/>
                  </a:lnTo>
                  <a:lnTo>
                    <a:pt x="274320" y="548640"/>
                  </a:lnTo>
                </a:path>
              </a:pathLst>
            </a:custGeom>
            <a:solidFill>
              <a:srgbClr val="DCCAB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3641852" y="945007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40">
                  <a:moveTo>
                    <a:pt x="274320" y="548640"/>
                  </a:moveTo>
                  <a:lnTo>
                    <a:pt x="0" y="548640"/>
                  </a:lnTo>
                  <a:lnTo>
                    <a:pt x="0" y="0"/>
                  </a:lnTo>
                  <a:lnTo>
                    <a:pt x="548640" y="0"/>
                  </a:lnTo>
                  <a:lnTo>
                    <a:pt x="548640" y="548640"/>
                  </a:lnTo>
                  <a:lnTo>
                    <a:pt x="274320" y="548640"/>
                  </a:lnTo>
                </a:path>
              </a:pathLst>
            </a:custGeom>
            <a:solidFill>
              <a:srgbClr val="DCCAB6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2646807" y="945007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40">
                  <a:moveTo>
                    <a:pt x="274320" y="548640"/>
                  </a:moveTo>
                  <a:lnTo>
                    <a:pt x="0" y="548640"/>
                  </a:lnTo>
                  <a:lnTo>
                    <a:pt x="0" y="0"/>
                  </a:lnTo>
                  <a:lnTo>
                    <a:pt x="548640" y="0"/>
                  </a:lnTo>
                  <a:lnTo>
                    <a:pt x="548640" y="548640"/>
                  </a:lnTo>
                  <a:lnTo>
                    <a:pt x="274320" y="548640"/>
                  </a:lnTo>
                </a:path>
              </a:pathLst>
            </a:custGeom>
            <a:solidFill>
              <a:srgbClr val="DCCAB6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9250680" y="68072"/>
              <a:ext cx="9096375" cy="10282428"/>
            </a:xfrm>
            <a:custGeom>
              <a:avLst/>
              <a:gdLst/>
              <a:ahLst/>
              <a:cxnLst/>
              <a:rect l="l" t="t" r="r" b="b"/>
              <a:pathLst>
                <a:path w="9096375" h="10282428">
                  <a:moveTo>
                    <a:pt x="9096375" y="0"/>
                  </a:moveTo>
                  <a:lnTo>
                    <a:pt x="0" y="6240653"/>
                  </a:lnTo>
                  <a:lnTo>
                    <a:pt x="2750185" y="10282428"/>
                  </a:lnTo>
                  <a:lnTo>
                    <a:pt x="9096375" y="10282428"/>
                  </a:lnTo>
                  <a:lnTo>
                    <a:pt x="9096375" y="0"/>
                  </a:lnTo>
                  <a:close/>
                </a:path>
              </a:pathLst>
            </a:custGeom>
            <a:solidFill>
              <a:srgbClr val="DCCAB6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0337131" y="169601"/>
            <a:ext cx="6506993" cy="9207989"/>
          </a:xfrm>
          <a:custGeom>
            <a:avLst/>
            <a:gdLst/>
            <a:ahLst/>
            <a:cxnLst/>
            <a:rect l="l" t="t" r="r" b="b"/>
            <a:pathLst>
              <a:path w="6506993" h="9207989">
                <a:moveTo>
                  <a:pt x="0" y="0"/>
                </a:moveTo>
                <a:lnTo>
                  <a:pt x="6506993" y="0"/>
                </a:lnTo>
                <a:lnTo>
                  <a:pt x="6506993" y="9207988"/>
                </a:lnTo>
                <a:lnTo>
                  <a:pt x="0" y="92079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28" b="-2968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240394" y="1720033"/>
            <a:ext cx="7441328" cy="704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7031" lvl="1" indent="-258516" algn="l">
              <a:lnSpc>
                <a:spcPts val="5172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Practice: The more you solve problems, the better you'll become.</a:t>
            </a:r>
          </a:p>
          <a:p>
            <a:pPr marL="517031" lvl="1" indent="-258516" algn="l">
              <a:lnSpc>
                <a:spcPts val="5172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Seek out challenges: Don't shy away from difficult situations.</a:t>
            </a:r>
          </a:p>
          <a:p>
            <a:pPr marL="517031" lvl="1" indent="-258516" algn="l">
              <a:lnSpc>
                <a:spcPts val="5172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Learn from others: Observe how others approach problem-solving.</a:t>
            </a:r>
          </a:p>
          <a:p>
            <a:pPr marL="517031" lvl="1" indent="-258516" algn="l">
              <a:lnSpc>
                <a:spcPts val="5172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Be open to new ideas: Embrace different perspectives and approaches.</a:t>
            </a:r>
          </a:p>
          <a:p>
            <a:pPr marL="517031" lvl="1" indent="-258516" algn="l">
              <a:lnSpc>
                <a:spcPts val="5172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Reflect on your experiences: Analyze your successes and failures to learn and improve.</a:t>
            </a:r>
          </a:p>
          <a:p>
            <a:pPr algn="l">
              <a:lnSpc>
                <a:spcPts val="5172"/>
              </a:lnSpc>
            </a:pPr>
            <a:endParaRPr lang="en-US" sz="2394" spc="-16">
              <a:solidFill>
                <a:srgbClr val="191919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991427" y="952500"/>
            <a:ext cx="5628573" cy="679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2"/>
              </a:lnSpc>
              <a:spcBef>
                <a:spcPct val="0"/>
              </a:spcBef>
            </a:pPr>
            <a:r>
              <a:rPr lang="en-US" sz="3994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Sharpening Your Skills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58452" y="628849"/>
            <a:ext cx="7138724" cy="9709551"/>
            <a:chOff x="0" y="0"/>
            <a:chExt cx="7147611" cy="9721634"/>
          </a:xfrm>
        </p:grpSpPr>
        <p:sp>
          <p:nvSpPr>
            <p:cNvPr id="3" name="Freeform 3"/>
            <p:cNvSpPr/>
            <p:nvPr/>
          </p:nvSpPr>
          <p:spPr>
            <a:xfrm>
              <a:off x="6535420" y="9624314"/>
              <a:ext cx="548640" cy="33020"/>
            </a:xfrm>
            <a:custGeom>
              <a:avLst/>
              <a:gdLst/>
              <a:ahLst/>
              <a:cxnLst/>
              <a:rect l="l" t="t" r="r" b="b"/>
              <a:pathLst>
                <a:path w="548640" h="33020">
                  <a:moveTo>
                    <a:pt x="0" y="0"/>
                  </a:moveTo>
                  <a:lnTo>
                    <a:pt x="0" y="33020"/>
                  </a:lnTo>
                  <a:lnTo>
                    <a:pt x="548640" y="33020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DCCAB6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996944" y="635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40">
                  <a:moveTo>
                    <a:pt x="274320" y="548640"/>
                  </a:moveTo>
                  <a:lnTo>
                    <a:pt x="0" y="548640"/>
                  </a:lnTo>
                  <a:lnTo>
                    <a:pt x="0" y="0"/>
                  </a:lnTo>
                  <a:lnTo>
                    <a:pt x="548640" y="0"/>
                  </a:lnTo>
                  <a:lnTo>
                    <a:pt x="548640" y="548640"/>
                  </a:lnTo>
                  <a:lnTo>
                    <a:pt x="274320" y="548640"/>
                  </a:lnTo>
                </a:path>
              </a:pathLst>
            </a:custGeom>
            <a:solidFill>
              <a:srgbClr val="DCCAB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4991989" y="635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40">
                  <a:moveTo>
                    <a:pt x="274320" y="548640"/>
                  </a:moveTo>
                  <a:lnTo>
                    <a:pt x="0" y="548640"/>
                  </a:lnTo>
                  <a:lnTo>
                    <a:pt x="0" y="0"/>
                  </a:lnTo>
                  <a:lnTo>
                    <a:pt x="548640" y="0"/>
                  </a:lnTo>
                  <a:lnTo>
                    <a:pt x="548640" y="548640"/>
                  </a:lnTo>
                  <a:lnTo>
                    <a:pt x="274320" y="548640"/>
                  </a:lnTo>
                </a:path>
              </a:pathLst>
            </a:custGeom>
            <a:solidFill>
              <a:srgbClr val="DCCAB6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5987034" y="635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40">
                  <a:moveTo>
                    <a:pt x="274320" y="548640"/>
                  </a:moveTo>
                  <a:lnTo>
                    <a:pt x="0" y="548640"/>
                  </a:lnTo>
                  <a:lnTo>
                    <a:pt x="0" y="0"/>
                  </a:lnTo>
                  <a:lnTo>
                    <a:pt x="548640" y="0"/>
                  </a:lnTo>
                  <a:lnTo>
                    <a:pt x="548640" y="548640"/>
                  </a:lnTo>
                  <a:lnTo>
                    <a:pt x="274320" y="548640"/>
                  </a:lnTo>
                </a:path>
              </a:pathLst>
            </a:custGeom>
            <a:solidFill>
              <a:srgbClr val="DCCAB6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0" y="2297557"/>
              <a:ext cx="6640830" cy="7360539"/>
            </a:xfrm>
            <a:custGeom>
              <a:avLst/>
              <a:gdLst/>
              <a:ahLst/>
              <a:cxnLst/>
              <a:rect l="l" t="t" r="r" b="b"/>
              <a:pathLst>
                <a:path w="6640830" h="7360539">
                  <a:moveTo>
                    <a:pt x="0" y="0"/>
                  </a:moveTo>
                  <a:lnTo>
                    <a:pt x="0" y="7360539"/>
                  </a:lnTo>
                  <a:lnTo>
                    <a:pt x="4736211" y="7360539"/>
                  </a:lnTo>
                  <a:lnTo>
                    <a:pt x="6640830" y="4561332"/>
                  </a:lnTo>
                  <a:lnTo>
                    <a:pt x="6640830" y="4555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CAB6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7462691" y="10241185"/>
            <a:ext cx="547958" cy="33030"/>
            <a:chOff x="0" y="0"/>
            <a:chExt cx="548640" cy="3307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48640" cy="33020"/>
            </a:xfrm>
            <a:custGeom>
              <a:avLst/>
              <a:gdLst/>
              <a:ahLst/>
              <a:cxnLst/>
              <a:rect l="l" t="t" r="r" b="b"/>
              <a:pathLst>
                <a:path w="548640" h="33020">
                  <a:moveTo>
                    <a:pt x="0" y="0"/>
                  </a:moveTo>
                  <a:lnTo>
                    <a:pt x="0" y="33020"/>
                  </a:lnTo>
                  <a:lnTo>
                    <a:pt x="548640" y="33020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DCCAB6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8456493" y="10241185"/>
            <a:ext cx="547958" cy="33030"/>
            <a:chOff x="0" y="0"/>
            <a:chExt cx="548640" cy="3307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48640" cy="33020"/>
            </a:xfrm>
            <a:custGeom>
              <a:avLst/>
              <a:gdLst/>
              <a:ahLst/>
              <a:cxnLst/>
              <a:rect l="l" t="t" r="r" b="b"/>
              <a:pathLst>
                <a:path w="548640" h="33020">
                  <a:moveTo>
                    <a:pt x="0" y="0"/>
                  </a:moveTo>
                  <a:lnTo>
                    <a:pt x="0" y="33020"/>
                  </a:lnTo>
                  <a:lnTo>
                    <a:pt x="548640" y="33020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DCCAB6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7736670" y="2476500"/>
            <a:ext cx="8677150" cy="4424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571"/>
              </a:lnSpc>
            </a:pPr>
            <a:r>
              <a:rPr lang="en-US" sz="13979" b="1" dirty="0">
                <a:solidFill>
                  <a:srgbClr val="19191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Thanks!</a:t>
            </a:r>
          </a:p>
          <a:p>
            <a:pPr algn="l">
              <a:lnSpc>
                <a:spcPts val="5558"/>
              </a:lnSpc>
            </a:pPr>
            <a:r>
              <a:rPr lang="en-US" sz="3970" b="1" dirty="0">
                <a:solidFill>
                  <a:srgbClr val="19191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 YOU HAVE ANY QUESTIONS?</a:t>
            </a:r>
          </a:p>
          <a:p>
            <a:pPr algn="l">
              <a:lnSpc>
                <a:spcPts val="5558"/>
              </a:lnSpc>
            </a:pPr>
            <a:endParaRPr lang="en-US" sz="3970" b="1" dirty="0">
              <a:solidFill>
                <a:srgbClr val="19191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3743"/>
              </a:lnSpc>
            </a:pPr>
            <a:r>
              <a:rPr lang="en-US" sz="3146" spc="-22" dirty="0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mmounir.agawad@gmail.com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681157" y="7124700"/>
            <a:ext cx="6010150" cy="504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2"/>
              </a:lnSpc>
            </a:pPr>
            <a:r>
              <a:rPr lang="en-US" sz="2994" u="sng" dirty="0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  <a:hlinkClick r:id="rId2" tooltip="https://mamdouh-mounir.com"/>
              </a:rPr>
              <a:t>https://mamdouh-mounir.com/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58452" y="-63424"/>
            <a:ext cx="18392109" cy="10401053"/>
            <a:chOff x="0" y="0"/>
            <a:chExt cx="18415000" cy="1041400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0" y="10287000"/>
                  </a:lnTo>
                  <a:lnTo>
                    <a:pt x="18288000" y="102870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4262"/>
              <a:ext cx="5029200" cy="434086"/>
            </a:xfrm>
            <a:custGeom>
              <a:avLst/>
              <a:gdLst/>
              <a:ahLst/>
              <a:cxnLst/>
              <a:rect l="l" t="t" r="r" b="b"/>
              <a:pathLst>
                <a:path w="5029200" h="434086">
                  <a:moveTo>
                    <a:pt x="0" y="0"/>
                  </a:moveTo>
                  <a:lnTo>
                    <a:pt x="0" y="434086"/>
                  </a:lnTo>
                  <a:lnTo>
                    <a:pt x="5029200" y="434086"/>
                  </a:lnTo>
                  <a:lnTo>
                    <a:pt x="5029200" y="0"/>
                  </a:lnTo>
                  <a:close/>
                </a:path>
              </a:pathLst>
            </a:custGeom>
            <a:solidFill>
              <a:srgbClr val="DCCAB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0389743" y="70612"/>
              <a:ext cx="7961757" cy="10279888"/>
            </a:xfrm>
            <a:custGeom>
              <a:avLst/>
              <a:gdLst/>
              <a:ahLst/>
              <a:cxnLst/>
              <a:rect l="l" t="t" r="r" b="b"/>
              <a:pathLst>
                <a:path w="7961757" h="10279888">
                  <a:moveTo>
                    <a:pt x="7961757" y="0"/>
                  </a:moveTo>
                  <a:lnTo>
                    <a:pt x="0" y="6238113"/>
                  </a:lnTo>
                  <a:lnTo>
                    <a:pt x="2750185" y="10279888"/>
                  </a:lnTo>
                  <a:lnTo>
                    <a:pt x="3598164" y="10279888"/>
                  </a:lnTo>
                  <a:lnTo>
                    <a:pt x="7952995" y="10267188"/>
                  </a:lnTo>
                  <a:lnTo>
                    <a:pt x="7961757" y="4310888"/>
                  </a:lnTo>
                  <a:lnTo>
                    <a:pt x="7961757" y="0"/>
                  </a:lnTo>
                  <a:close/>
                </a:path>
              </a:pathLst>
            </a:custGeom>
            <a:solidFill>
              <a:srgbClr val="DCCAB6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618404" y="1397293"/>
            <a:ext cx="7233047" cy="602754"/>
          </a:xfrm>
          <a:custGeom>
            <a:avLst/>
            <a:gdLst/>
            <a:ahLst/>
            <a:cxnLst/>
            <a:rect l="l" t="t" r="r" b="b"/>
            <a:pathLst>
              <a:path w="7233047" h="602754">
                <a:moveTo>
                  <a:pt x="0" y="0"/>
                </a:moveTo>
                <a:lnTo>
                  <a:pt x="7233047" y="0"/>
                </a:lnTo>
                <a:lnTo>
                  <a:pt x="7233047" y="602754"/>
                </a:lnTo>
                <a:lnTo>
                  <a:pt x="0" y="6027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18404" y="1397293"/>
            <a:ext cx="7233047" cy="602754"/>
          </a:xfrm>
          <a:custGeom>
            <a:avLst/>
            <a:gdLst/>
            <a:ahLst/>
            <a:cxnLst/>
            <a:rect l="l" t="t" r="r" b="b"/>
            <a:pathLst>
              <a:path w="7233047" h="602754">
                <a:moveTo>
                  <a:pt x="0" y="0"/>
                </a:moveTo>
                <a:lnTo>
                  <a:pt x="7233047" y="0"/>
                </a:lnTo>
                <a:lnTo>
                  <a:pt x="7233047" y="602754"/>
                </a:lnTo>
                <a:lnTo>
                  <a:pt x="0" y="6027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337131" y="169601"/>
            <a:ext cx="6506993" cy="9207989"/>
          </a:xfrm>
          <a:custGeom>
            <a:avLst/>
            <a:gdLst/>
            <a:ahLst/>
            <a:cxnLst/>
            <a:rect l="l" t="t" r="r" b="b"/>
            <a:pathLst>
              <a:path w="6506993" h="9207989">
                <a:moveTo>
                  <a:pt x="0" y="0"/>
                </a:moveTo>
                <a:lnTo>
                  <a:pt x="6506993" y="0"/>
                </a:lnTo>
                <a:lnTo>
                  <a:pt x="6506993" y="9207988"/>
                </a:lnTo>
                <a:lnTo>
                  <a:pt x="0" y="92079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055" b="-3048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14007" y="8481126"/>
            <a:ext cx="1426974" cy="1426974"/>
          </a:xfrm>
          <a:custGeom>
            <a:avLst/>
            <a:gdLst/>
            <a:ahLst/>
            <a:cxnLst/>
            <a:rect l="l" t="t" r="r" b="b"/>
            <a:pathLst>
              <a:path w="1426974" h="1426974">
                <a:moveTo>
                  <a:pt x="0" y="0"/>
                </a:moveTo>
                <a:lnTo>
                  <a:pt x="1426974" y="0"/>
                </a:lnTo>
                <a:lnTo>
                  <a:pt x="1426974" y="1426974"/>
                </a:lnTo>
                <a:lnTo>
                  <a:pt x="0" y="14269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618404" y="3017290"/>
            <a:ext cx="7271775" cy="175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4"/>
              </a:lnSpc>
            </a:pPr>
            <a:r>
              <a:rPr lang="en-US" sz="2394" spc="-16" dirty="0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This presentation focuses on developing and enhancing problem-solving skills, applicable across various contexts.</a:t>
            </a:r>
          </a:p>
          <a:p>
            <a:pPr algn="l">
              <a:lnSpc>
                <a:spcPts val="3594"/>
              </a:lnSpc>
            </a:pPr>
            <a:endParaRPr lang="en-US" sz="2394" spc="-16" dirty="0">
              <a:solidFill>
                <a:srgbClr val="191919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58452" y="-63424"/>
            <a:ext cx="18392109" cy="10401053"/>
            <a:chOff x="0" y="0"/>
            <a:chExt cx="18415000" cy="1041400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0" y="10287000"/>
                  </a:lnTo>
                  <a:lnTo>
                    <a:pt x="18288000" y="102870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4262"/>
              <a:ext cx="5029200" cy="434086"/>
            </a:xfrm>
            <a:custGeom>
              <a:avLst/>
              <a:gdLst/>
              <a:ahLst/>
              <a:cxnLst/>
              <a:rect l="l" t="t" r="r" b="b"/>
              <a:pathLst>
                <a:path w="5029200" h="434086">
                  <a:moveTo>
                    <a:pt x="0" y="0"/>
                  </a:moveTo>
                  <a:lnTo>
                    <a:pt x="0" y="434086"/>
                  </a:lnTo>
                  <a:lnTo>
                    <a:pt x="5029200" y="434086"/>
                  </a:lnTo>
                  <a:lnTo>
                    <a:pt x="5029200" y="0"/>
                  </a:lnTo>
                  <a:close/>
                </a:path>
              </a:pathLst>
            </a:custGeom>
            <a:solidFill>
              <a:srgbClr val="DCCAB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0389743" y="70612"/>
              <a:ext cx="7961757" cy="10279888"/>
            </a:xfrm>
            <a:custGeom>
              <a:avLst/>
              <a:gdLst/>
              <a:ahLst/>
              <a:cxnLst/>
              <a:rect l="l" t="t" r="r" b="b"/>
              <a:pathLst>
                <a:path w="7961757" h="10279888">
                  <a:moveTo>
                    <a:pt x="7961757" y="0"/>
                  </a:moveTo>
                  <a:lnTo>
                    <a:pt x="0" y="6238113"/>
                  </a:lnTo>
                  <a:lnTo>
                    <a:pt x="2750185" y="10279888"/>
                  </a:lnTo>
                  <a:lnTo>
                    <a:pt x="3598164" y="10279888"/>
                  </a:lnTo>
                  <a:lnTo>
                    <a:pt x="7952995" y="10267188"/>
                  </a:lnTo>
                  <a:lnTo>
                    <a:pt x="7961757" y="4310888"/>
                  </a:lnTo>
                  <a:lnTo>
                    <a:pt x="7961757" y="0"/>
                  </a:lnTo>
                  <a:close/>
                </a:path>
              </a:pathLst>
            </a:custGeom>
            <a:solidFill>
              <a:srgbClr val="DCCAB6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618404" y="1397293"/>
            <a:ext cx="7318285" cy="611887"/>
          </a:xfrm>
          <a:custGeom>
            <a:avLst/>
            <a:gdLst/>
            <a:ahLst/>
            <a:cxnLst/>
            <a:rect l="l" t="t" r="r" b="b"/>
            <a:pathLst>
              <a:path w="7318285" h="611887">
                <a:moveTo>
                  <a:pt x="0" y="0"/>
                </a:moveTo>
                <a:lnTo>
                  <a:pt x="7318285" y="0"/>
                </a:lnTo>
                <a:lnTo>
                  <a:pt x="7318285" y="611887"/>
                </a:lnTo>
                <a:lnTo>
                  <a:pt x="0" y="611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18404" y="1397293"/>
            <a:ext cx="7318285" cy="611887"/>
          </a:xfrm>
          <a:custGeom>
            <a:avLst/>
            <a:gdLst/>
            <a:ahLst/>
            <a:cxnLst/>
            <a:rect l="l" t="t" r="r" b="b"/>
            <a:pathLst>
              <a:path w="7318285" h="611887">
                <a:moveTo>
                  <a:pt x="0" y="0"/>
                </a:moveTo>
                <a:lnTo>
                  <a:pt x="7318285" y="0"/>
                </a:lnTo>
                <a:lnTo>
                  <a:pt x="7318285" y="611887"/>
                </a:lnTo>
                <a:lnTo>
                  <a:pt x="0" y="6118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337131" y="169601"/>
            <a:ext cx="6506993" cy="9207989"/>
          </a:xfrm>
          <a:custGeom>
            <a:avLst/>
            <a:gdLst/>
            <a:ahLst/>
            <a:cxnLst/>
            <a:rect l="l" t="t" r="r" b="b"/>
            <a:pathLst>
              <a:path w="6506993" h="9207989">
                <a:moveTo>
                  <a:pt x="0" y="0"/>
                </a:moveTo>
                <a:lnTo>
                  <a:pt x="6506993" y="0"/>
                </a:lnTo>
                <a:lnTo>
                  <a:pt x="6506993" y="9207988"/>
                </a:lnTo>
                <a:lnTo>
                  <a:pt x="0" y="92079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055" b="-3048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14007" y="8481126"/>
            <a:ext cx="1426974" cy="1426974"/>
          </a:xfrm>
          <a:custGeom>
            <a:avLst/>
            <a:gdLst/>
            <a:ahLst/>
            <a:cxnLst/>
            <a:rect l="l" t="t" r="r" b="b"/>
            <a:pathLst>
              <a:path w="1426974" h="1426974">
                <a:moveTo>
                  <a:pt x="0" y="0"/>
                </a:moveTo>
                <a:lnTo>
                  <a:pt x="1426974" y="0"/>
                </a:lnTo>
                <a:lnTo>
                  <a:pt x="1426974" y="1426974"/>
                </a:lnTo>
                <a:lnTo>
                  <a:pt x="0" y="14269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618404" y="3104645"/>
            <a:ext cx="7485117" cy="2201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4"/>
              </a:lnSpc>
            </a:pPr>
            <a:r>
              <a:rPr lang="en-US" sz="2394" spc="-16" dirty="0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Problem-solving is the process of identifying </a:t>
            </a:r>
            <a:r>
              <a:rPr lang="en-US" sz="2394" spc="-1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challenges</a:t>
            </a:r>
            <a:r>
              <a:rPr lang="en-US" sz="2394" spc="-16" dirty="0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, analyzing them, and implementing </a:t>
            </a:r>
            <a:r>
              <a:rPr lang="en-US" sz="2394" spc="-16" dirty="0" err="1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efective</a:t>
            </a:r>
            <a:r>
              <a:rPr lang="en-US" sz="2394" spc="-16" dirty="0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 solutions. It involves critical thinking, creativity, and collaboration to navigate complex issues in the workplace.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58452" y="-63424"/>
            <a:ext cx="18392109" cy="10401824"/>
            <a:chOff x="0" y="0"/>
            <a:chExt cx="18415000" cy="10414762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0" y="10287000"/>
                  </a:lnTo>
                  <a:lnTo>
                    <a:pt x="18288000" y="102870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5218029" y="9450197"/>
              <a:ext cx="544322" cy="548640"/>
            </a:xfrm>
            <a:custGeom>
              <a:avLst/>
              <a:gdLst/>
              <a:ahLst/>
              <a:cxnLst/>
              <a:rect l="l" t="t" r="r" b="b"/>
              <a:pathLst>
                <a:path w="544322" h="548640">
                  <a:moveTo>
                    <a:pt x="0" y="0"/>
                  </a:moveTo>
                  <a:lnTo>
                    <a:pt x="0" y="548640"/>
                  </a:lnTo>
                  <a:lnTo>
                    <a:pt x="544322" y="548640"/>
                  </a:lnTo>
                  <a:lnTo>
                    <a:pt x="544322" y="0"/>
                  </a:lnTo>
                  <a:close/>
                </a:path>
              </a:pathLst>
            </a:custGeom>
            <a:solidFill>
              <a:srgbClr val="DCCAB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4222985" y="9450070"/>
              <a:ext cx="548639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40">
                  <a:moveTo>
                    <a:pt x="274319" y="548640"/>
                  </a:moveTo>
                  <a:lnTo>
                    <a:pt x="0" y="548640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548640"/>
                  </a:lnTo>
                  <a:lnTo>
                    <a:pt x="274319" y="548640"/>
                  </a:lnTo>
                </a:path>
              </a:pathLst>
            </a:custGeom>
            <a:solidFill>
              <a:srgbClr val="DCCAB6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3228701" y="9450070"/>
              <a:ext cx="548639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40">
                  <a:moveTo>
                    <a:pt x="274320" y="548640"/>
                  </a:moveTo>
                  <a:lnTo>
                    <a:pt x="0" y="548640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548640"/>
                  </a:lnTo>
                  <a:lnTo>
                    <a:pt x="274320" y="548640"/>
                  </a:lnTo>
                </a:path>
              </a:pathLst>
            </a:custGeom>
            <a:solidFill>
              <a:srgbClr val="DCCAB6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0" y="66167"/>
              <a:ext cx="9095740" cy="10285095"/>
            </a:xfrm>
            <a:custGeom>
              <a:avLst/>
              <a:gdLst/>
              <a:ahLst/>
              <a:cxnLst/>
              <a:rect l="l" t="t" r="r" b="b"/>
              <a:pathLst>
                <a:path w="9095740" h="10285095">
                  <a:moveTo>
                    <a:pt x="0" y="0"/>
                  </a:moveTo>
                  <a:lnTo>
                    <a:pt x="0" y="10285095"/>
                  </a:lnTo>
                  <a:lnTo>
                    <a:pt x="6348603" y="10285095"/>
                  </a:lnTo>
                  <a:lnTo>
                    <a:pt x="9095740" y="6247765"/>
                  </a:lnTo>
                  <a:lnTo>
                    <a:pt x="9095740" y="6240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CAB6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429521" y="169601"/>
            <a:ext cx="6497489" cy="9207989"/>
          </a:xfrm>
          <a:custGeom>
            <a:avLst/>
            <a:gdLst/>
            <a:ahLst/>
            <a:cxnLst/>
            <a:rect l="l" t="t" r="r" b="b"/>
            <a:pathLst>
              <a:path w="6497489" h="9207989">
                <a:moveTo>
                  <a:pt x="0" y="0"/>
                </a:moveTo>
                <a:lnTo>
                  <a:pt x="6497489" y="0"/>
                </a:lnTo>
                <a:lnTo>
                  <a:pt x="6497489" y="9207988"/>
                </a:lnTo>
                <a:lnTo>
                  <a:pt x="0" y="92079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59" b="-2937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130171" y="8481126"/>
            <a:ext cx="1426965" cy="1426974"/>
          </a:xfrm>
          <a:custGeom>
            <a:avLst/>
            <a:gdLst/>
            <a:ahLst/>
            <a:cxnLst/>
            <a:rect l="l" t="t" r="r" b="b"/>
            <a:pathLst>
              <a:path w="1426965" h="1426974">
                <a:moveTo>
                  <a:pt x="0" y="0"/>
                </a:moveTo>
                <a:lnTo>
                  <a:pt x="1426965" y="0"/>
                </a:lnTo>
                <a:lnTo>
                  <a:pt x="1426965" y="1426974"/>
                </a:lnTo>
                <a:lnTo>
                  <a:pt x="0" y="14269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9609641" y="2470202"/>
            <a:ext cx="7649659" cy="4777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7031" lvl="1" indent="-258516" algn="l">
              <a:lnSpc>
                <a:spcPts val="5531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A problem is a situation that presents a difficulty or requires a solution.</a:t>
            </a:r>
          </a:p>
          <a:p>
            <a:pPr marL="517031" lvl="1" indent="-258516" algn="l">
              <a:lnSpc>
                <a:spcPts val="5531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Problems can range from simple everyday challenges to complex strategic issues.</a:t>
            </a:r>
          </a:p>
          <a:p>
            <a:pPr marL="517031" lvl="1" indent="-258516" algn="l">
              <a:lnSpc>
                <a:spcPts val="5531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Recognizing and defining the problem is the first crucial step.</a:t>
            </a:r>
          </a:p>
          <a:p>
            <a:pPr algn="l">
              <a:lnSpc>
                <a:spcPts val="5531"/>
              </a:lnSpc>
            </a:pPr>
            <a:endParaRPr lang="en-US" sz="2394" spc="-16">
              <a:solidFill>
                <a:srgbClr val="191919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386298" y="952500"/>
            <a:ext cx="6225301" cy="679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2"/>
              </a:lnSpc>
              <a:spcBef>
                <a:spcPct val="0"/>
              </a:spcBef>
            </a:pPr>
            <a:r>
              <a:rPr lang="en-US" sz="3994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Defining the Challenge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58452" y="-63424"/>
            <a:ext cx="18392109" cy="10401824"/>
            <a:chOff x="0" y="0"/>
            <a:chExt cx="18415000" cy="10414762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0" y="10287000"/>
                  </a:lnTo>
                  <a:lnTo>
                    <a:pt x="18288000" y="102870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5218029" y="9450197"/>
              <a:ext cx="544322" cy="548640"/>
            </a:xfrm>
            <a:custGeom>
              <a:avLst/>
              <a:gdLst/>
              <a:ahLst/>
              <a:cxnLst/>
              <a:rect l="l" t="t" r="r" b="b"/>
              <a:pathLst>
                <a:path w="544322" h="548640">
                  <a:moveTo>
                    <a:pt x="0" y="0"/>
                  </a:moveTo>
                  <a:lnTo>
                    <a:pt x="0" y="548640"/>
                  </a:lnTo>
                  <a:lnTo>
                    <a:pt x="544322" y="548640"/>
                  </a:lnTo>
                  <a:lnTo>
                    <a:pt x="544322" y="0"/>
                  </a:lnTo>
                  <a:close/>
                </a:path>
              </a:pathLst>
            </a:custGeom>
            <a:solidFill>
              <a:srgbClr val="DCCAB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4222985" y="9450070"/>
              <a:ext cx="548639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40">
                  <a:moveTo>
                    <a:pt x="274319" y="548640"/>
                  </a:moveTo>
                  <a:lnTo>
                    <a:pt x="0" y="548640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548640"/>
                  </a:lnTo>
                  <a:lnTo>
                    <a:pt x="274319" y="548640"/>
                  </a:lnTo>
                </a:path>
              </a:pathLst>
            </a:custGeom>
            <a:solidFill>
              <a:srgbClr val="DCCAB6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3228701" y="9450070"/>
              <a:ext cx="548639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40">
                  <a:moveTo>
                    <a:pt x="274320" y="548640"/>
                  </a:moveTo>
                  <a:lnTo>
                    <a:pt x="0" y="548640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548640"/>
                  </a:lnTo>
                  <a:lnTo>
                    <a:pt x="274320" y="548640"/>
                  </a:lnTo>
                </a:path>
              </a:pathLst>
            </a:custGeom>
            <a:solidFill>
              <a:srgbClr val="DCCAB6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0" y="66167"/>
              <a:ext cx="9095740" cy="10285095"/>
            </a:xfrm>
            <a:custGeom>
              <a:avLst/>
              <a:gdLst/>
              <a:ahLst/>
              <a:cxnLst/>
              <a:rect l="l" t="t" r="r" b="b"/>
              <a:pathLst>
                <a:path w="9095740" h="10285095">
                  <a:moveTo>
                    <a:pt x="0" y="0"/>
                  </a:moveTo>
                  <a:lnTo>
                    <a:pt x="0" y="10285095"/>
                  </a:lnTo>
                  <a:lnTo>
                    <a:pt x="6348603" y="10285095"/>
                  </a:lnTo>
                  <a:lnTo>
                    <a:pt x="9095740" y="6247765"/>
                  </a:lnTo>
                  <a:lnTo>
                    <a:pt x="9095740" y="6240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CAB6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6130171" y="8481126"/>
            <a:ext cx="1426965" cy="1426974"/>
          </a:xfrm>
          <a:custGeom>
            <a:avLst/>
            <a:gdLst/>
            <a:ahLst/>
            <a:cxnLst/>
            <a:rect l="l" t="t" r="r" b="b"/>
            <a:pathLst>
              <a:path w="1426965" h="1426974">
                <a:moveTo>
                  <a:pt x="0" y="0"/>
                </a:moveTo>
                <a:lnTo>
                  <a:pt x="1426965" y="0"/>
                </a:lnTo>
                <a:lnTo>
                  <a:pt x="1426965" y="1426974"/>
                </a:lnTo>
                <a:lnTo>
                  <a:pt x="0" y="14269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9609641" y="1996143"/>
            <a:ext cx="7649659" cy="6863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7031" lvl="1" indent="-258516" algn="l">
              <a:lnSpc>
                <a:spcPts val="5531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Well-defined problems: Clear situation, known information, and obvious solutions.</a:t>
            </a:r>
          </a:p>
          <a:p>
            <a:pPr marL="517031" lvl="1" indent="-258516" algn="l">
              <a:lnSpc>
                <a:spcPts val="5531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Not-defined problems: Ambiguous situation, missing information, and multiple potential solutions.</a:t>
            </a:r>
          </a:p>
          <a:p>
            <a:pPr marL="517031" lvl="1" indent="-258516" algn="l">
              <a:lnSpc>
                <a:spcPts val="5531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Routine problems: Recurring problems with established solutions.</a:t>
            </a:r>
          </a:p>
          <a:p>
            <a:pPr marL="517031" lvl="1" indent="-258516" algn="l">
              <a:lnSpc>
                <a:spcPts val="5531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Novel problems: New and unique problems requiring creative solutions.</a:t>
            </a:r>
          </a:p>
          <a:p>
            <a:pPr algn="l">
              <a:lnSpc>
                <a:spcPts val="5531"/>
              </a:lnSpc>
            </a:pPr>
            <a:endParaRPr lang="en-US" sz="2394" spc="-16">
              <a:solidFill>
                <a:srgbClr val="191919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34315" y="952500"/>
            <a:ext cx="5947529" cy="679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2"/>
              </a:lnSpc>
              <a:spcBef>
                <a:spcPct val="0"/>
              </a:spcBef>
            </a:pPr>
            <a:r>
              <a:rPr lang="en-US" sz="3994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Problem Landscape</a:t>
            </a:r>
          </a:p>
        </p:txBody>
      </p:sp>
      <p:sp>
        <p:nvSpPr>
          <p:cNvPr id="11" name="Freeform 11"/>
          <p:cNvSpPr/>
          <p:nvPr/>
        </p:nvSpPr>
        <p:spPr>
          <a:xfrm>
            <a:off x="1639680" y="1028700"/>
            <a:ext cx="6428177" cy="8229600"/>
          </a:xfrm>
          <a:custGeom>
            <a:avLst/>
            <a:gdLst/>
            <a:ahLst/>
            <a:cxnLst/>
            <a:rect l="l" t="t" r="r" b="b"/>
            <a:pathLst>
              <a:path w="6428177" h="8229600">
                <a:moveTo>
                  <a:pt x="0" y="0"/>
                </a:moveTo>
                <a:lnTo>
                  <a:pt x="6428177" y="0"/>
                </a:lnTo>
                <a:lnTo>
                  <a:pt x="642817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380" r="-13643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132809" y="0"/>
            <a:ext cx="18392109" cy="10401824"/>
            <a:chOff x="0" y="0"/>
            <a:chExt cx="18415000" cy="10414762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0" y="10287000"/>
                  </a:lnTo>
                  <a:lnTo>
                    <a:pt x="18288000" y="102870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5218029" y="9450197"/>
              <a:ext cx="544322" cy="548640"/>
            </a:xfrm>
            <a:custGeom>
              <a:avLst/>
              <a:gdLst/>
              <a:ahLst/>
              <a:cxnLst/>
              <a:rect l="l" t="t" r="r" b="b"/>
              <a:pathLst>
                <a:path w="544322" h="548640">
                  <a:moveTo>
                    <a:pt x="0" y="0"/>
                  </a:moveTo>
                  <a:lnTo>
                    <a:pt x="0" y="548640"/>
                  </a:lnTo>
                  <a:lnTo>
                    <a:pt x="544322" y="548640"/>
                  </a:lnTo>
                  <a:lnTo>
                    <a:pt x="544322" y="0"/>
                  </a:lnTo>
                  <a:close/>
                </a:path>
              </a:pathLst>
            </a:custGeom>
            <a:solidFill>
              <a:srgbClr val="DCCAB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4222985" y="9450070"/>
              <a:ext cx="548639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40">
                  <a:moveTo>
                    <a:pt x="274319" y="548640"/>
                  </a:moveTo>
                  <a:lnTo>
                    <a:pt x="0" y="548640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548640"/>
                  </a:lnTo>
                  <a:lnTo>
                    <a:pt x="274319" y="548640"/>
                  </a:lnTo>
                </a:path>
              </a:pathLst>
            </a:custGeom>
            <a:solidFill>
              <a:srgbClr val="DCCAB6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3228701" y="9450070"/>
              <a:ext cx="548639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40">
                  <a:moveTo>
                    <a:pt x="274320" y="548640"/>
                  </a:moveTo>
                  <a:lnTo>
                    <a:pt x="0" y="548640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548640"/>
                  </a:lnTo>
                  <a:lnTo>
                    <a:pt x="274320" y="548640"/>
                  </a:lnTo>
                </a:path>
              </a:pathLst>
            </a:custGeom>
            <a:solidFill>
              <a:srgbClr val="DCCAB6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0" y="66167"/>
              <a:ext cx="9095740" cy="10285095"/>
            </a:xfrm>
            <a:custGeom>
              <a:avLst/>
              <a:gdLst/>
              <a:ahLst/>
              <a:cxnLst/>
              <a:rect l="l" t="t" r="r" b="b"/>
              <a:pathLst>
                <a:path w="9095740" h="10285095">
                  <a:moveTo>
                    <a:pt x="0" y="0"/>
                  </a:moveTo>
                  <a:lnTo>
                    <a:pt x="0" y="10285095"/>
                  </a:lnTo>
                  <a:lnTo>
                    <a:pt x="6348603" y="10285095"/>
                  </a:lnTo>
                  <a:lnTo>
                    <a:pt x="9095740" y="6247765"/>
                  </a:lnTo>
                  <a:lnTo>
                    <a:pt x="9095740" y="6240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CAB6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6130171" y="8481126"/>
            <a:ext cx="1426965" cy="1426974"/>
          </a:xfrm>
          <a:custGeom>
            <a:avLst/>
            <a:gdLst/>
            <a:ahLst/>
            <a:cxnLst/>
            <a:rect l="l" t="t" r="r" b="b"/>
            <a:pathLst>
              <a:path w="1426965" h="1426974">
                <a:moveTo>
                  <a:pt x="0" y="0"/>
                </a:moveTo>
                <a:lnTo>
                  <a:pt x="1426965" y="0"/>
                </a:lnTo>
                <a:lnTo>
                  <a:pt x="1426965" y="1426974"/>
                </a:lnTo>
                <a:lnTo>
                  <a:pt x="0" y="14269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81291" y="1540011"/>
            <a:ext cx="6592307" cy="8229600"/>
          </a:xfrm>
          <a:custGeom>
            <a:avLst/>
            <a:gdLst/>
            <a:ahLst/>
            <a:cxnLst/>
            <a:rect l="l" t="t" r="r" b="b"/>
            <a:pathLst>
              <a:path w="6592307" h="8229600">
                <a:moveTo>
                  <a:pt x="0" y="0"/>
                </a:moveTo>
                <a:lnTo>
                  <a:pt x="6592307" y="0"/>
                </a:lnTo>
                <a:lnTo>
                  <a:pt x="659230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7371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063246" y="1292361"/>
            <a:ext cx="9901438" cy="8253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7031" lvl="1" indent="-258516" algn="l">
              <a:lnSpc>
                <a:spcPts val="5531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Identify the Problem: Clearly define the issue.</a:t>
            </a:r>
          </a:p>
          <a:p>
            <a:pPr marL="517031" lvl="1" indent="-258516" algn="l">
              <a:lnSpc>
                <a:spcPts val="5531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Analyze the Problem: Gather information and understand the root causes.</a:t>
            </a:r>
          </a:p>
          <a:p>
            <a:pPr marL="517031" lvl="1" indent="-258516" algn="l">
              <a:lnSpc>
                <a:spcPts val="5531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Generate Potential Solutions: Brainstorm a range of possible solutions.</a:t>
            </a:r>
          </a:p>
          <a:p>
            <a:pPr marL="517031" lvl="1" indent="-258516" algn="l">
              <a:lnSpc>
                <a:spcPts val="5531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Evaluate Solutions: Assess the pros and cons of each solution.</a:t>
            </a:r>
          </a:p>
          <a:p>
            <a:pPr marL="517031" lvl="1" indent="-258516" algn="l">
              <a:lnSpc>
                <a:spcPts val="5531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Choose the Best Solution: Select the most effective and feasible option.</a:t>
            </a:r>
          </a:p>
          <a:p>
            <a:pPr marL="517031" lvl="1" indent="-258516" algn="l">
              <a:lnSpc>
                <a:spcPts val="5531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Implement the Solution: Put the chosen solution into action.</a:t>
            </a:r>
          </a:p>
          <a:p>
            <a:pPr marL="517031" lvl="1" indent="-258516" algn="l">
              <a:lnSpc>
                <a:spcPts val="5531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Evaluate the Outcome: Assess the results and make adjustments as needed.</a:t>
            </a:r>
          </a:p>
          <a:p>
            <a:pPr algn="l">
              <a:lnSpc>
                <a:spcPts val="5531"/>
              </a:lnSpc>
            </a:pPr>
            <a:endParaRPr lang="en-US" sz="2394" spc="-16">
              <a:solidFill>
                <a:srgbClr val="191919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15777" y="650804"/>
            <a:ext cx="5723334" cy="679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2"/>
              </a:lnSpc>
              <a:spcBef>
                <a:spcPct val="0"/>
              </a:spcBef>
            </a:pPr>
            <a:r>
              <a:rPr lang="en-US" sz="3994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 Structured Approach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58452" y="-63424"/>
            <a:ext cx="18392109" cy="10401824"/>
            <a:chOff x="0" y="0"/>
            <a:chExt cx="18415000" cy="10414762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0" y="10287000"/>
                  </a:lnTo>
                  <a:lnTo>
                    <a:pt x="18288000" y="102870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5218029" y="9450197"/>
              <a:ext cx="544322" cy="548640"/>
            </a:xfrm>
            <a:custGeom>
              <a:avLst/>
              <a:gdLst/>
              <a:ahLst/>
              <a:cxnLst/>
              <a:rect l="l" t="t" r="r" b="b"/>
              <a:pathLst>
                <a:path w="544322" h="548640">
                  <a:moveTo>
                    <a:pt x="0" y="0"/>
                  </a:moveTo>
                  <a:lnTo>
                    <a:pt x="0" y="548640"/>
                  </a:lnTo>
                  <a:lnTo>
                    <a:pt x="544322" y="548640"/>
                  </a:lnTo>
                  <a:lnTo>
                    <a:pt x="544322" y="0"/>
                  </a:lnTo>
                  <a:close/>
                </a:path>
              </a:pathLst>
            </a:custGeom>
            <a:solidFill>
              <a:srgbClr val="DCCAB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4222985" y="9450070"/>
              <a:ext cx="548639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40">
                  <a:moveTo>
                    <a:pt x="274319" y="548640"/>
                  </a:moveTo>
                  <a:lnTo>
                    <a:pt x="0" y="548640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548640"/>
                  </a:lnTo>
                  <a:lnTo>
                    <a:pt x="274319" y="548640"/>
                  </a:lnTo>
                </a:path>
              </a:pathLst>
            </a:custGeom>
            <a:solidFill>
              <a:srgbClr val="DCCAB6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3228701" y="9450070"/>
              <a:ext cx="548639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40">
                  <a:moveTo>
                    <a:pt x="274320" y="548640"/>
                  </a:moveTo>
                  <a:lnTo>
                    <a:pt x="0" y="548640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548640"/>
                  </a:lnTo>
                  <a:lnTo>
                    <a:pt x="274320" y="548640"/>
                  </a:lnTo>
                </a:path>
              </a:pathLst>
            </a:custGeom>
            <a:solidFill>
              <a:srgbClr val="DCCAB6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0" y="66167"/>
              <a:ext cx="9095740" cy="10285095"/>
            </a:xfrm>
            <a:custGeom>
              <a:avLst/>
              <a:gdLst/>
              <a:ahLst/>
              <a:cxnLst/>
              <a:rect l="l" t="t" r="r" b="b"/>
              <a:pathLst>
                <a:path w="9095740" h="10285095">
                  <a:moveTo>
                    <a:pt x="0" y="0"/>
                  </a:moveTo>
                  <a:lnTo>
                    <a:pt x="0" y="10285095"/>
                  </a:lnTo>
                  <a:lnTo>
                    <a:pt x="6348603" y="10285095"/>
                  </a:lnTo>
                  <a:lnTo>
                    <a:pt x="9095740" y="6247765"/>
                  </a:lnTo>
                  <a:lnTo>
                    <a:pt x="9095740" y="6240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CAB6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6130171" y="8481126"/>
            <a:ext cx="1426965" cy="1426974"/>
          </a:xfrm>
          <a:custGeom>
            <a:avLst/>
            <a:gdLst/>
            <a:ahLst/>
            <a:cxnLst/>
            <a:rect l="l" t="t" r="r" b="b"/>
            <a:pathLst>
              <a:path w="1426965" h="1426974">
                <a:moveTo>
                  <a:pt x="0" y="0"/>
                </a:moveTo>
                <a:lnTo>
                  <a:pt x="1426965" y="0"/>
                </a:lnTo>
                <a:lnTo>
                  <a:pt x="1426965" y="1426974"/>
                </a:lnTo>
                <a:lnTo>
                  <a:pt x="0" y="14269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98358" y="1330396"/>
            <a:ext cx="6313875" cy="8229600"/>
          </a:xfrm>
          <a:custGeom>
            <a:avLst/>
            <a:gdLst/>
            <a:ahLst/>
            <a:cxnLst/>
            <a:rect l="l" t="t" r="r" b="b"/>
            <a:pathLst>
              <a:path w="6313875" h="8229600">
                <a:moveTo>
                  <a:pt x="0" y="0"/>
                </a:moveTo>
                <a:lnTo>
                  <a:pt x="6313875" y="0"/>
                </a:lnTo>
                <a:lnTo>
                  <a:pt x="631387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95634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9747575" y="3300681"/>
            <a:ext cx="7386770" cy="2648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4"/>
              </a:lnSpc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Design thinking is a human-centered approach to problem-solving, innovation, and creation.</a:t>
            </a:r>
          </a:p>
          <a:p>
            <a:pPr algn="l">
              <a:lnSpc>
                <a:spcPts val="3594"/>
              </a:lnSpc>
            </a:pPr>
            <a:endParaRPr lang="en-US" sz="2394" spc="-16">
              <a:solidFill>
                <a:srgbClr val="191919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3594"/>
              </a:lnSpc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 It's a process that emphasizes understanding the needs of the user, challenging assumptions, and rapidly prototyping and testing solutions.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281815" y="952500"/>
            <a:ext cx="7852529" cy="679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2"/>
              </a:lnSpc>
              <a:spcBef>
                <a:spcPct val="0"/>
              </a:spcBef>
            </a:pPr>
            <a:r>
              <a:rPr lang="en-US" sz="3994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Understanding Design Thinking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58452" y="-63424"/>
            <a:ext cx="18392109" cy="10401824"/>
            <a:chOff x="0" y="0"/>
            <a:chExt cx="18415000" cy="10414762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0" y="10287000"/>
                  </a:lnTo>
                  <a:lnTo>
                    <a:pt x="18288000" y="102870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5218029" y="9450197"/>
              <a:ext cx="544322" cy="548640"/>
            </a:xfrm>
            <a:custGeom>
              <a:avLst/>
              <a:gdLst/>
              <a:ahLst/>
              <a:cxnLst/>
              <a:rect l="l" t="t" r="r" b="b"/>
              <a:pathLst>
                <a:path w="544322" h="548640">
                  <a:moveTo>
                    <a:pt x="0" y="0"/>
                  </a:moveTo>
                  <a:lnTo>
                    <a:pt x="0" y="548640"/>
                  </a:lnTo>
                  <a:lnTo>
                    <a:pt x="544322" y="548640"/>
                  </a:lnTo>
                  <a:lnTo>
                    <a:pt x="544322" y="0"/>
                  </a:lnTo>
                  <a:close/>
                </a:path>
              </a:pathLst>
            </a:custGeom>
            <a:solidFill>
              <a:srgbClr val="DCCAB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4222985" y="9450070"/>
              <a:ext cx="548639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40">
                  <a:moveTo>
                    <a:pt x="274319" y="548640"/>
                  </a:moveTo>
                  <a:lnTo>
                    <a:pt x="0" y="548640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548640"/>
                  </a:lnTo>
                  <a:lnTo>
                    <a:pt x="274319" y="548640"/>
                  </a:lnTo>
                </a:path>
              </a:pathLst>
            </a:custGeom>
            <a:solidFill>
              <a:srgbClr val="DCCAB6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3228701" y="9450070"/>
              <a:ext cx="548639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40">
                  <a:moveTo>
                    <a:pt x="274320" y="548640"/>
                  </a:moveTo>
                  <a:lnTo>
                    <a:pt x="0" y="548640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548640"/>
                  </a:lnTo>
                  <a:lnTo>
                    <a:pt x="274320" y="548640"/>
                  </a:lnTo>
                </a:path>
              </a:pathLst>
            </a:custGeom>
            <a:solidFill>
              <a:srgbClr val="DCCAB6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0" y="66167"/>
              <a:ext cx="9095740" cy="10285095"/>
            </a:xfrm>
            <a:custGeom>
              <a:avLst/>
              <a:gdLst/>
              <a:ahLst/>
              <a:cxnLst/>
              <a:rect l="l" t="t" r="r" b="b"/>
              <a:pathLst>
                <a:path w="9095740" h="10285095">
                  <a:moveTo>
                    <a:pt x="0" y="0"/>
                  </a:moveTo>
                  <a:lnTo>
                    <a:pt x="0" y="10285095"/>
                  </a:lnTo>
                  <a:lnTo>
                    <a:pt x="6348603" y="10285095"/>
                  </a:lnTo>
                  <a:lnTo>
                    <a:pt x="9095740" y="6247765"/>
                  </a:lnTo>
                  <a:lnTo>
                    <a:pt x="9095740" y="6240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CAB6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429521" y="1028700"/>
            <a:ext cx="6497489" cy="8348889"/>
          </a:xfrm>
          <a:custGeom>
            <a:avLst/>
            <a:gdLst/>
            <a:ahLst/>
            <a:cxnLst/>
            <a:rect l="l" t="t" r="r" b="b"/>
            <a:pathLst>
              <a:path w="6497489" h="8348889">
                <a:moveTo>
                  <a:pt x="0" y="0"/>
                </a:moveTo>
                <a:lnTo>
                  <a:pt x="6497489" y="0"/>
                </a:lnTo>
                <a:lnTo>
                  <a:pt x="6497489" y="8348889"/>
                </a:lnTo>
                <a:lnTo>
                  <a:pt x="0" y="83488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601" b="-3306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130171" y="8481126"/>
            <a:ext cx="1426965" cy="1426974"/>
          </a:xfrm>
          <a:custGeom>
            <a:avLst/>
            <a:gdLst/>
            <a:ahLst/>
            <a:cxnLst/>
            <a:rect l="l" t="t" r="r" b="b"/>
            <a:pathLst>
              <a:path w="1426965" h="1426974">
                <a:moveTo>
                  <a:pt x="0" y="0"/>
                </a:moveTo>
                <a:lnTo>
                  <a:pt x="1426965" y="0"/>
                </a:lnTo>
                <a:lnTo>
                  <a:pt x="1426965" y="1426974"/>
                </a:lnTo>
                <a:lnTo>
                  <a:pt x="0" y="14269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782991" y="456528"/>
            <a:ext cx="9244276" cy="8614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7031" lvl="1" indent="-258516" algn="l">
              <a:lnSpc>
                <a:spcPts val="3594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Human-centered:  It's about understanding their needs, behaviors, and motivations to create solutions that truly resonate with them. </a:t>
            </a:r>
          </a:p>
          <a:p>
            <a:pPr algn="l">
              <a:lnSpc>
                <a:spcPts val="1197"/>
              </a:lnSpc>
            </a:pPr>
            <a:endParaRPr lang="en-US" sz="2394" spc="-16">
              <a:solidFill>
                <a:srgbClr val="191919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517031" lvl="1" indent="-258516" algn="l">
              <a:lnSpc>
                <a:spcPts val="3594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Empathic: The ability to understand and share the feelings of others. </a:t>
            </a:r>
          </a:p>
          <a:p>
            <a:pPr algn="l">
              <a:lnSpc>
                <a:spcPts val="3594"/>
              </a:lnSpc>
            </a:pPr>
            <a:endParaRPr lang="en-US" sz="2394" spc="-16">
              <a:solidFill>
                <a:srgbClr val="191919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517031" lvl="1" indent="-258516" algn="l">
              <a:lnSpc>
                <a:spcPts val="3594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Iterative: A cycle of learning and improvement. Solutions are prototyped, tested, and refined based on feedback, leading to better outcomes. </a:t>
            </a:r>
          </a:p>
          <a:p>
            <a:pPr algn="l">
              <a:lnSpc>
                <a:spcPts val="3594"/>
              </a:lnSpc>
            </a:pPr>
            <a:endParaRPr lang="en-US" sz="2394" spc="-16">
              <a:solidFill>
                <a:srgbClr val="191919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517031" lvl="1" indent="-258516" algn="l">
              <a:lnSpc>
                <a:spcPts val="3594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Collaborative: Involves cross-functional teams, bringing together diverse perspectives and expertise to generate more creative solutions. </a:t>
            </a:r>
          </a:p>
          <a:p>
            <a:pPr algn="l">
              <a:lnSpc>
                <a:spcPts val="3594"/>
              </a:lnSpc>
            </a:pPr>
            <a:endParaRPr lang="en-US" sz="2394" spc="-16">
              <a:solidFill>
                <a:srgbClr val="191919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517031" lvl="1" indent="-258516" algn="l">
              <a:lnSpc>
                <a:spcPts val="3594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Experimental: Encourages experimentation and prototyping.</a:t>
            </a:r>
          </a:p>
          <a:p>
            <a:pPr algn="l">
              <a:lnSpc>
                <a:spcPts val="3594"/>
              </a:lnSpc>
            </a:pPr>
            <a:endParaRPr lang="en-US" sz="2394" spc="-16">
              <a:solidFill>
                <a:srgbClr val="191919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517031" lvl="1" indent="-258516" algn="l">
              <a:lnSpc>
                <a:spcPts val="3594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 It's about learning by doing and testing ideas in a tangible way. </a:t>
            </a:r>
          </a:p>
          <a:p>
            <a:pPr algn="l">
              <a:lnSpc>
                <a:spcPts val="3594"/>
              </a:lnSpc>
            </a:pPr>
            <a:endParaRPr lang="en-US" sz="2394" spc="-16">
              <a:solidFill>
                <a:srgbClr val="191919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789398" y="135782"/>
            <a:ext cx="4068602" cy="679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2"/>
              </a:lnSpc>
              <a:spcBef>
                <a:spcPct val="0"/>
              </a:spcBef>
            </a:pPr>
            <a:r>
              <a:rPr lang="en-US" sz="3994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Core Principles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2275587" y="260732"/>
            <a:ext cx="18189082" cy="10287000"/>
            <a:chOff x="0" y="0"/>
            <a:chExt cx="18415000" cy="10414762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0" y="10287000"/>
                  </a:lnTo>
                  <a:lnTo>
                    <a:pt x="18288000" y="102870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5218029" y="9450197"/>
              <a:ext cx="544322" cy="548640"/>
            </a:xfrm>
            <a:custGeom>
              <a:avLst/>
              <a:gdLst/>
              <a:ahLst/>
              <a:cxnLst/>
              <a:rect l="l" t="t" r="r" b="b"/>
              <a:pathLst>
                <a:path w="544322" h="548640">
                  <a:moveTo>
                    <a:pt x="0" y="0"/>
                  </a:moveTo>
                  <a:lnTo>
                    <a:pt x="0" y="548640"/>
                  </a:lnTo>
                  <a:lnTo>
                    <a:pt x="544322" y="548640"/>
                  </a:lnTo>
                  <a:lnTo>
                    <a:pt x="544322" y="0"/>
                  </a:lnTo>
                  <a:close/>
                </a:path>
              </a:pathLst>
            </a:custGeom>
            <a:solidFill>
              <a:srgbClr val="DCCAB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4222985" y="9450070"/>
              <a:ext cx="548639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40">
                  <a:moveTo>
                    <a:pt x="274319" y="548640"/>
                  </a:moveTo>
                  <a:lnTo>
                    <a:pt x="0" y="548640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548640"/>
                  </a:lnTo>
                  <a:lnTo>
                    <a:pt x="274319" y="548640"/>
                  </a:lnTo>
                </a:path>
              </a:pathLst>
            </a:custGeom>
            <a:solidFill>
              <a:srgbClr val="DCCAB6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3228701" y="9450070"/>
              <a:ext cx="548639" cy="548640"/>
            </a:xfrm>
            <a:custGeom>
              <a:avLst/>
              <a:gdLst/>
              <a:ahLst/>
              <a:cxnLst/>
              <a:rect l="l" t="t" r="r" b="b"/>
              <a:pathLst>
                <a:path w="548639" h="548640">
                  <a:moveTo>
                    <a:pt x="274320" y="548640"/>
                  </a:moveTo>
                  <a:lnTo>
                    <a:pt x="0" y="548640"/>
                  </a:lnTo>
                  <a:lnTo>
                    <a:pt x="0" y="0"/>
                  </a:lnTo>
                  <a:lnTo>
                    <a:pt x="548639" y="0"/>
                  </a:lnTo>
                  <a:lnTo>
                    <a:pt x="548639" y="548640"/>
                  </a:lnTo>
                  <a:lnTo>
                    <a:pt x="274320" y="548640"/>
                  </a:lnTo>
                </a:path>
              </a:pathLst>
            </a:custGeom>
            <a:solidFill>
              <a:srgbClr val="DCCAB6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0" y="66167"/>
              <a:ext cx="9095740" cy="10285095"/>
            </a:xfrm>
            <a:custGeom>
              <a:avLst/>
              <a:gdLst/>
              <a:ahLst/>
              <a:cxnLst/>
              <a:rect l="l" t="t" r="r" b="b"/>
              <a:pathLst>
                <a:path w="9095740" h="10285095">
                  <a:moveTo>
                    <a:pt x="0" y="0"/>
                  </a:moveTo>
                  <a:lnTo>
                    <a:pt x="0" y="10285095"/>
                  </a:lnTo>
                  <a:lnTo>
                    <a:pt x="6348603" y="10285095"/>
                  </a:lnTo>
                  <a:lnTo>
                    <a:pt x="9095740" y="6247765"/>
                  </a:lnTo>
                  <a:lnTo>
                    <a:pt x="9095740" y="6240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CAB6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9144000" y="952500"/>
            <a:ext cx="7315200" cy="679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2"/>
              </a:lnSpc>
              <a:spcBef>
                <a:spcPct val="0"/>
              </a:spcBef>
            </a:pPr>
            <a:r>
              <a:rPr lang="en-US" sz="3994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Design Thinking Process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045247" y="1952408"/>
            <a:ext cx="9685955" cy="6675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7031" lvl="1" indent="-258516" algn="l">
              <a:lnSpc>
                <a:spcPts val="5364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Empathize: Understanding the user's needs and context through research, interviews, and observation. </a:t>
            </a:r>
          </a:p>
          <a:p>
            <a:pPr marL="517031" lvl="1" indent="-258516" algn="l">
              <a:lnSpc>
                <a:spcPts val="5364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Define: Clearly articulating the problem or opportunity based on the insights gathered during the empathize stage. </a:t>
            </a:r>
          </a:p>
          <a:p>
            <a:pPr marL="517031" lvl="1" indent="-258516" algn="l">
              <a:lnSpc>
                <a:spcPts val="5364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Ideate: Generating a wide range of potential solutions through brainstorming, sketching, and other creative techniques. </a:t>
            </a:r>
          </a:p>
          <a:p>
            <a:pPr marL="517031" lvl="1" indent="-258516" algn="l">
              <a:lnSpc>
                <a:spcPts val="5364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Prototype: Creating simplified versions of solutions to test and gather feedback. </a:t>
            </a:r>
          </a:p>
          <a:p>
            <a:pPr marL="517031" lvl="1" indent="-258516" algn="l">
              <a:lnSpc>
                <a:spcPts val="5364"/>
              </a:lnSpc>
              <a:buFont typeface="Arial"/>
              <a:buChar char="•"/>
            </a:pPr>
            <a:r>
              <a:rPr lang="en-US" sz="2394" spc="-16">
                <a:solidFill>
                  <a:srgbClr val="191919"/>
                </a:solidFill>
                <a:latin typeface="Canva Sans"/>
                <a:ea typeface="Canva Sans"/>
                <a:cs typeface="Canva Sans"/>
                <a:sym typeface="Canva Sans"/>
              </a:rPr>
              <a:t>Test: Evaluating prototypes with users to identify what works and what needs improvement.</a:t>
            </a:r>
          </a:p>
        </p:txBody>
      </p:sp>
      <p:sp>
        <p:nvSpPr>
          <p:cNvPr id="10" name="Freeform 10"/>
          <p:cNvSpPr/>
          <p:nvPr/>
        </p:nvSpPr>
        <p:spPr>
          <a:xfrm>
            <a:off x="1028700" y="539506"/>
            <a:ext cx="6497489" cy="9207989"/>
          </a:xfrm>
          <a:custGeom>
            <a:avLst/>
            <a:gdLst/>
            <a:ahLst/>
            <a:cxnLst/>
            <a:rect l="l" t="t" r="r" b="b"/>
            <a:pathLst>
              <a:path w="6497489" h="9207989">
                <a:moveTo>
                  <a:pt x="0" y="0"/>
                </a:moveTo>
                <a:lnTo>
                  <a:pt x="6497489" y="0"/>
                </a:lnTo>
                <a:lnTo>
                  <a:pt x="6497489" y="9207988"/>
                </a:lnTo>
                <a:lnTo>
                  <a:pt x="0" y="92079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75" b="-2918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697</Words>
  <Application>Microsoft Office PowerPoint</Application>
  <PresentationFormat>Custom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Canva Sans Bold</vt:lpstr>
      <vt:lpstr>Canva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Problem-solving is the process of identifying challenges, analyzing them, and implementing e ective solutions. It involves critical thinking, creativity, and collaboration to navigate complex issues in the workplace.</dc:title>
  <dc:creator>Mamdouh Mounir</dc:creator>
  <cp:lastModifiedBy>Mamdouh Mounir</cp:lastModifiedBy>
  <cp:revision>6</cp:revision>
  <dcterms:created xsi:type="dcterms:W3CDTF">2006-08-16T00:00:00Z</dcterms:created>
  <dcterms:modified xsi:type="dcterms:W3CDTF">2025-06-28T05:05:46Z</dcterms:modified>
  <dc:identifier>DAGeKUfwkGM</dc:identifier>
</cp:coreProperties>
</file>