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notesMasterIdLst>
    <p:notesMasterId r:id="rId133"/>
  </p:notesMasterIdLst>
  <p:sldIdLst>
    <p:sldId id="256" r:id="rId2"/>
    <p:sldId id="636" r:id="rId3"/>
    <p:sldId id="566" r:id="rId4"/>
    <p:sldId id="419" r:id="rId5"/>
    <p:sldId id="539" r:id="rId6"/>
    <p:sldId id="540" r:id="rId7"/>
    <p:sldId id="567" r:id="rId8"/>
    <p:sldId id="568" r:id="rId9"/>
    <p:sldId id="569" r:id="rId10"/>
    <p:sldId id="570" r:id="rId11"/>
    <p:sldId id="572" r:id="rId12"/>
    <p:sldId id="575" r:id="rId13"/>
    <p:sldId id="574" r:id="rId14"/>
    <p:sldId id="573" r:id="rId15"/>
    <p:sldId id="576" r:id="rId16"/>
    <p:sldId id="577" r:id="rId17"/>
    <p:sldId id="578" r:id="rId18"/>
    <p:sldId id="579" r:id="rId19"/>
    <p:sldId id="580" r:id="rId20"/>
    <p:sldId id="581" r:id="rId21"/>
    <p:sldId id="582" r:id="rId22"/>
    <p:sldId id="585" r:id="rId23"/>
    <p:sldId id="420" r:id="rId24"/>
    <p:sldId id="637" r:id="rId25"/>
    <p:sldId id="571" r:id="rId26"/>
    <p:sldId id="638" r:id="rId27"/>
    <p:sldId id="457" r:id="rId28"/>
    <p:sldId id="458" r:id="rId29"/>
    <p:sldId id="633" r:id="rId30"/>
    <p:sldId id="639" r:id="rId31"/>
    <p:sldId id="634" r:id="rId32"/>
    <p:sldId id="611" r:id="rId33"/>
    <p:sldId id="635" r:id="rId34"/>
    <p:sldId id="612" r:id="rId35"/>
    <p:sldId id="610" r:id="rId36"/>
    <p:sldId id="498" r:id="rId37"/>
    <p:sldId id="481" r:id="rId38"/>
    <p:sldId id="469" r:id="rId39"/>
    <p:sldId id="527" r:id="rId40"/>
    <p:sldId id="489" r:id="rId41"/>
    <p:sldId id="625" r:id="rId42"/>
    <p:sldId id="624" r:id="rId43"/>
    <p:sldId id="626" r:id="rId44"/>
    <p:sldId id="640" r:id="rId45"/>
    <p:sldId id="627" r:id="rId46"/>
    <p:sldId id="628" r:id="rId47"/>
    <p:sldId id="629" r:id="rId48"/>
    <p:sldId id="547" r:id="rId49"/>
    <p:sldId id="533" r:id="rId50"/>
    <p:sldId id="470" r:id="rId51"/>
    <p:sldId id="471" r:id="rId52"/>
    <p:sldId id="492" r:id="rId53"/>
    <p:sldId id="613" r:id="rId54"/>
    <p:sldId id="497" r:id="rId55"/>
    <p:sldId id="614" r:id="rId56"/>
    <p:sldId id="546" r:id="rId57"/>
    <p:sldId id="616" r:id="rId58"/>
    <p:sldId id="541" r:id="rId59"/>
    <p:sldId id="617" r:id="rId60"/>
    <p:sldId id="440" r:id="rId61"/>
    <p:sldId id="439" r:id="rId62"/>
    <p:sldId id="277" r:id="rId63"/>
    <p:sldId id="531" r:id="rId64"/>
    <p:sldId id="278" r:id="rId65"/>
    <p:sldId id="280" r:id="rId66"/>
    <p:sldId id="532" r:id="rId67"/>
    <p:sldId id="602" r:id="rId68"/>
    <p:sldId id="448" r:id="rId69"/>
    <p:sldId id="449" r:id="rId70"/>
    <p:sldId id="603" r:id="rId71"/>
    <p:sldId id="488" r:id="rId72"/>
    <p:sldId id="606" r:id="rId73"/>
    <p:sldId id="607" r:id="rId74"/>
    <p:sldId id="608" r:id="rId75"/>
    <p:sldId id="609" r:id="rId76"/>
    <p:sldId id="455" r:id="rId77"/>
    <p:sldId id="535" r:id="rId78"/>
    <p:sldId id="631" r:id="rId79"/>
    <p:sldId id="548" r:id="rId80"/>
    <p:sldId id="549" r:id="rId81"/>
    <p:sldId id="599" r:id="rId82"/>
    <p:sldId id="600" r:id="rId83"/>
    <p:sldId id="601" r:id="rId84"/>
    <p:sldId id="550" r:id="rId85"/>
    <p:sldId id="551" r:id="rId86"/>
    <p:sldId id="511" r:id="rId87"/>
    <p:sldId id="620" r:id="rId88"/>
    <p:sldId id="621" r:id="rId89"/>
    <p:sldId id="622" r:id="rId90"/>
    <p:sldId id="623" r:id="rId91"/>
    <p:sldId id="619" r:id="rId92"/>
    <p:sldId id="618" r:id="rId93"/>
    <p:sldId id="512" r:id="rId94"/>
    <p:sldId id="513" r:id="rId95"/>
    <p:sldId id="514" r:id="rId96"/>
    <p:sldId id="515" r:id="rId97"/>
    <p:sldId id="516" r:id="rId98"/>
    <p:sldId id="517" r:id="rId99"/>
    <p:sldId id="518" r:id="rId100"/>
    <p:sldId id="519" r:id="rId101"/>
    <p:sldId id="520" r:id="rId102"/>
    <p:sldId id="521" r:id="rId103"/>
    <p:sldId id="554" r:id="rId104"/>
    <p:sldId id="596" r:id="rId105"/>
    <p:sldId id="528" r:id="rId106"/>
    <p:sldId id="555" r:id="rId107"/>
    <p:sldId id="456" r:id="rId108"/>
    <p:sldId id="556" r:id="rId109"/>
    <p:sldId id="591" r:id="rId110"/>
    <p:sldId id="592" r:id="rId111"/>
    <p:sldId id="593" r:id="rId112"/>
    <p:sldId id="594" r:id="rId113"/>
    <p:sldId id="560" r:id="rId114"/>
    <p:sldId id="564" r:id="rId115"/>
    <p:sldId id="559" r:id="rId116"/>
    <p:sldId id="561" r:id="rId117"/>
    <p:sldId id="562" r:id="rId118"/>
    <p:sldId id="523" r:id="rId119"/>
    <p:sldId id="565" r:id="rId120"/>
    <p:sldId id="588" r:id="rId121"/>
    <p:sldId id="589" r:id="rId122"/>
    <p:sldId id="590" r:id="rId123"/>
    <p:sldId id="557" r:id="rId124"/>
    <p:sldId id="558" r:id="rId125"/>
    <p:sldId id="510" r:id="rId126"/>
    <p:sldId id="586" r:id="rId127"/>
    <p:sldId id="587" r:id="rId128"/>
    <p:sldId id="506" r:id="rId129"/>
    <p:sldId id="507" r:id="rId130"/>
    <p:sldId id="632" r:id="rId131"/>
    <p:sldId id="264" r:id="rId1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844" autoAdjust="0"/>
    <p:restoredTop sz="94660"/>
  </p:normalViewPr>
  <p:slideViewPr>
    <p:cSldViewPr snapToGrid="0" snapToObjects="1">
      <p:cViewPr varScale="1">
        <p:scale>
          <a:sx n="79" d="100"/>
          <a:sy n="79" d="100"/>
        </p:scale>
        <p:origin x="1157"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ar-E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69A2BB2F-F6FC-40CF-8BCC-5CD4989B4D53}" type="datetimeFigureOut">
              <a:rPr lang="ar-EG" smtClean="0"/>
              <a:t>26/01/1447</a:t>
            </a:fld>
            <a:endParaRPr lang="ar-EG"/>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ar-E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ar-E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AC9C663F-3E63-49A2-B7CA-5D67C799A43B}" type="slidenum">
              <a:rPr lang="ar-EG" smtClean="0"/>
              <a:t>‹#›</a:t>
            </a:fld>
            <a:endParaRPr lang="ar-EG"/>
          </a:p>
        </p:txBody>
      </p:sp>
    </p:spTree>
    <p:extLst>
      <p:ext uri="{BB962C8B-B14F-4D97-AF65-F5344CB8AC3E}">
        <p14:creationId xmlns:p14="http://schemas.microsoft.com/office/powerpoint/2010/main" val="2438250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5"/>
          </p:nvPr>
        </p:nvSpPr>
        <p:spPr/>
        <p:txBody>
          <a:bodyPr/>
          <a:lstStyle/>
          <a:p>
            <a:fld id="{AC9C663F-3E63-49A2-B7CA-5D67C799A43B}" type="slidenum">
              <a:rPr lang="ar-EG" smtClean="0"/>
              <a:t>49</a:t>
            </a:fld>
            <a:endParaRPr lang="ar-EG"/>
          </a:p>
        </p:txBody>
      </p:sp>
    </p:spTree>
    <p:extLst>
      <p:ext uri="{BB962C8B-B14F-4D97-AF65-F5344CB8AC3E}">
        <p14:creationId xmlns:p14="http://schemas.microsoft.com/office/powerpoint/2010/main" val="25304299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ctrTitle"/>
          </p:nvPr>
        </p:nvSpPr>
        <p:spPr>
          <a:xfrm>
            <a:off x="914400" y="1803405"/>
            <a:ext cx="73152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914400" y="3632201"/>
            <a:ext cx="73152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5932170" y="4323845"/>
            <a:ext cx="2297429" cy="365125"/>
          </a:xfrm>
        </p:spPr>
        <p:txBody>
          <a:bodyPr/>
          <a:lstStyle/>
          <a:p>
            <a:fld id="{5BCAD085-E8A6-8845-BD4E-CB4CCA059FC4}" type="datetimeFigureOut">
              <a:rPr lang="en-US" smtClean="0"/>
              <a:t>7/9/2025</a:t>
            </a:fld>
            <a:endParaRPr lang="en-US"/>
          </a:p>
        </p:txBody>
      </p:sp>
      <p:sp>
        <p:nvSpPr>
          <p:cNvPr id="5" name="Footer Placeholder 4"/>
          <p:cNvSpPr>
            <a:spLocks noGrp="1"/>
          </p:cNvSpPr>
          <p:nvPr>
            <p:ph type="ftr" sz="quarter" idx="11"/>
          </p:nvPr>
        </p:nvSpPr>
        <p:spPr>
          <a:xfrm>
            <a:off x="914400" y="4323846"/>
            <a:ext cx="4880610" cy="365125"/>
          </a:xfrm>
        </p:spPr>
        <p:txBody>
          <a:bodyPr/>
          <a:lstStyle/>
          <a:p>
            <a:endParaRPr lang="en-US"/>
          </a:p>
        </p:txBody>
      </p:sp>
      <p:sp>
        <p:nvSpPr>
          <p:cNvPr id="6" name="Slide Number Placeholder 5"/>
          <p:cNvSpPr>
            <a:spLocks noGrp="1"/>
          </p:cNvSpPr>
          <p:nvPr>
            <p:ph type="sldNum" sz="quarter" idx="12"/>
          </p:nvPr>
        </p:nvSpPr>
        <p:spPr>
          <a:xfrm>
            <a:off x="6057900" y="1430867"/>
            <a:ext cx="2171700" cy="365125"/>
          </a:xfrm>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565576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55" y="4697361"/>
            <a:ext cx="7956482"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94355" y="977035"/>
            <a:ext cx="7950260" cy="340697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94360" y="5516716"/>
            <a:ext cx="7955280" cy="746924"/>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7/9/2025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786334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594360" y="753533"/>
            <a:ext cx="795528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800" y="3649134"/>
            <a:ext cx="7772400" cy="1330852"/>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5562176" y="381001"/>
            <a:ext cx="2183130" cy="365125"/>
          </a:xfrm>
        </p:spPr>
        <p:txBody>
          <a:bodyPr/>
          <a:lstStyle>
            <a:lvl1pPr algn="r">
              <a:defRPr/>
            </a:lvl1pPr>
          </a:lstStyle>
          <a:p>
            <a:fld id="{5BCAD085-E8A6-8845-BD4E-CB4CCA059FC4}" type="datetimeFigureOut">
              <a:rPr lang="en-US" smtClean="0"/>
              <a:t>7/9/2025</a:t>
            </a:fld>
            <a:endParaRPr lang="en-US"/>
          </a:p>
        </p:txBody>
      </p:sp>
      <p:sp>
        <p:nvSpPr>
          <p:cNvPr id="6" name="Footer Placeholder 5"/>
          <p:cNvSpPr>
            <a:spLocks noGrp="1"/>
          </p:cNvSpPr>
          <p:nvPr>
            <p:ph type="ftr" sz="quarter" idx="11"/>
          </p:nvPr>
        </p:nvSpPr>
        <p:spPr>
          <a:xfrm>
            <a:off x="594360" y="381001"/>
            <a:ext cx="4830656" cy="365125"/>
          </a:xfrm>
        </p:spPr>
        <p:txBody>
          <a:bodyPr/>
          <a:lstStyle/>
          <a:p>
            <a:endParaRPr lang="en-US"/>
          </a:p>
        </p:txBody>
      </p:sp>
      <p:sp>
        <p:nvSpPr>
          <p:cNvPr id="7" name="Slide Number Placeholder 6"/>
          <p:cNvSpPr>
            <a:spLocks noGrp="1"/>
          </p:cNvSpPr>
          <p:nvPr>
            <p:ph type="sldNum" sz="quarter" idx="12"/>
          </p:nvPr>
        </p:nvSpPr>
        <p:spPr>
          <a:xfrm>
            <a:off x="7882466" y="381001"/>
            <a:ext cx="667174" cy="365125"/>
          </a:xfrm>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208470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768351" y="753534"/>
            <a:ext cx="7613650" cy="2756234"/>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977899" y="3509768"/>
            <a:ext cx="7194552"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800" y="4174597"/>
            <a:ext cx="7778752" cy="821265"/>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5562176" y="381001"/>
            <a:ext cx="2183130" cy="365125"/>
          </a:xfrm>
        </p:spPr>
        <p:txBody>
          <a:bodyPr/>
          <a:lstStyle>
            <a:lvl1pPr algn="r">
              <a:defRPr/>
            </a:lvl1pPr>
          </a:lstStyle>
          <a:p>
            <a:fld id="{5BCAD085-E8A6-8845-BD4E-CB4CCA059FC4}" type="datetimeFigureOut">
              <a:rPr lang="en-US" smtClean="0"/>
              <a:t>7/9/2025</a:t>
            </a:fld>
            <a:endParaRPr lang="en-US"/>
          </a:p>
        </p:txBody>
      </p:sp>
      <p:sp>
        <p:nvSpPr>
          <p:cNvPr id="6" name="Footer Placeholder 5"/>
          <p:cNvSpPr>
            <a:spLocks noGrp="1"/>
          </p:cNvSpPr>
          <p:nvPr>
            <p:ph type="ftr" sz="quarter" idx="11"/>
          </p:nvPr>
        </p:nvSpPr>
        <p:spPr>
          <a:xfrm>
            <a:off x="594360" y="379438"/>
            <a:ext cx="4830656" cy="365125"/>
          </a:xfrm>
        </p:spPr>
        <p:txBody>
          <a:bodyPr/>
          <a:lstStyle/>
          <a:p>
            <a:endParaRPr lang="en-US"/>
          </a:p>
        </p:txBody>
      </p:sp>
      <p:sp>
        <p:nvSpPr>
          <p:cNvPr id="7" name="Slide Number Placeholder 6"/>
          <p:cNvSpPr>
            <a:spLocks noGrp="1"/>
          </p:cNvSpPr>
          <p:nvPr>
            <p:ph type="sldNum" sz="quarter" idx="12"/>
          </p:nvPr>
        </p:nvSpPr>
        <p:spPr>
          <a:xfrm>
            <a:off x="7882466" y="381001"/>
            <a:ext cx="667174" cy="365125"/>
          </a:xfrm>
        </p:spPr>
        <p:txBody>
          <a:bodyPr/>
          <a:lstStyle/>
          <a:p>
            <a:fld id="{C1FF6DA9-008F-8B48-92A6-B652298478BF}" type="slidenum">
              <a:rPr lang="en-US" smtClean="0"/>
              <a:t>‹#›</a:t>
            </a:fld>
            <a:endParaRPr lang="en-US"/>
          </a:p>
        </p:txBody>
      </p:sp>
      <p:sp>
        <p:nvSpPr>
          <p:cNvPr id="13" name="TextBox 12"/>
          <p:cNvSpPr txBox="1"/>
          <p:nvPr/>
        </p:nvSpPr>
        <p:spPr>
          <a:xfrm>
            <a:off x="231458" y="80772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8146733" y="302133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3657560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685800" y="1124702"/>
            <a:ext cx="7774782"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792" y="3648316"/>
            <a:ext cx="7773608"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5562176" y="378884"/>
            <a:ext cx="2183130" cy="365125"/>
          </a:xfrm>
        </p:spPr>
        <p:txBody>
          <a:bodyPr/>
          <a:lstStyle>
            <a:lvl1pPr algn="r">
              <a:defRPr/>
            </a:lvl1pPr>
          </a:lstStyle>
          <a:p>
            <a:fld id="{5BCAD085-E8A6-8845-BD4E-CB4CCA059FC4}" type="datetimeFigureOut">
              <a:rPr lang="en-US" smtClean="0"/>
              <a:t>7/9/2025</a:t>
            </a:fld>
            <a:endParaRPr lang="en-US"/>
          </a:p>
        </p:txBody>
      </p:sp>
      <p:sp>
        <p:nvSpPr>
          <p:cNvPr id="6" name="Footer Placeholder 5"/>
          <p:cNvSpPr>
            <a:spLocks noGrp="1"/>
          </p:cNvSpPr>
          <p:nvPr>
            <p:ph type="ftr" sz="quarter" idx="11"/>
          </p:nvPr>
        </p:nvSpPr>
        <p:spPr>
          <a:xfrm>
            <a:off x="594360" y="378884"/>
            <a:ext cx="4830656" cy="365125"/>
          </a:xfrm>
        </p:spPr>
        <p:txBody>
          <a:bodyPr/>
          <a:lstStyle/>
          <a:p>
            <a:endParaRPr lang="en-US"/>
          </a:p>
        </p:txBody>
      </p:sp>
      <p:sp>
        <p:nvSpPr>
          <p:cNvPr id="7" name="Slide Number Placeholder 6"/>
          <p:cNvSpPr>
            <a:spLocks noGrp="1"/>
          </p:cNvSpPr>
          <p:nvPr>
            <p:ph type="sldNum" sz="quarter" idx="12"/>
          </p:nvPr>
        </p:nvSpPr>
        <p:spPr>
          <a:xfrm>
            <a:off x="7882466" y="381001"/>
            <a:ext cx="667174" cy="365125"/>
          </a:xfrm>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0418606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171701" y="762000"/>
            <a:ext cx="637793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594361" y="2202080"/>
            <a:ext cx="2560320"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594360" y="2904564"/>
            <a:ext cx="2560320" cy="335907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302237" y="2201333"/>
            <a:ext cx="256032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300781" y="2904068"/>
            <a:ext cx="2560320" cy="335957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989319" y="2192866"/>
            <a:ext cx="256032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989320" y="2904564"/>
            <a:ext cx="2560320" cy="335907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BCAD085-E8A6-8845-BD4E-CB4CCA059FC4}" type="datetimeFigureOut">
              <a:rPr lang="en-US" smtClean="0"/>
              <a:t>7/9/2025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0939183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171702" y="762000"/>
            <a:ext cx="6381984"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594360"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594360" y="2331720"/>
            <a:ext cx="2560320" cy="15073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594360" y="4796103"/>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291873"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291872" y="2331720"/>
            <a:ext cx="2560320" cy="1509862"/>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290858" y="4796102"/>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993365"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5993364" y="2331721"/>
            <a:ext cx="2560320" cy="1508919"/>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93272" y="4796100"/>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BCAD085-E8A6-8845-BD4E-CB4CCA059FC4}" type="datetimeFigureOut">
              <a:rPr lang="en-US" smtClean="0"/>
              <a:t>7/9/2025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1322487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94360" y="2194560"/>
            <a:ext cx="7955280" cy="40690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7/9/2025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6091734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Vertical Title 1"/>
          <p:cNvSpPr>
            <a:spLocks noGrp="1"/>
          </p:cNvSpPr>
          <p:nvPr>
            <p:ph type="title" orient="vert"/>
          </p:nvPr>
        </p:nvSpPr>
        <p:spPr>
          <a:xfrm>
            <a:off x="7006590" y="747183"/>
            <a:ext cx="1543050" cy="4248675"/>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94360" y="746126"/>
            <a:ext cx="6278035" cy="424973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562176" y="381001"/>
            <a:ext cx="2183130" cy="365125"/>
          </a:xfrm>
        </p:spPr>
        <p:txBody>
          <a:bodyPr/>
          <a:lstStyle>
            <a:lvl1pPr algn="r">
              <a:defRPr/>
            </a:lvl1pPr>
          </a:lstStyle>
          <a:p>
            <a:fld id="{5BCAD085-E8A6-8845-BD4E-CB4CCA059FC4}" type="datetimeFigureOut">
              <a:rPr lang="en-US" smtClean="0"/>
              <a:t>7/9/2025</a:t>
            </a:fld>
            <a:endParaRPr lang="en-US"/>
          </a:p>
        </p:txBody>
      </p:sp>
      <p:sp>
        <p:nvSpPr>
          <p:cNvPr id="5" name="Footer Placeholder 4"/>
          <p:cNvSpPr>
            <a:spLocks noGrp="1"/>
          </p:cNvSpPr>
          <p:nvPr>
            <p:ph type="ftr" sz="quarter" idx="11"/>
          </p:nvPr>
        </p:nvSpPr>
        <p:spPr>
          <a:xfrm>
            <a:off x="594360" y="381001"/>
            <a:ext cx="4830656" cy="365125"/>
          </a:xfrm>
        </p:spPr>
        <p:txBody>
          <a:bodyPr/>
          <a:lstStyle/>
          <a:p>
            <a:endParaRPr lang="en-US"/>
          </a:p>
        </p:txBody>
      </p:sp>
      <p:sp>
        <p:nvSpPr>
          <p:cNvPr id="6" name="Slide Number Placeholder 5"/>
          <p:cNvSpPr>
            <a:spLocks noGrp="1"/>
          </p:cNvSpPr>
          <p:nvPr>
            <p:ph type="sldNum" sz="quarter" idx="12"/>
          </p:nvPr>
        </p:nvSpPr>
        <p:spPr>
          <a:xfrm>
            <a:off x="7882466" y="381001"/>
            <a:ext cx="667174" cy="365125"/>
          </a:xfrm>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6936569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79D6AE3-477C-1FD3-C436-0F36AEC0296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0284894-D15E-19F2-DE5C-C3B425EF2F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A78C44B-5D50-EFE5-8D81-897F831A59C4}"/>
              </a:ext>
            </a:extLst>
          </p:cNvPr>
          <p:cNvSpPr>
            <a:spLocks noGrp="1" noChangeArrowheads="1"/>
          </p:cNvSpPr>
          <p:nvPr>
            <p:ph type="sldNum" sz="quarter" idx="12"/>
          </p:nvPr>
        </p:nvSpPr>
        <p:spPr>
          <a:ln/>
        </p:spPr>
        <p:txBody>
          <a:bodyPr/>
          <a:lstStyle>
            <a:lvl1pPr>
              <a:defRPr/>
            </a:lvl1pPr>
          </a:lstStyle>
          <a:p>
            <a:pPr>
              <a:defRPr/>
            </a:pPr>
            <a:fld id="{48133CD0-CFF2-465F-AF0F-D8B07EA53CC8}" type="slidenum">
              <a:rPr lang="en-US" altLang="en-US"/>
              <a:pPr>
                <a:defRPr/>
              </a:pPr>
              <a:t>‹#›</a:t>
            </a:fld>
            <a:endParaRPr lang="en-US" altLang="en-US"/>
          </a:p>
        </p:txBody>
      </p:sp>
    </p:spTree>
    <p:extLst>
      <p:ext uri="{BB962C8B-B14F-4D97-AF65-F5344CB8AC3E}">
        <p14:creationId xmlns:p14="http://schemas.microsoft.com/office/powerpoint/2010/main" val="3246046480"/>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7/9/2025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023086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594360" y="753534"/>
            <a:ext cx="7955280"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594360" y="3641726"/>
            <a:ext cx="7955281" cy="1354134"/>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562176" y="381001"/>
            <a:ext cx="2183130" cy="365125"/>
          </a:xfrm>
        </p:spPr>
        <p:txBody>
          <a:bodyPr/>
          <a:lstStyle>
            <a:lvl1pPr algn="r">
              <a:defRPr/>
            </a:lvl1pPr>
          </a:lstStyle>
          <a:p>
            <a:fld id="{5BCAD085-E8A6-8845-BD4E-CB4CCA059FC4}" type="datetimeFigureOut">
              <a:rPr lang="en-US" smtClean="0"/>
              <a:t>7/9/2025</a:t>
            </a:fld>
            <a:endParaRPr lang="en-US"/>
          </a:p>
        </p:txBody>
      </p:sp>
      <p:sp>
        <p:nvSpPr>
          <p:cNvPr id="5" name="Footer Placeholder 4"/>
          <p:cNvSpPr>
            <a:spLocks noGrp="1"/>
          </p:cNvSpPr>
          <p:nvPr>
            <p:ph type="ftr" sz="quarter" idx="11"/>
          </p:nvPr>
        </p:nvSpPr>
        <p:spPr>
          <a:xfrm>
            <a:off x="594360" y="381001"/>
            <a:ext cx="4830656" cy="365125"/>
          </a:xfrm>
        </p:spPr>
        <p:txBody>
          <a:bodyPr/>
          <a:lstStyle/>
          <a:p>
            <a:endParaRPr lang="en-US"/>
          </a:p>
        </p:txBody>
      </p:sp>
      <p:sp>
        <p:nvSpPr>
          <p:cNvPr id="6" name="Slide Number Placeholder 5"/>
          <p:cNvSpPr>
            <a:spLocks noGrp="1"/>
          </p:cNvSpPr>
          <p:nvPr>
            <p:ph type="sldNum" sz="quarter" idx="12"/>
          </p:nvPr>
        </p:nvSpPr>
        <p:spPr>
          <a:xfrm>
            <a:off x="7882466" y="381001"/>
            <a:ext cx="667173" cy="365125"/>
          </a:xfrm>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63378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94360" y="2194560"/>
            <a:ext cx="3910579" cy="4069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2099" y="2194560"/>
            <a:ext cx="3907540" cy="4069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BCAD085-E8A6-8845-BD4E-CB4CCA059FC4}" type="datetimeFigureOut">
              <a:rPr lang="en-US" smtClean="0"/>
              <a:t>7/9/2025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040241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71700" y="762000"/>
            <a:ext cx="637794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1279" y="2183802"/>
            <a:ext cx="3683659"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94359" y="3132667"/>
            <a:ext cx="3910579" cy="31309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69018" y="2183802"/>
            <a:ext cx="368062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2098" y="3132667"/>
            <a:ext cx="3907541" cy="31309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BCAD085-E8A6-8845-BD4E-CB4CCA059FC4}" type="datetimeFigureOut">
              <a:rPr lang="en-US" smtClean="0"/>
              <a:t>7/9/2025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383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BCAD085-E8A6-8845-BD4E-CB4CCA059FC4}" type="datetimeFigureOut">
              <a:rPr lang="en-US" smtClean="0"/>
              <a:t>7/9/2025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67081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7/9/2025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74824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0" y="1524000"/>
            <a:ext cx="30861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3886200" y="746760"/>
            <a:ext cx="4663440" cy="551688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4360" y="3124200"/>
            <a:ext cx="3086100" cy="3139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7/9/2025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419089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0" y="1524000"/>
            <a:ext cx="407573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77524" y="751242"/>
            <a:ext cx="3674234" cy="5512398"/>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94360" y="3124200"/>
            <a:ext cx="4075730" cy="3139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7/9/2025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197553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9144000" cy="1081088"/>
          </a:xfrm>
          <a:prstGeom prst="rect">
            <a:avLst/>
          </a:prstGeom>
        </p:spPr>
      </p:pic>
      <p:sp>
        <p:nvSpPr>
          <p:cNvPr id="2" name="Title Placeholder 1"/>
          <p:cNvSpPr>
            <a:spLocks noGrp="1"/>
          </p:cNvSpPr>
          <p:nvPr>
            <p:ph type="title"/>
          </p:nvPr>
        </p:nvSpPr>
        <p:spPr>
          <a:xfrm>
            <a:off x="2171700" y="764373"/>
            <a:ext cx="637794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94360" y="2194560"/>
            <a:ext cx="7955280" cy="40690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12230" y="6356351"/>
            <a:ext cx="213741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5BCAD085-E8A6-8845-BD4E-CB4CCA059FC4}" type="datetimeFigureOut">
              <a:rPr lang="en-US" smtClean="0"/>
              <a:t>7/9/2025</a:t>
            </a:fld>
            <a:endParaRPr lang="en-US"/>
          </a:p>
        </p:txBody>
      </p:sp>
      <p:sp>
        <p:nvSpPr>
          <p:cNvPr id="5" name="Footer Placeholder 4"/>
          <p:cNvSpPr>
            <a:spLocks noGrp="1"/>
          </p:cNvSpPr>
          <p:nvPr>
            <p:ph type="ftr" sz="quarter" idx="3"/>
          </p:nvPr>
        </p:nvSpPr>
        <p:spPr>
          <a:xfrm>
            <a:off x="594360" y="6355846"/>
            <a:ext cx="568071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72250" y="381001"/>
            <a:ext cx="197739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4246629723"/>
      </p:ext>
    </p:extLst>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Lst>
  <p:txStyles>
    <p:titleStyle>
      <a:lvl1pPr algn="r" defTabSz="914400" rtl="1"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53.emf"/><Relationship Id="rId2" Type="http://schemas.openxmlformats.org/officeDocument/2006/relationships/image" Target="../media/image152.jpeg"/><Relationship Id="rId1" Type="http://schemas.openxmlformats.org/officeDocument/2006/relationships/slideLayout" Target="../slideLayouts/slideLayout2.xml"/><Relationship Id="rId4" Type="http://schemas.openxmlformats.org/officeDocument/2006/relationships/image" Target="../media/image154.jpeg"/></Relationships>
</file>

<file path=ppt/slides/_rels/slide101.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2.jpeg"/><Relationship Id="rId1" Type="http://schemas.openxmlformats.org/officeDocument/2006/relationships/slideLayout" Target="../slideLayouts/slideLayout2.xml"/><Relationship Id="rId4" Type="http://schemas.openxmlformats.org/officeDocument/2006/relationships/image" Target="../media/image155.emf"/></Relationships>
</file>

<file path=ppt/slides/_rels/slide102.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2.jpeg"/><Relationship Id="rId1" Type="http://schemas.openxmlformats.org/officeDocument/2006/relationships/slideLayout" Target="../slideLayouts/slideLayout2.xml"/><Relationship Id="rId6" Type="http://schemas.openxmlformats.org/officeDocument/2006/relationships/image" Target="../media/image159.jpeg"/><Relationship Id="rId5" Type="http://schemas.openxmlformats.org/officeDocument/2006/relationships/image" Target="../media/image158.jpeg"/><Relationship Id="rId4" Type="http://schemas.openxmlformats.org/officeDocument/2006/relationships/image" Target="../media/image157.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emf"/><Relationship Id="rId1" Type="http://schemas.openxmlformats.org/officeDocument/2006/relationships/slideLayout" Target="../slideLayouts/slideLayout2.xml"/><Relationship Id="rId4" Type="http://schemas.openxmlformats.org/officeDocument/2006/relationships/image" Target="../media/image164.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7.xml"/><Relationship Id="rId4" Type="http://schemas.openxmlformats.org/officeDocument/2006/relationships/image" Target="../media/image169.jpeg"/></Relationships>
</file>

<file path=ppt/slides/_rels/slide114.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7.xml"/><Relationship Id="rId4" Type="http://schemas.openxmlformats.org/officeDocument/2006/relationships/image" Target="../media/image172.jpeg"/></Relationships>
</file>

<file path=ppt/slides/_rels/slide115.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jpeg"/><Relationship Id="rId1" Type="http://schemas.openxmlformats.org/officeDocument/2006/relationships/slideLayout" Target="../slideLayouts/slideLayout7.xml"/><Relationship Id="rId5" Type="http://schemas.openxmlformats.org/officeDocument/2006/relationships/image" Target="../media/image182.jpeg"/><Relationship Id="rId4" Type="http://schemas.openxmlformats.org/officeDocument/2006/relationships/image" Target="../media/image18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183.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86.jpeg"/><Relationship Id="rId7" Type="http://schemas.openxmlformats.org/officeDocument/2006/relationships/image" Target="../media/image183.jpeg"/><Relationship Id="rId2" Type="http://schemas.openxmlformats.org/officeDocument/2006/relationships/image" Target="../media/image185.png"/><Relationship Id="rId1" Type="http://schemas.openxmlformats.org/officeDocument/2006/relationships/slideLayout" Target="../slideLayouts/slideLayout7.xml"/><Relationship Id="rId6" Type="http://schemas.openxmlformats.org/officeDocument/2006/relationships/image" Target="../media/image184.jpeg"/><Relationship Id="rId5" Type="http://schemas.openxmlformats.org/officeDocument/2006/relationships/image" Target="../media/image188.jpeg"/><Relationship Id="rId4" Type="http://schemas.openxmlformats.org/officeDocument/2006/relationships/image" Target="../media/image187.jpeg"/></Relationships>
</file>

<file path=ppt/slides/_rels/slide125.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slideLayout" Target="../slideLayouts/slideLayout6.xml"/><Relationship Id="rId1" Type="http://schemas.openxmlformats.org/officeDocument/2006/relationships/video" Target="https://www.youtube.com/embed/syhH9VSgBEc?feature=oembed" TargetMode="External"/><Relationship Id="rId6" Type="http://schemas.openxmlformats.org/officeDocument/2006/relationships/image" Target="../media/image192.png"/><Relationship Id="rId5" Type="http://schemas.openxmlformats.org/officeDocument/2006/relationships/image" Target="../media/image191.png"/><Relationship Id="rId4" Type="http://schemas.openxmlformats.org/officeDocument/2006/relationships/image" Target="../media/image190.png"/></Relationships>
</file>

<file path=ppt/slides/_rels/slide126.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slideLayout" Target="../slideLayouts/slideLayout6.xml"/><Relationship Id="rId1" Type="http://schemas.openxmlformats.org/officeDocument/2006/relationships/video" Target="https://www.youtube.com/embed/K9sNpSoLHrU?start=8&amp;feature=oembed" TargetMode="External"/><Relationship Id="rId6" Type="http://schemas.openxmlformats.org/officeDocument/2006/relationships/image" Target="../media/image193.jpeg"/><Relationship Id="rId5" Type="http://schemas.openxmlformats.org/officeDocument/2006/relationships/image" Target="../media/image192.png"/><Relationship Id="rId4" Type="http://schemas.openxmlformats.org/officeDocument/2006/relationships/image" Target="../media/image191.png"/></Relationships>
</file>

<file path=ppt/slides/_rels/slide1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94.png"/></Relationships>
</file>

<file path=ppt/slides/_rels/slide128.xml.rels><?xml version="1.0" encoding="UTF-8" standalone="yes"?>
<Relationships xmlns="http://schemas.openxmlformats.org/package/2006/relationships"><Relationship Id="rId3" Type="http://schemas.openxmlformats.org/officeDocument/2006/relationships/image" Target="../media/image196.emf"/><Relationship Id="rId2" Type="http://schemas.openxmlformats.org/officeDocument/2006/relationships/image" Target="../media/image195.emf"/><Relationship Id="rId1" Type="http://schemas.openxmlformats.org/officeDocument/2006/relationships/slideLayout" Target="../slideLayouts/slideLayout2.xml"/><Relationship Id="rId4" Type="http://schemas.openxmlformats.org/officeDocument/2006/relationships/image" Target="../media/image197.emf"/></Relationships>
</file>

<file path=ppt/slides/_rels/slide129.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198.jpeg"/><Relationship Id="rId1" Type="http://schemas.openxmlformats.org/officeDocument/2006/relationships/slideLayout" Target="../slideLayouts/slideLayout7.xml"/><Relationship Id="rId4" Type="http://schemas.openxmlformats.org/officeDocument/2006/relationships/image" Target="../media/image20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201.jp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3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3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39.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jpe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2.xml"/><Relationship Id="rId1" Type="http://schemas.openxmlformats.org/officeDocument/2006/relationships/video" Target="https://www.youtube.com/embed/d3SuK7bKeyY?feature=oembed" TargetMode="Externa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E:\ahmed%20presentation%20arabic\HATKO%20Hybridgrass%20Installation%20fo%20UEFA%20Champions%20League%20Final%202021.mp4" TargetMode="External"/><Relationship Id="rId1" Type="http://schemas.microsoft.com/office/2007/relationships/media" Target="file:///E:\ahmed%20presentation%20arabic\HATKO%20Hybridgrass%20Installation%20fo%20UEFA%20Champions%20League%20Final%202021.mp4" TargetMode="External"/><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5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5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5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emf"/><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jpeg"/></Relationships>
</file>

<file path=ppt/slides/_rels/slide5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5.emf"/><Relationship Id="rId7" Type="http://schemas.openxmlformats.org/officeDocument/2006/relationships/image" Target="../media/image79.jpeg"/><Relationship Id="rId2" Type="http://schemas.openxmlformats.org/officeDocument/2006/relationships/image" Target="../media/image74.jpeg"/><Relationship Id="rId1" Type="http://schemas.openxmlformats.org/officeDocument/2006/relationships/slideLayout" Target="../slideLayouts/slideLayout18.xml"/><Relationship Id="rId6" Type="http://schemas.openxmlformats.org/officeDocument/2006/relationships/image" Target="../media/image78.jpeg"/><Relationship Id="rId5" Type="http://schemas.openxmlformats.org/officeDocument/2006/relationships/image" Target="../media/image77.emf"/><Relationship Id="rId4" Type="http://schemas.openxmlformats.org/officeDocument/2006/relationships/image" Target="../media/image76.emf"/></Relationships>
</file>

<file path=ppt/slides/_rels/slide6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6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6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6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 Id="rId5" Type="http://schemas.openxmlformats.org/officeDocument/2006/relationships/image" Target="../media/image93.jpeg"/><Relationship Id="rId4" Type="http://schemas.openxmlformats.org/officeDocument/2006/relationships/image" Target="../media/image92.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emf"/><Relationship Id="rId1" Type="http://schemas.openxmlformats.org/officeDocument/2006/relationships/slideLayout" Target="../slideLayouts/slideLayout2.xml"/><Relationship Id="rId5" Type="http://schemas.openxmlformats.org/officeDocument/2006/relationships/image" Target="../media/image98.jpeg"/><Relationship Id="rId4" Type="http://schemas.openxmlformats.org/officeDocument/2006/relationships/image" Target="../media/image9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 Id="rId5" Type="http://schemas.openxmlformats.org/officeDocument/2006/relationships/image" Target="../media/image102.jpeg"/><Relationship Id="rId4" Type="http://schemas.openxmlformats.org/officeDocument/2006/relationships/image" Target="../media/image101.jpeg"/></Relationships>
</file>

<file path=ppt/slides/_rels/slide72.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105.png"/><Relationship Id="rId7" Type="http://schemas.openxmlformats.org/officeDocument/2006/relationships/image" Target="../media/image109.jpeg"/><Relationship Id="rId2" Type="http://schemas.openxmlformats.org/officeDocument/2006/relationships/image" Target="../media/image104.jpeg"/><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jpeg"/><Relationship Id="rId4" Type="http://schemas.openxmlformats.org/officeDocument/2006/relationships/image" Target="../media/image106.jpeg"/></Relationships>
</file>

<file path=ppt/slides/_rels/slide77.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E:\ahmed%20presentation%20arabic\SportMaster_%20Tennis%20Court%20Resurfacing%20-%20Mixing%20and%20Applying%20Acrylic%20Resurfacer.mp4" TargetMode="External"/><Relationship Id="rId1" Type="http://schemas.microsoft.com/office/2007/relationships/media" Target="file:///E:\ahmed%20presentation%20arabic\SportMaster_%20Tennis%20Court%20Resurfacing%20-%20Mixing%20and%20Applying%20Acrylic%20Resurfacer.mp4" TargetMode="External"/><Relationship Id="rId4" Type="http://schemas.openxmlformats.org/officeDocument/2006/relationships/image" Target="../media/image112.png"/></Relationships>
</file>

<file path=ppt/slides/_rels/slide7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 Id="rId6" Type="http://schemas.openxmlformats.org/officeDocument/2006/relationships/image" Target="../media/image113.jpeg"/><Relationship Id="rId5" Type="http://schemas.openxmlformats.org/officeDocument/2006/relationships/image" Target="../media/image117.jpeg"/><Relationship Id="rId4" Type="http://schemas.openxmlformats.org/officeDocument/2006/relationships/image" Target="../media/image116.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2.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s>
</file>

<file path=ppt/slides/_rels/slide8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2.xml"/><Relationship Id="rId6" Type="http://schemas.openxmlformats.org/officeDocument/2006/relationships/image" Target="../media/image129.png"/><Relationship Id="rId5" Type="http://schemas.openxmlformats.org/officeDocument/2006/relationships/image" Target="../media/image128.jpeg"/><Relationship Id="rId4" Type="http://schemas.openxmlformats.org/officeDocument/2006/relationships/image" Target="../media/image127.jpeg"/></Relationships>
</file>

<file path=ppt/slides/_rels/slide87.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slideLayout" Target="../slideLayouts/slideLayout2.xml"/><Relationship Id="rId1" Type="http://schemas.openxmlformats.org/officeDocument/2006/relationships/video" Target="https://www.youtube.com/embed/nwiP8hB_XKI?feature=oembed" TargetMode="External"/></Relationships>
</file>

<file path=ppt/slides/_rels/slide93.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36.jpeg"/><Relationship Id="rId7" Type="http://schemas.openxmlformats.org/officeDocument/2006/relationships/image" Target="../media/image140.jpeg"/><Relationship Id="rId2" Type="http://schemas.openxmlformats.org/officeDocument/2006/relationships/image" Target="../media/image135.jpeg"/><Relationship Id="rId1" Type="http://schemas.openxmlformats.org/officeDocument/2006/relationships/slideLayout" Target="../slideLayouts/slideLayout2.xml"/><Relationship Id="rId6" Type="http://schemas.openxmlformats.org/officeDocument/2006/relationships/image" Target="../media/image139.jpeg"/><Relationship Id="rId5" Type="http://schemas.openxmlformats.org/officeDocument/2006/relationships/image" Target="../media/image138.jpeg"/><Relationship Id="rId4" Type="http://schemas.openxmlformats.org/officeDocument/2006/relationships/image" Target="../media/image137.jpeg"/></Relationships>
</file>

<file path=ppt/slides/_rels/slide95.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34.jpeg"/><Relationship Id="rId1" Type="http://schemas.openxmlformats.org/officeDocument/2006/relationships/slideLayout" Target="../slideLayouts/slideLayout2.xml"/><Relationship Id="rId4" Type="http://schemas.openxmlformats.org/officeDocument/2006/relationships/image" Target="../media/image142.jpeg"/></Relationships>
</file>

<file path=ppt/slides/_rels/slide96.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34.jpeg"/><Relationship Id="rId1" Type="http://schemas.openxmlformats.org/officeDocument/2006/relationships/slideLayout" Target="../slideLayouts/slideLayout2.xml"/><Relationship Id="rId5" Type="http://schemas.openxmlformats.org/officeDocument/2006/relationships/image" Target="../media/image145.jpeg"/><Relationship Id="rId4" Type="http://schemas.openxmlformats.org/officeDocument/2006/relationships/image" Target="../media/image144.jpeg"/></Relationships>
</file>

<file path=ppt/slides/_rels/slide9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34.jpeg"/><Relationship Id="rId1" Type="http://schemas.openxmlformats.org/officeDocument/2006/relationships/slideLayout" Target="../slideLayouts/slideLayout2.xml"/><Relationship Id="rId4" Type="http://schemas.openxmlformats.org/officeDocument/2006/relationships/image" Target="../media/image147.jpeg"/></Relationships>
</file>

<file path=ppt/slides/_rels/slide9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34.jpeg"/><Relationship Id="rId1" Type="http://schemas.openxmlformats.org/officeDocument/2006/relationships/slideLayout" Target="../slideLayouts/slideLayout2.xml"/><Relationship Id="rId4" Type="http://schemas.openxmlformats.org/officeDocument/2006/relationships/image" Target="../media/image149.jpeg"/></Relationships>
</file>

<file path=ppt/slides/_rels/slide99.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34.jpeg"/><Relationship Id="rId1" Type="http://schemas.openxmlformats.org/officeDocument/2006/relationships/slideLayout" Target="../slideLayouts/slideLayout2.xml"/><Relationship Id="rId4" Type="http://schemas.openxmlformats.org/officeDocument/2006/relationships/image" Target="../media/image151.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4" descr="A person running on a track&#10;&#10;AI-generated content may be incorrect.">
            <a:extLst>
              <a:ext uri="{FF2B5EF4-FFF2-40B4-BE49-F238E27FC236}">
                <a16:creationId xmlns:a16="http://schemas.microsoft.com/office/drawing/2014/main" id="{6F3C590F-02FE-8948-813C-66A2D007C0BB}"/>
              </a:ext>
            </a:extLst>
          </p:cNvPr>
          <p:cNvPicPr>
            <a:picLocks noChangeAspect="1"/>
          </p:cNvPicPr>
          <p:nvPr/>
        </p:nvPicPr>
        <p:blipFill>
          <a:blip r:embed="rId2">
            <a:alphaModFix/>
          </a:blip>
          <a:srcRect l="6201" r="6202" b="1"/>
          <a:stretch>
            <a:fillRect/>
          </a:stretch>
        </p:blipFill>
        <p:spPr>
          <a:xfrm>
            <a:off x="3410952" y="3696010"/>
            <a:ext cx="5733047" cy="3161990"/>
          </a:xfrm>
          <a:prstGeom prst="rect">
            <a:avLst/>
          </a:prstGeom>
        </p:spPr>
      </p:pic>
      <p:pic>
        <p:nvPicPr>
          <p:cNvPr id="6" name="Picture 3">
            <a:extLst>
              <a:ext uri="{FF2B5EF4-FFF2-40B4-BE49-F238E27FC236}">
                <a16:creationId xmlns:a16="http://schemas.microsoft.com/office/drawing/2014/main" id="{B8D195D2-4FE3-342E-2050-6C7DFE16C2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811" r="3" b="660"/>
          <a:stretch>
            <a:fillRect/>
          </a:stretch>
        </p:blipFill>
        <p:spPr bwMode="auto">
          <a:xfrm>
            <a:off x="3410953" y="0"/>
            <a:ext cx="5733047" cy="3666806"/>
          </a:xfrm>
          <a:prstGeom prst="rect">
            <a:avLst/>
          </a:prstGeom>
          <a:blipFill dpi="0" rotWithShape="0">
            <a:blip r:embed="rId4"/>
            <a:srcRect/>
            <a:tile tx="0" ty="0" sx="100000" sy="100000" flip="none" algn="tl"/>
          </a:blipFill>
          <a:extLs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16731" y="1115219"/>
            <a:ext cx="5661497" cy="2387600"/>
          </a:xfrm>
          <a:noFill/>
        </p:spPr>
        <p:txBody>
          <a:bodyPr>
            <a:normAutofit/>
          </a:bodyPr>
          <a:lstStyle/>
          <a:p>
            <a:pPr algn="ctr"/>
            <a:r>
              <a:rPr lang="ar-EG" sz="3600" dirty="0"/>
              <a:t>البرنامج التدريبي لأنشاء الملاعب الرياضية و صيانتها </a:t>
            </a:r>
          </a:p>
        </p:txBody>
      </p:sp>
      <p:sp>
        <p:nvSpPr>
          <p:cNvPr id="3" name="Subtitle 2"/>
          <p:cNvSpPr>
            <a:spLocks noGrp="1"/>
          </p:cNvSpPr>
          <p:nvPr>
            <p:ph type="subTitle" idx="1"/>
          </p:nvPr>
        </p:nvSpPr>
        <p:spPr>
          <a:xfrm>
            <a:off x="-635981" y="4914900"/>
            <a:ext cx="4046934" cy="1655762"/>
          </a:xfrm>
        </p:spPr>
        <p:txBody>
          <a:bodyPr>
            <a:normAutofit/>
          </a:bodyPr>
          <a:lstStyle/>
          <a:p>
            <a:pPr algn="r" rtl="1"/>
            <a:r>
              <a:rPr lang="ar-EG" sz="1700" dirty="0"/>
              <a:t>إعداد : مهندس/ أحمد نبيل الجوهرى</a:t>
            </a:r>
          </a:p>
          <a:p>
            <a:pPr algn="r" rtl="1"/>
            <a:r>
              <a:rPr lang="ar-EG" sz="1700" dirty="0"/>
              <a:t>الرئيس التنفيذى التقنى لشركة خاطر اسبورتس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2">
            <a:extLst>
              <a:ext uri="{FF2B5EF4-FFF2-40B4-BE49-F238E27FC236}">
                <a16:creationId xmlns:a16="http://schemas.microsoft.com/office/drawing/2014/main" id="{59352432-4B91-CC98-9649-1374994B33BB}"/>
              </a:ext>
            </a:extLst>
          </p:cNvPr>
          <p:cNvSpPr txBox="1">
            <a:spLocks noChangeArrowheads="1"/>
          </p:cNvSpPr>
          <p:nvPr/>
        </p:nvSpPr>
        <p:spPr bwMode="auto">
          <a:xfrm>
            <a:off x="31750" y="674687"/>
            <a:ext cx="8763000"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rtl="1"/>
            <a:r>
              <a:rPr lang="ar-EG" altLang="ar-EG" sz="2200" b="1" dirty="0">
                <a:solidFill>
                  <a:srgbClr val="FF0000"/>
                </a:solidFill>
              </a:rPr>
              <a:t>5. عدم التجانس:</a:t>
            </a:r>
          </a:p>
          <a:p>
            <a:pPr algn="r" rtl="1">
              <a:buFont typeface="Arial" panose="020B0604020202020204" pitchFamily="34" charset="0"/>
              <a:buChar char="•"/>
            </a:pPr>
            <a:r>
              <a:rPr lang="ar-EG" altLang="ar-EG" sz="2200" dirty="0"/>
              <a:t>قد تكون الأرضية غير متساوية في بعض الأماكن، مما يؤثر على أداء اللاعبين ويزيد من احتمالية الإصابات.</a:t>
            </a:r>
          </a:p>
          <a:p>
            <a:pPr algn="r" rtl="1"/>
            <a:r>
              <a:rPr lang="ar-EG" altLang="ar-EG" sz="2200" b="1" dirty="0">
                <a:solidFill>
                  <a:srgbClr val="FF0000"/>
                </a:solidFill>
              </a:rPr>
              <a:t>6. عمر افتراضي أقل:</a:t>
            </a:r>
          </a:p>
          <a:p>
            <a:pPr algn="r" rtl="1">
              <a:buFont typeface="Arial" panose="020B0604020202020204" pitchFamily="34" charset="0"/>
              <a:buChar char="•"/>
            </a:pPr>
            <a:r>
              <a:rPr lang="ar-EG" altLang="ar-EG" sz="2200" dirty="0"/>
              <a:t>الأرضيات الطبيعية تتعرض للتآكل بشكل أسرع مقارنة بالأرضيات الصناعية، وقد تحتاج إلى استبدال أجزاء منها أو إصلاحها بشكل دوري.</a:t>
            </a:r>
          </a:p>
          <a:p>
            <a:pPr algn="r" rtl="1"/>
            <a:r>
              <a:rPr lang="ar-EG" altLang="ar-EG" sz="2200" b="1" dirty="0">
                <a:solidFill>
                  <a:srgbClr val="FF0000"/>
                </a:solidFill>
              </a:rPr>
              <a:t>7. متطلبات فنية خاصة:</a:t>
            </a:r>
          </a:p>
          <a:p>
            <a:pPr algn="r" rtl="1">
              <a:buFont typeface="Arial" panose="020B0604020202020204" pitchFamily="34" charset="0"/>
              <a:buChar char="•"/>
            </a:pPr>
            <a:r>
              <a:rPr lang="ar-EG" altLang="ar-EG" sz="2200" dirty="0"/>
              <a:t>تحتاج إلى خبرة متخصصة في الصيانة لضمان جودتها، مثل تحديد كمية المياه اللازمة ونوع الأسمدة.</a:t>
            </a:r>
          </a:p>
          <a:p>
            <a:pPr algn="r" rtl="1"/>
            <a:r>
              <a:rPr lang="ar-EG" altLang="ar-EG" sz="2200" b="1" dirty="0">
                <a:solidFill>
                  <a:srgbClr val="FF0000"/>
                </a:solidFill>
              </a:rPr>
              <a:t>8. التأثير السلبي على الأداء في بعض الحالات:</a:t>
            </a:r>
          </a:p>
          <a:p>
            <a:pPr algn="r" rtl="1">
              <a:buFont typeface="Arial" panose="020B0604020202020204" pitchFamily="34" charset="0"/>
              <a:buChar char="•"/>
            </a:pPr>
            <a:r>
              <a:rPr lang="ar-EG" altLang="ar-EG" sz="2200" dirty="0"/>
              <a:t>قد تؤدي الأرضيات الطينية أو العشبية غير الجيدة إلى تقليل كفاءة حركة اللاعبين أو ارتداد الكرة بشكل غير متوقع.</a:t>
            </a:r>
          </a:p>
          <a:p>
            <a:pPr algn="r" rtl="1"/>
            <a:r>
              <a:rPr lang="ar-EG" altLang="ar-EG" sz="2200" b="1" dirty="0">
                <a:solidFill>
                  <a:srgbClr val="FF0000"/>
                </a:solidFill>
              </a:rPr>
              <a:t>9. غير مناسبة لجميع الرياضات:</a:t>
            </a:r>
          </a:p>
          <a:p>
            <a:pPr algn="r" rtl="1">
              <a:buFont typeface="Arial" panose="020B0604020202020204" pitchFamily="34" charset="0"/>
              <a:buChar char="•"/>
            </a:pPr>
            <a:r>
              <a:rPr lang="ar-EG" altLang="ar-EG" sz="2200" dirty="0"/>
              <a:t>قد لا تكون مناسبة للرياضات التي تتطلب سطحًا ثابتًا ومقاومًا للتآكل مثل كرة السلة أو الهوكي.</a:t>
            </a:r>
          </a:p>
          <a:p>
            <a:pPr algn="r" rtl="1"/>
            <a:r>
              <a:rPr lang="ar-EG" altLang="ar-EG" sz="2200" dirty="0"/>
              <a:t>رغم هذه العيوب، يظل اختيار الأرضيات الطبيعية مناسبًا في حالات معينة، خاصة إذا تم توفير البيئة المناسبة والصيانة الجيدة.</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5234" name="Picture 5">
            <a:extLst>
              <a:ext uri="{FF2B5EF4-FFF2-40B4-BE49-F238E27FC236}">
                <a16:creationId xmlns:a16="http://schemas.microsoft.com/office/drawing/2014/main" id="{CD08FC7B-4DAD-89D2-74B0-B094AB4D43E3}"/>
              </a:ext>
            </a:extLst>
          </p:cNvPr>
          <p:cNvPicPr>
            <a:picLocks noChangeAspect="1"/>
          </p:cNvPicPr>
          <p:nvPr/>
        </p:nvPicPr>
        <p:blipFill>
          <a:blip r:embed="rId2">
            <a:lum bright="20000" contrast="-70000"/>
            <a:extLst>
              <a:ext uri="{28A0092B-C50C-407E-A947-70E740481C1C}">
                <a14:useLocalDpi xmlns:a14="http://schemas.microsoft.com/office/drawing/2010/main" val="0"/>
              </a:ext>
            </a:extLst>
          </a:blip>
          <a:srcRect/>
          <a:stretch>
            <a:fillRect/>
          </a:stretch>
        </p:blipFill>
        <p:spPr bwMode="auto">
          <a:xfrm>
            <a:off x="0" y="0"/>
            <a:ext cx="9147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5" name="Picture 1">
            <a:extLst>
              <a:ext uri="{FF2B5EF4-FFF2-40B4-BE49-F238E27FC236}">
                <a16:creationId xmlns:a16="http://schemas.microsoft.com/office/drawing/2014/main" id="{EB72F177-1E07-FEFE-5D72-DDE974EBEBD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9400" y="304800"/>
            <a:ext cx="8588375"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6" name="Picture 6">
            <a:extLst>
              <a:ext uri="{FF2B5EF4-FFF2-40B4-BE49-F238E27FC236}">
                <a16:creationId xmlns:a16="http://schemas.microsoft.com/office/drawing/2014/main" id="{9C947F92-28C3-BE62-EB54-1B8A77AA26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5000" t="5455" r="4167" b="3970"/>
          <a:stretch>
            <a:fillRect/>
          </a:stretch>
        </p:blipFill>
        <p:spPr bwMode="auto">
          <a:xfrm>
            <a:off x="533400" y="51054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6258" name="Picture 5">
            <a:extLst>
              <a:ext uri="{FF2B5EF4-FFF2-40B4-BE49-F238E27FC236}">
                <a16:creationId xmlns:a16="http://schemas.microsoft.com/office/drawing/2014/main" id="{F0EBCC03-AD0A-42AA-6F94-0ABBE1416820}"/>
              </a:ext>
            </a:extLst>
          </p:cNvPr>
          <p:cNvPicPr>
            <a:picLocks noChangeAspect="1"/>
          </p:cNvPicPr>
          <p:nvPr/>
        </p:nvPicPr>
        <p:blipFill>
          <a:blip r:embed="rId2">
            <a:lum bright="20000" contrast="-70000"/>
            <a:extLst>
              <a:ext uri="{28A0092B-C50C-407E-A947-70E740481C1C}">
                <a14:useLocalDpi xmlns:a14="http://schemas.microsoft.com/office/drawing/2010/main" val="0"/>
              </a:ext>
            </a:extLst>
          </a:blip>
          <a:srcRect/>
          <a:stretch>
            <a:fillRect/>
          </a:stretch>
        </p:blipFill>
        <p:spPr bwMode="auto">
          <a:xfrm>
            <a:off x="0" y="0"/>
            <a:ext cx="9147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59" name="Picture 6">
            <a:extLst>
              <a:ext uri="{FF2B5EF4-FFF2-40B4-BE49-F238E27FC236}">
                <a16:creationId xmlns:a16="http://schemas.microsoft.com/office/drawing/2014/main" id="{4ABAF7F2-12CD-C2DC-B054-0F2B12427A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5000" t="5455" r="4167" b="3970"/>
          <a:stretch>
            <a:fillRect/>
          </a:stretch>
        </p:blipFill>
        <p:spPr bwMode="auto">
          <a:xfrm>
            <a:off x="1066800" y="42672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0" name="Picture 1">
            <a:extLst>
              <a:ext uri="{FF2B5EF4-FFF2-40B4-BE49-F238E27FC236}">
                <a16:creationId xmlns:a16="http://schemas.microsoft.com/office/drawing/2014/main" id="{B305767D-6573-FBF0-476E-434DD7ED606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95375" y="127000"/>
            <a:ext cx="6956425" cy="66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1" name="Picture 6">
            <a:extLst>
              <a:ext uri="{FF2B5EF4-FFF2-40B4-BE49-F238E27FC236}">
                <a16:creationId xmlns:a16="http://schemas.microsoft.com/office/drawing/2014/main" id="{E3257DA8-F561-1472-1803-F71A21D786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5000" t="5455" r="4167" b="3970"/>
          <a:stretch>
            <a:fillRect/>
          </a:stretch>
        </p:blipFill>
        <p:spPr bwMode="auto">
          <a:xfrm>
            <a:off x="247650" y="47625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7282" name="Picture 5">
            <a:extLst>
              <a:ext uri="{FF2B5EF4-FFF2-40B4-BE49-F238E27FC236}">
                <a16:creationId xmlns:a16="http://schemas.microsoft.com/office/drawing/2014/main" id="{F717BD41-7151-0875-5D4C-C0CBC4D7E2E5}"/>
              </a:ext>
            </a:extLst>
          </p:cNvPr>
          <p:cNvPicPr>
            <a:picLocks noChangeAspect="1"/>
          </p:cNvPicPr>
          <p:nvPr/>
        </p:nvPicPr>
        <p:blipFill>
          <a:blip r:embed="rId2">
            <a:lum bright="20000" contrast="-70000"/>
            <a:extLst>
              <a:ext uri="{28A0092B-C50C-407E-A947-70E740481C1C}">
                <a14:useLocalDpi xmlns:a14="http://schemas.microsoft.com/office/drawing/2010/main" val="0"/>
              </a:ext>
            </a:extLst>
          </a:blip>
          <a:srcRect/>
          <a:stretch>
            <a:fillRect/>
          </a:stretch>
        </p:blipFill>
        <p:spPr bwMode="auto">
          <a:xfrm>
            <a:off x="0" y="0"/>
            <a:ext cx="9147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TextBox 12">
            <a:extLst>
              <a:ext uri="{FF2B5EF4-FFF2-40B4-BE49-F238E27FC236}">
                <a16:creationId xmlns:a16="http://schemas.microsoft.com/office/drawing/2014/main" id="{CFE9ADE7-47FC-59D1-15DF-46ADB51F5319}"/>
              </a:ext>
            </a:extLst>
          </p:cNvPr>
          <p:cNvSpPr txBox="1">
            <a:spLocks noChangeArrowheads="1"/>
          </p:cNvSpPr>
          <p:nvPr/>
        </p:nvSpPr>
        <p:spPr bwMode="auto">
          <a:xfrm>
            <a:off x="0" y="228600"/>
            <a:ext cx="91440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rtl="0">
              <a:spcBef>
                <a:spcPct val="0"/>
              </a:spcBef>
              <a:buFontTx/>
              <a:buNone/>
            </a:pPr>
            <a:r>
              <a:rPr lang="en-US" altLang="en-US" sz="2400"/>
              <a:t>Ellis Pearson is the worlds leading name for squash and racket court glasswalls, which offers a wide choice of standard alternatives in either freestanding or fixed-head types. Prospec offers a complete range of options for permanent tournament venues, both for squash and other sports.</a:t>
            </a:r>
          </a:p>
          <a:p>
            <a:pPr algn="l" rtl="0">
              <a:spcBef>
                <a:spcPct val="0"/>
              </a:spcBef>
              <a:buFontTx/>
              <a:buNone/>
            </a:pPr>
            <a:endParaRPr lang="en-US" altLang="en-US" sz="2400"/>
          </a:p>
          <a:p>
            <a:pPr algn="l" rtl="0">
              <a:spcBef>
                <a:spcPct val="0"/>
              </a:spcBef>
              <a:buFontTx/>
              <a:buNone/>
            </a:pPr>
            <a:endParaRPr lang="en-US" altLang="en-US" sz="2400"/>
          </a:p>
        </p:txBody>
      </p:sp>
      <p:pic>
        <p:nvPicPr>
          <p:cNvPr id="97284" name="Picture 21">
            <a:extLst>
              <a:ext uri="{FF2B5EF4-FFF2-40B4-BE49-F238E27FC236}">
                <a16:creationId xmlns:a16="http://schemas.microsoft.com/office/drawing/2014/main" id="{07EB1219-22A3-81B4-A168-7BA92F4ACF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514600"/>
            <a:ext cx="3635375" cy="420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5" name="Picture 22">
            <a:extLst>
              <a:ext uri="{FF2B5EF4-FFF2-40B4-BE49-F238E27FC236}">
                <a16:creationId xmlns:a16="http://schemas.microsoft.com/office/drawing/2014/main" id="{9A48D30F-5AEE-F759-F8CC-64AD67A027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1950" y="2765425"/>
            <a:ext cx="3702050"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6" name="Picture 23">
            <a:extLst>
              <a:ext uri="{FF2B5EF4-FFF2-40B4-BE49-F238E27FC236}">
                <a16:creationId xmlns:a16="http://schemas.microsoft.com/office/drawing/2014/main" id="{44755B41-C6E0-808D-C9EB-1E67BBB580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9675" y="2765425"/>
            <a:ext cx="1743075"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7" name="Picture 6">
            <a:extLst>
              <a:ext uri="{FF2B5EF4-FFF2-40B4-BE49-F238E27FC236}">
                <a16:creationId xmlns:a16="http://schemas.microsoft.com/office/drawing/2014/main" id="{E69B3A65-9238-ACFE-0B66-80F22375FF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5000" t="5455" r="4167" b="3970"/>
          <a:stretch>
            <a:fillRect/>
          </a:stretch>
        </p:blipFill>
        <p:spPr bwMode="auto">
          <a:xfrm>
            <a:off x="7669213" y="544195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Box 4">
            <a:extLst>
              <a:ext uri="{FF2B5EF4-FFF2-40B4-BE49-F238E27FC236}">
                <a16:creationId xmlns:a16="http://schemas.microsoft.com/office/drawing/2014/main" id="{8B9A1165-9942-7548-5961-02BE0E9E624A}"/>
              </a:ext>
            </a:extLst>
          </p:cNvPr>
          <p:cNvSpPr txBox="1">
            <a:spLocks noChangeArrowheads="1"/>
          </p:cNvSpPr>
          <p:nvPr/>
        </p:nvSpPr>
        <p:spPr bwMode="auto">
          <a:xfrm>
            <a:off x="838200" y="609600"/>
            <a:ext cx="7772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rtl="0">
              <a:spcBef>
                <a:spcPct val="0"/>
              </a:spcBef>
              <a:buFontTx/>
              <a:buNone/>
            </a:pPr>
            <a:r>
              <a:rPr lang="en-US" altLang="ar-EG" sz="3600" b="1" u="sng">
                <a:solidFill>
                  <a:srgbClr val="FF0000"/>
                </a:solidFill>
              </a:rPr>
              <a:t> </a:t>
            </a:r>
            <a:r>
              <a:rPr lang="ar-EG" altLang="ar-EG" sz="3600" b="1" u="sng">
                <a:solidFill>
                  <a:srgbClr val="FF0000"/>
                </a:solidFill>
              </a:rPr>
              <a:t>ب الارضيات الرياضية الداخلية </a:t>
            </a:r>
            <a:endParaRPr lang="en-US" altLang="ar-EG" sz="3600" b="1" u="sng">
              <a:solidFill>
                <a:srgbClr val="FF0000"/>
              </a:solidFill>
            </a:endParaRPr>
          </a:p>
          <a:p>
            <a:pPr>
              <a:spcBef>
                <a:spcPct val="0"/>
              </a:spcBef>
              <a:buFontTx/>
              <a:buNone/>
            </a:pPr>
            <a:r>
              <a:rPr lang="ar-EG" altLang="ar-EG" sz="2400" b="1" u="sng">
                <a:solidFill>
                  <a:srgbClr val="FF0000"/>
                </a:solidFill>
              </a:rPr>
              <a:t>1- ارضيات  المطاطية البولي يوريثان </a:t>
            </a:r>
          </a:p>
        </p:txBody>
      </p:sp>
      <p:sp>
        <p:nvSpPr>
          <p:cNvPr id="98307" name="TextBox 4">
            <a:extLst>
              <a:ext uri="{FF2B5EF4-FFF2-40B4-BE49-F238E27FC236}">
                <a16:creationId xmlns:a16="http://schemas.microsoft.com/office/drawing/2014/main" id="{24FB8F9C-7F13-0379-374E-369191973FEE}"/>
              </a:ext>
            </a:extLst>
          </p:cNvPr>
          <p:cNvSpPr txBox="1">
            <a:spLocks noChangeArrowheads="1"/>
          </p:cNvSpPr>
          <p:nvPr/>
        </p:nvSpPr>
        <p:spPr bwMode="auto">
          <a:xfrm>
            <a:off x="190500" y="1687513"/>
            <a:ext cx="8763000" cy="517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rtl="1"/>
            <a:r>
              <a:rPr lang="ar-EG" altLang="ar-EG" sz="2200"/>
              <a:t>أرضيات البولي يوريثان هي نوع من الأرضيات الرياضية والصناعية المصنوعة من مادة البولي يوريثان، وهي مادة متعددة الاستخدامات تتميز بالمرونة والمتانة. تُستخدم هذه الأرضيات بشكل واسع في الصالات الرياضية والملاعب متعددة الأغراض، إلى جانب التطبيقات الصناعية والتجارية.</a:t>
            </a:r>
          </a:p>
          <a:p>
            <a:pPr algn="r" rtl="1"/>
            <a:r>
              <a:rPr lang="ar-EG" altLang="ar-EG" sz="2200" b="1"/>
              <a:t>مميزات أرضيات البولي يوريثان:</a:t>
            </a:r>
          </a:p>
          <a:p>
            <a:pPr algn="r" rtl="1">
              <a:buFont typeface="Times New Roman" panose="02020603050405020304" pitchFamily="18" charset="0"/>
              <a:buAutoNum type="arabicPeriod"/>
            </a:pPr>
            <a:r>
              <a:rPr lang="ar-EG" altLang="ar-EG" sz="2200" b="1"/>
              <a:t>المرونة العالية:</a:t>
            </a:r>
            <a:endParaRPr lang="ar-EG" altLang="ar-EG" sz="2200"/>
          </a:p>
          <a:p>
            <a:pPr lvl="1" algn="r" rtl="1">
              <a:buFont typeface="Times New Roman" panose="02020603050405020304" pitchFamily="18" charset="0"/>
              <a:buAutoNum type="arabicPeriod"/>
            </a:pPr>
            <a:r>
              <a:rPr lang="ar-EG" altLang="ar-EG" sz="2200"/>
              <a:t>توفر سطحًا مرنًا يقلل من خطر الإصابات، حيث تمتص الصدمات بشكل فعال.</a:t>
            </a:r>
          </a:p>
          <a:p>
            <a:pPr lvl="1" algn="r" rtl="1">
              <a:buFont typeface="Times New Roman" panose="02020603050405020304" pitchFamily="18" charset="0"/>
              <a:buAutoNum type="arabicPeriod"/>
            </a:pPr>
            <a:r>
              <a:rPr lang="ar-EG" altLang="ar-EG" sz="2200"/>
              <a:t>مناسبة للأنشطة الرياضية المكثفة مثل كرة السلة وكرة اليد.</a:t>
            </a:r>
          </a:p>
          <a:p>
            <a:pPr algn="r" rtl="1">
              <a:buFont typeface="Times New Roman" panose="02020603050405020304" pitchFamily="18" charset="0"/>
              <a:buAutoNum type="arabicPeriod"/>
            </a:pPr>
            <a:r>
              <a:rPr lang="ar-EG" altLang="ar-EG" sz="2200" b="1"/>
              <a:t>التحمل والقوة:</a:t>
            </a:r>
            <a:endParaRPr lang="ar-EG" altLang="ar-EG" sz="2200"/>
          </a:p>
          <a:p>
            <a:pPr lvl="1" algn="r" rtl="1">
              <a:buFont typeface="Times New Roman" panose="02020603050405020304" pitchFamily="18" charset="0"/>
              <a:buAutoNum type="arabicPeriod"/>
            </a:pPr>
            <a:r>
              <a:rPr lang="ar-EG" altLang="ar-EG" sz="2200"/>
              <a:t>تتحمل الاستخدام المكثف لفترات طويلة.</a:t>
            </a:r>
          </a:p>
          <a:p>
            <a:pPr lvl="1" algn="r" rtl="1">
              <a:buFont typeface="Times New Roman" panose="02020603050405020304" pitchFamily="18" charset="0"/>
              <a:buAutoNum type="arabicPeriod"/>
            </a:pPr>
            <a:r>
              <a:rPr lang="ar-EG" altLang="ar-EG" sz="2200"/>
              <a:t>مقاومة للتآكل والخدوش الناتجة عن المعدات الرياضية أو الحركة الكثيفة.</a:t>
            </a:r>
          </a:p>
          <a:p>
            <a:pPr algn="r" rtl="1">
              <a:buFont typeface="Times New Roman" panose="02020603050405020304" pitchFamily="18" charset="0"/>
              <a:buAutoNum type="arabicPeriod"/>
            </a:pPr>
            <a:r>
              <a:rPr lang="ar-EG" altLang="ar-EG" sz="2200" b="1"/>
              <a:t>السطح الموحد:</a:t>
            </a:r>
            <a:endParaRPr lang="ar-EG" altLang="ar-EG" sz="2200"/>
          </a:p>
          <a:p>
            <a:pPr lvl="1" algn="r" rtl="1">
              <a:buFont typeface="Times New Roman" panose="02020603050405020304" pitchFamily="18" charset="0"/>
              <a:buAutoNum type="arabicPeriod"/>
            </a:pPr>
            <a:r>
              <a:rPr lang="ar-EG" altLang="ar-EG" sz="2200"/>
              <a:t>تقدم سطحًا أملسًا وخاليًا من الفواصل، مما يحسن من أداء الرياضيين.</a:t>
            </a:r>
          </a:p>
          <a:p>
            <a:pPr lvl="1" algn="r" rtl="1">
              <a:buFont typeface="Times New Roman" panose="02020603050405020304" pitchFamily="18" charset="0"/>
              <a:buAutoNum type="arabicPeriod"/>
            </a:pPr>
            <a:r>
              <a:rPr lang="ar-EG" altLang="ar-EG" sz="2200"/>
              <a:t>مثالية للملاعب متعددة الاستخدامات.</a:t>
            </a:r>
          </a:p>
          <a:p>
            <a:pPr algn="r" rtl="1"/>
            <a:endParaRPr lang="ar-EG" altLang="ar-EG" sz="220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1">
            <a:extLst>
              <a:ext uri="{FF2B5EF4-FFF2-40B4-BE49-F238E27FC236}">
                <a16:creationId xmlns:a16="http://schemas.microsoft.com/office/drawing/2014/main" id="{D7657CC8-4351-A4DB-4E33-404016E02188}"/>
              </a:ext>
            </a:extLst>
          </p:cNvPr>
          <p:cNvSpPr>
            <a:spLocks noChangeArrowheads="1"/>
          </p:cNvSpPr>
          <p:nvPr/>
        </p:nvSpPr>
        <p:spPr bwMode="auto">
          <a:xfrm>
            <a:off x="-304800" y="382587"/>
            <a:ext cx="9321800" cy="418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rtl="1"/>
            <a:r>
              <a:rPr lang="ar-EG" altLang="ar-EG" sz="2200" b="1" dirty="0">
                <a:cs typeface="Times New Roman" panose="02020603050405020304" pitchFamily="18" charset="0"/>
              </a:rPr>
              <a:t>4. </a:t>
            </a:r>
            <a:r>
              <a:rPr lang="ar-SA" altLang="ar-EG" sz="2200" b="1" dirty="0">
                <a:cs typeface="Times New Roman" panose="02020603050405020304" pitchFamily="18" charset="0"/>
              </a:rPr>
              <a:t>مقاومة العوامل البيئية</a:t>
            </a:r>
            <a:r>
              <a:rPr lang="ar-EG" altLang="ar-EG" sz="2200" b="1" dirty="0">
                <a:cs typeface="Times New Roman" panose="02020603050405020304" pitchFamily="18" charset="0"/>
              </a:rPr>
              <a:t>:</a:t>
            </a:r>
            <a:endParaRPr lang="ar-EG" altLang="ar-EG" sz="2200" dirty="0"/>
          </a:p>
          <a:p>
            <a:pPr algn="r" rtl="1">
              <a:buFontTx/>
              <a:buChar char="•"/>
            </a:pPr>
            <a:r>
              <a:rPr lang="ar-SA" altLang="ar-EG" sz="2200" dirty="0">
                <a:cs typeface="Times New Roman" panose="02020603050405020304" pitchFamily="18" charset="0"/>
              </a:rPr>
              <a:t>تتحمل الظروف الجوية المختلفة مثل الحرارة والرطوبة</a:t>
            </a:r>
            <a:r>
              <a:rPr lang="ar-EG" altLang="ar-EG" sz="2200" dirty="0">
                <a:cs typeface="Times New Roman" panose="02020603050405020304" pitchFamily="18" charset="0"/>
              </a:rPr>
              <a:t>.</a:t>
            </a:r>
            <a:endParaRPr lang="ar-EG" altLang="ar-EG" sz="2200" dirty="0"/>
          </a:p>
          <a:p>
            <a:pPr algn="r" rtl="1">
              <a:buFontTx/>
              <a:buChar char="•"/>
            </a:pPr>
            <a:r>
              <a:rPr lang="ar-SA" altLang="ar-EG" sz="2200" dirty="0">
                <a:cs typeface="Times New Roman" panose="02020603050405020304" pitchFamily="18" charset="0"/>
              </a:rPr>
              <a:t>مقاومة للماء والمواد الكيميائية، مما يجعلها مناسبة للأماكن المفتوحة والمغلقة</a:t>
            </a:r>
            <a:r>
              <a:rPr lang="ar-EG" altLang="ar-EG" sz="2200" dirty="0"/>
              <a:t>.</a:t>
            </a:r>
          </a:p>
          <a:p>
            <a:pPr algn="r" rtl="1"/>
            <a:r>
              <a:rPr lang="ar-EG" altLang="ar-EG" sz="2200" b="1" dirty="0">
                <a:cs typeface="Times New Roman" panose="02020603050405020304" pitchFamily="18" charset="0"/>
              </a:rPr>
              <a:t>5. </a:t>
            </a:r>
            <a:r>
              <a:rPr lang="ar-SA" altLang="ar-EG" sz="2200" b="1" dirty="0">
                <a:cs typeface="Times New Roman" panose="02020603050405020304" pitchFamily="18" charset="0"/>
              </a:rPr>
              <a:t>سهولة الصيانة</a:t>
            </a:r>
            <a:r>
              <a:rPr lang="ar-EG" altLang="ar-EG" sz="2200" b="1" dirty="0">
                <a:cs typeface="Times New Roman" panose="02020603050405020304" pitchFamily="18" charset="0"/>
              </a:rPr>
              <a:t>:</a:t>
            </a:r>
            <a:endParaRPr lang="ar-EG" altLang="ar-EG" sz="2200" dirty="0"/>
          </a:p>
          <a:p>
            <a:pPr algn="r" rtl="1">
              <a:buFontTx/>
              <a:buChar char="•"/>
            </a:pPr>
            <a:r>
              <a:rPr lang="ar-SA" altLang="ar-EG" sz="2200" dirty="0">
                <a:cs typeface="Times New Roman" panose="02020603050405020304" pitchFamily="18" charset="0"/>
              </a:rPr>
              <a:t>لا تتطلب صيانة مكلفة أو متكررة</a:t>
            </a:r>
            <a:r>
              <a:rPr lang="ar-EG" altLang="ar-EG" sz="2200" dirty="0">
                <a:cs typeface="Times New Roman" panose="02020603050405020304" pitchFamily="18" charset="0"/>
              </a:rPr>
              <a:t>.</a:t>
            </a:r>
            <a:endParaRPr lang="ar-EG" altLang="ar-EG" sz="2200" dirty="0"/>
          </a:p>
          <a:p>
            <a:pPr algn="r" rtl="1">
              <a:buFontTx/>
              <a:buChar char="•"/>
            </a:pPr>
            <a:r>
              <a:rPr lang="ar-SA" altLang="ar-EG" sz="2200" dirty="0">
                <a:cs typeface="Times New Roman" panose="02020603050405020304" pitchFamily="18" charset="0"/>
              </a:rPr>
              <a:t>يمكن تنظيفها بسهولة باستخدام مواد تنظيف بسيطة</a:t>
            </a:r>
            <a:r>
              <a:rPr lang="ar-EG" altLang="ar-EG" sz="2200" dirty="0"/>
              <a:t>.</a:t>
            </a:r>
          </a:p>
          <a:p>
            <a:pPr algn="r" rtl="1"/>
            <a:r>
              <a:rPr lang="ar-EG" altLang="ar-EG" sz="2200" b="1" dirty="0">
                <a:cs typeface="Times New Roman" panose="02020603050405020304" pitchFamily="18" charset="0"/>
              </a:rPr>
              <a:t>6. </a:t>
            </a:r>
            <a:r>
              <a:rPr lang="ar-SA" altLang="ar-EG" sz="2200" b="1" dirty="0">
                <a:cs typeface="Times New Roman" panose="02020603050405020304" pitchFamily="18" charset="0"/>
              </a:rPr>
              <a:t>التنوع في الاستخدام</a:t>
            </a:r>
            <a:r>
              <a:rPr lang="ar-EG" altLang="ar-EG" sz="2200" b="1" dirty="0">
                <a:cs typeface="Times New Roman" panose="02020603050405020304" pitchFamily="18" charset="0"/>
              </a:rPr>
              <a:t>:</a:t>
            </a:r>
            <a:endParaRPr lang="ar-EG" altLang="ar-EG" sz="2200" dirty="0"/>
          </a:p>
          <a:p>
            <a:pPr algn="r" rtl="1">
              <a:buFontTx/>
              <a:buChar char="•"/>
            </a:pPr>
            <a:r>
              <a:rPr lang="ar-SA" altLang="ar-EG" sz="2200" dirty="0">
                <a:cs typeface="Times New Roman" panose="02020603050405020304" pitchFamily="18" charset="0"/>
              </a:rPr>
              <a:t>قابلة للتكيف مع مختلف أنواع الرياضات مثل كرة السلة، التنس، وكرة اليد</a:t>
            </a:r>
            <a:r>
              <a:rPr lang="ar-EG" altLang="ar-EG" sz="2200" dirty="0">
                <a:cs typeface="Times New Roman" panose="02020603050405020304" pitchFamily="18" charset="0"/>
              </a:rPr>
              <a:t>.</a:t>
            </a:r>
            <a:endParaRPr lang="ar-EG" altLang="ar-EG" sz="2200" dirty="0"/>
          </a:p>
          <a:p>
            <a:pPr algn="r" rtl="1">
              <a:buFontTx/>
              <a:buChar char="•"/>
            </a:pPr>
            <a:r>
              <a:rPr lang="ar-SA" altLang="ar-EG" sz="2200" dirty="0">
                <a:cs typeface="Times New Roman" panose="02020603050405020304" pitchFamily="18" charset="0"/>
              </a:rPr>
              <a:t>يمكن استخدامها في المدارس، الصالات الرياضية، والملاعب متعددة الأغراض</a:t>
            </a:r>
            <a:r>
              <a:rPr lang="ar-EG" altLang="ar-EG" sz="2200" dirty="0"/>
              <a:t>.</a:t>
            </a:r>
          </a:p>
          <a:p>
            <a:pPr algn="r" rtl="1"/>
            <a:r>
              <a:rPr lang="ar-EG" altLang="ar-EG" sz="2200" b="1" dirty="0">
                <a:cs typeface="Times New Roman" panose="02020603050405020304" pitchFamily="18" charset="0"/>
              </a:rPr>
              <a:t>7. </a:t>
            </a:r>
            <a:r>
              <a:rPr lang="ar-SA" altLang="ar-EG" sz="2200" b="1" dirty="0">
                <a:cs typeface="Times New Roman" panose="02020603050405020304" pitchFamily="18" charset="0"/>
              </a:rPr>
              <a:t>تصاميم وألوان متنوعة</a:t>
            </a:r>
            <a:r>
              <a:rPr lang="ar-EG" altLang="ar-EG" sz="2200" b="1" dirty="0">
                <a:cs typeface="Times New Roman" panose="02020603050405020304" pitchFamily="18" charset="0"/>
              </a:rPr>
              <a:t>:</a:t>
            </a:r>
            <a:endParaRPr lang="ar-EG" altLang="ar-EG" sz="2200" dirty="0"/>
          </a:p>
          <a:p>
            <a:pPr algn="r" rtl="1">
              <a:buFontTx/>
              <a:buChar char="•"/>
            </a:pPr>
            <a:r>
              <a:rPr lang="ar-SA" altLang="ar-EG" sz="2200" dirty="0">
                <a:cs typeface="Times New Roman" panose="02020603050405020304" pitchFamily="18" charset="0"/>
              </a:rPr>
              <a:t>تتيح خيارات متعددة للألوان والتصاميم، مما يضيف لمسة جمالية للملاعب أو الصالات</a:t>
            </a:r>
            <a:r>
              <a:rPr lang="ar-EG" altLang="ar-EG" sz="2200" dirty="0">
                <a:cs typeface="Times New Roman" panose="02020603050405020304" pitchFamily="18" charset="0"/>
              </a:rPr>
              <a:t>.</a:t>
            </a:r>
            <a:endParaRPr lang="ar-EG" altLang="ar-EG" sz="2200" dirty="0"/>
          </a:p>
          <a:p>
            <a:endParaRPr lang="ar-EG" altLang="ar-EG" dirty="0"/>
          </a:p>
        </p:txBody>
      </p:sp>
      <p:sp>
        <p:nvSpPr>
          <p:cNvPr id="99331" name="TextBox 2">
            <a:extLst>
              <a:ext uri="{FF2B5EF4-FFF2-40B4-BE49-F238E27FC236}">
                <a16:creationId xmlns:a16="http://schemas.microsoft.com/office/drawing/2014/main" id="{F137C022-F12E-19D5-C7AB-EBA71669B83C}"/>
              </a:ext>
            </a:extLst>
          </p:cNvPr>
          <p:cNvSpPr txBox="1">
            <a:spLocks noChangeArrowheads="1"/>
          </p:cNvSpPr>
          <p:nvPr/>
        </p:nvSpPr>
        <p:spPr bwMode="auto">
          <a:xfrm>
            <a:off x="127000" y="4568825"/>
            <a:ext cx="89154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rtl="1"/>
            <a:r>
              <a:rPr lang="ar-EG" altLang="ar-EG" sz="2200" b="1" dirty="0"/>
              <a:t>الخلاصة:</a:t>
            </a:r>
          </a:p>
          <a:p>
            <a:pPr algn="r" rtl="1"/>
            <a:r>
              <a:rPr lang="ar-EG" altLang="ar-EG" sz="2200" dirty="0"/>
              <a:t>أرضيات البولي يوريثان هي خيار ممتاز للملاعب الرياضية والصالات بفضل مرونتها، متانتها، ومقاومتها للتآكل. ورغم تكلفتها الأولية العالية، إلا أن طول عمرها وسهولة صيانتها يجعلها استثمارًا مثاليًا على المدى الطويل.</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Content Placeholder 2" descr="A close-up of a sandpaper&#10;&#10;Description automatically generated">
            <a:extLst>
              <a:ext uri="{FF2B5EF4-FFF2-40B4-BE49-F238E27FC236}">
                <a16:creationId xmlns:a16="http://schemas.microsoft.com/office/drawing/2014/main" id="{B3C82CEA-A74F-8194-0D06-EB55E418A7C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3988677" y="4280338"/>
            <a:ext cx="5155323" cy="2577662"/>
          </a:xfrm>
        </p:spPr>
      </p:pic>
      <p:pic>
        <p:nvPicPr>
          <p:cNvPr id="100355" name="Picture 2">
            <a:extLst>
              <a:ext uri="{FF2B5EF4-FFF2-40B4-BE49-F238E27FC236}">
                <a16:creationId xmlns:a16="http://schemas.microsoft.com/office/drawing/2014/main" id="{1C9B2255-36D5-2FFB-E471-D4FF78220E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88417"/>
            <a:ext cx="60960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Box 4">
            <a:extLst>
              <a:ext uri="{FF2B5EF4-FFF2-40B4-BE49-F238E27FC236}">
                <a16:creationId xmlns:a16="http://schemas.microsoft.com/office/drawing/2014/main" id="{63CB0E0E-8940-D974-50C8-D943CFEEDF0A}"/>
              </a:ext>
            </a:extLst>
          </p:cNvPr>
          <p:cNvSpPr txBox="1">
            <a:spLocks noChangeArrowheads="1"/>
          </p:cNvSpPr>
          <p:nvPr/>
        </p:nvSpPr>
        <p:spPr bwMode="auto">
          <a:xfrm>
            <a:off x="1219200" y="609600"/>
            <a:ext cx="7772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ar-EG" altLang="ar-EG" sz="2400" b="1" u="sng">
                <a:solidFill>
                  <a:srgbClr val="FF0000"/>
                </a:solidFill>
              </a:rPr>
              <a:t>2- الأرضيات الفينيل </a:t>
            </a:r>
            <a:r>
              <a:rPr lang="en-US" altLang="ar-EG" sz="2400" b="1" u="sng">
                <a:solidFill>
                  <a:srgbClr val="FF0000"/>
                </a:solidFill>
              </a:rPr>
              <a:t>(Vinyl Sports Flooring)</a:t>
            </a:r>
            <a:endParaRPr lang="ar-EG" altLang="ar-EG" sz="2400" b="1" u="sng">
              <a:solidFill>
                <a:srgbClr val="FF0000"/>
              </a:solidFill>
            </a:endParaRPr>
          </a:p>
        </p:txBody>
      </p:sp>
      <p:sp>
        <p:nvSpPr>
          <p:cNvPr id="101379" name="Rectangle 6">
            <a:extLst>
              <a:ext uri="{FF2B5EF4-FFF2-40B4-BE49-F238E27FC236}">
                <a16:creationId xmlns:a16="http://schemas.microsoft.com/office/drawing/2014/main" id="{B66D8CDE-508F-5F8A-9A29-8D3964FB7DCC}"/>
              </a:ext>
            </a:extLst>
          </p:cNvPr>
          <p:cNvSpPr>
            <a:spLocks noChangeArrowheads="1"/>
          </p:cNvSpPr>
          <p:nvPr/>
        </p:nvSpPr>
        <p:spPr bwMode="auto">
          <a:xfrm>
            <a:off x="76200" y="1065213"/>
            <a:ext cx="8913813" cy="350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rtl="1">
              <a:buFontTx/>
              <a:buChar char="•"/>
            </a:pPr>
            <a:r>
              <a:rPr lang="ar-EG" altLang="ar-EG" sz="2200" b="1">
                <a:cs typeface="Times New Roman" panose="02020603050405020304" pitchFamily="18" charset="0"/>
              </a:rPr>
              <a:t>هى ارضيات </a:t>
            </a:r>
            <a:r>
              <a:rPr lang="ar-SA" altLang="ar-EG" sz="2200">
                <a:cs typeface="Times New Roman" panose="02020603050405020304" pitchFamily="18" charset="0"/>
              </a:rPr>
              <a:t>مصنوعة من مواد</a:t>
            </a:r>
            <a:r>
              <a:rPr lang="ar-EG" altLang="ar-EG" sz="2200"/>
              <a:t> PVC، </a:t>
            </a:r>
            <a:r>
              <a:rPr lang="ar-SA" altLang="ar-EG" sz="2200">
                <a:cs typeface="Times New Roman" panose="02020603050405020304" pitchFamily="18" charset="0"/>
              </a:rPr>
              <a:t>وتستخدم في الصالات الرياضية والمدارس</a:t>
            </a:r>
            <a:r>
              <a:rPr lang="ar-EG" altLang="ar-EG" sz="2200"/>
              <a:t> وتتختلف سماكة الفنيل طبقا لمططلبات كل لعبة واشتراطات الاتحاد الدولى .</a:t>
            </a:r>
          </a:p>
          <a:p>
            <a:pPr algn="r" rtl="1">
              <a:buFontTx/>
              <a:buChar char="•"/>
            </a:pPr>
            <a:r>
              <a:rPr lang="ar-SA" altLang="ar-EG" sz="2200" b="1">
                <a:cs typeface="Times New Roman" panose="02020603050405020304" pitchFamily="18" charset="0"/>
              </a:rPr>
              <a:t>المميزات</a:t>
            </a:r>
            <a:r>
              <a:rPr lang="ar-EG" altLang="ar-EG" sz="2200" b="1">
                <a:cs typeface="Times New Roman" panose="02020603050405020304" pitchFamily="18" charset="0"/>
              </a:rPr>
              <a:t>:</a:t>
            </a:r>
            <a:endParaRPr lang="ar-EG" altLang="ar-EG" sz="2200"/>
          </a:p>
          <a:p>
            <a:pPr algn="r" rtl="1">
              <a:buFontTx/>
              <a:buChar char="•"/>
            </a:pPr>
            <a:r>
              <a:rPr lang="ar-SA" altLang="ar-EG" sz="2200">
                <a:cs typeface="Times New Roman" panose="02020603050405020304" pitchFamily="18" charset="0"/>
              </a:rPr>
              <a:t>مرنة وتوفر أمانًا ضد الإصابات</a:t>
            </a:r>
            <a:r>
              <a:rPr lang="ar-EG" altLang="ar-EG" sz="2200">
                <a:cs typeface="Times New Roman" panose="02020603050405020304" pitchFamily="18" charset="0"/>
              </a:rPr>
              <a:t>.</a:t>
            </a:r>
          </a:p>
          <a:p>
            <a:pPr algn="r" rtl="1">
              <a:buFontTx/>
              <a:buChar char="•"/>
            </a:pPr>
            <a:r>
              <a:rPr lang="ar-EG" altLang="ar-EG" sz="2200">
                <a:cs typeface="Times New Roman" panose="02020603050405020304" pitchFamily="18" charset="0"/>
              </a:rPr>
              <a:t>معتمدة من جميع الاتحادات الدولية لالعاب الصالات .</a:t>
            </a:r>
            <a:endParaRPr lang="ar-EG" altLang="ar-EG" sz="2200"/>
          </a:p>
          <a:p>
            <a:pPr algn="r" rtl="1">
              <a:buFontTx/>
              <a:buChar char="•"/>
            </a:pPr>
            <a:r>
              <a:rPr lang="ar-SA" altLang="ar-EG" sz="2200">
                <a:cs typeface="Times New Roman" panose="02020603050405020304" pitchFamily="18" charset="0"/>
              </a:rPr>
              <a:t>سهلة التركيب والتنظيف</a:t>
            </a:r>
            <a:r>
              <a:rPr lang="ar-EG" altLang="ar-EG" sz="2200"/>
              <a:t>.</a:t>
            </a:r>
          </a:p>
          <a:p>
            <a:pPr algn="r" rtl="1">
              <a:buFontTx/>
              <a:buChar char="•"/>
            </a:pPr>
            <a:r>
              <a:rPr lang="ar-SA" altLang="ar-EG" sz="2200" b="1">
                <a:cs typeface="Times New Roman" panose="02020603050405020304" pitchFamily="18" charset="0"/>
              </a:rPr>
              <a:t>العيوب</a:t>
            </a:r>
            <a:r>
              <a:rPr lang="ar-EG" altLang="ar-EG" sz="2200" b="1">
                <a:cs typeface="Times New Roman" panose="02020603050405020304" pitchFamily="18" charset="0"/>
              </a:rPr>
              <a:t>:</a:t>
            </a:r>
            <a:endParaRPr lang="ar-EG" altLang="ar-EG" sz="2200"/>
          </a:p>
          <a:p>
            <a:pPr algn="r" rtl="1">
              <a:buFontTx/>
              <a:buChar char="•"/>
            </a:pPr>
            <a:r>
              <a:rPr lang="ar-SA" altLang="ar-EG" sz="2200">
                <a:cs typeface="Times New Roman" panose="02020603050405020304" pitchFamily="18" charset="0"/>
              </a:rPr>
              <a:t>عرضة للتآكل مع الاستخدام المكثف</a:t>
            </a:r>
            <a:r>
              <a:rPr lang="ar-EG" altLang="ar-EG" sz="2200">
                <a:cs typeface="Times New Roman" panose="02020603050405020304" pitchFamily="18" charset="0"/>
              </a:rPr>
              <a:t>.</a:t>
            </a:r>
            <a:endParaRPr lang="ar-EG" altLang="ar-EG" sz="2200"/>
          </a:p>
          <a:p>
            <a:pPr algn="r" rtl="1">
              <a:buFontTx/>
              <a:buChar char="•"/>
            </a:pPr>
            <a:r>
              <a:rPr lang="ar-SA" altLang="ar-EG" sz="2200">
                <a:cs typeface="Times New Roman" panose="02020603050405020304" pitchFamily="18" charset="0"/>
              </a:rPr>
              <a:t>قد تفقد مرونتها مع مرور الوقت</a:t>
            </a:r>
            <a:r>
              <a:rPr lang="ar-EG" altLang="ar-EG" sz="2200"/>
              <a:t>.</a:t>
            </a:r>
          </a:p>
          <a:p>
            <a:endParaRPr lang="ar-EG" altLang="ar-EG"/>
          </a:p>
        </p:txBody>
      </p:sp>
      <p:pic>
        <p:nvPicPr>
          <p:cNvPr id="101380" name="Picture 3" descr="A collage of different types of foam">
            <a:extLst>
              <a:ext uri="{FF2B5EF4-FFF2-40B4-BE49-F238E27FC236}">
                <a16:creationId xmlns:a16="http://schemas.microsoft.com/office/drawing/2014/main" id="{28D477F5-99B9-EA8C-94B0-9EA9D0107D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133600"/>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1">
            <a:extLst>
              <a:ext uri="{FF2B5EF4-FFF2-40B4-BE49-F238E27FC236}">
                <a16:creationId xmlns:a16="http://schemas.microsoft.com/office/drawing/2014/main" id="{83B3EBAD-EA60-7CB7-6D14-E08387AD3D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12700"/>
            <a:ext cx="4556125"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3" name="Picture 9">
            <a:extLst>
              <a:ext uri="{FF2B5EF4-FFF2-40B4-BE49-F238E27FC236}">
                <a16:creationId xmlns:a16="http://schemas.microsoft.com/office/drawing/2014/main" id="{717AD8EE-8707-1943-C161-26639345409C}"/>
              </a:ext>
            </a:extLst>
          </p:cNvPr>
          <p:cNvPicPr preferRelativeResize="0">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4578350" y="19050"/>
            <a:ext cx="455771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4" name="Picture 7">
            <a:extLst>
              <a:ext uri="{FF2B5EF4-FFF2-40B4-BE49-F238E27FC236}">
                <a16:creationId xmlns:a16="http://schemas.microsoft.com/office/drawing/2014/main" id="{4DC77E81-7917-672A-370D-51D4EEB17229}"/>
              </a:ext>
            </a:extLst>
          </p:cNvPr>
          <p:cNvPicPr preferRelativeResize="0">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181350"/>
            <a:ext cx="455612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Box 2">
            <a:extLst>
              <a:ext uri="{FF2B5EF4-FFF2-40B4-BE49-F238E27FC236}">
                <a16:creationId xmlns:a16="http://schemas.microsoft.com/office/drawing/2014/main" id="{90A9BE83-17C0-352C-6AFB-8356084D4358}"/>
              </a:ext>
            </a:extLst>
          </p:cNvPr>
          <p:cNvSpPr txBox="1">
            <a:spLocks noChangeArrowheads="1"/>
          </p:cNvSpPr>
          <p:nvPr/>
        </p:nvSpPr>
        <p:spPr bwMode="auto">
          <a:xfrm>
            <a:off x="304800" y="685800"/>
            <a:ext cx="8534400" cy="620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9pPr>
          </a:lstStyle>
          <a:p>
            <a:r>
              <a:rPr lang="ar-EG" altLang="ar-EG" sz="2200" b="1"/>
              <a:t>الأرضيات الرياضية الخشبية</a:t>
            </a:r>
            <a:r>
              <a:rPr lang="ar-EG" altLang="ar-EG" sz="2200"/>
              <a:t> هي نوع من الأرضيات المستخدمة في الصالات الرياضية، وتتميز بالعديد من الخصائص التي تجعلها الخيار المثالي للعديد من الرياضات مثل كرة السلة، كرة الطائرة، كرة اليد، والرقص. هذه الأرضيات تُستخدم بشكل أساسي في الرياضات التي تتطلب أداءً عاليًا ومتانة، وتوفر راحة وحماية للممارسين وتنفذ بنظام الارضيات العائمة .</a:t>
            </a:r>
          </a:p>
          <a:p>
            <a:r>
              <a:rPr lang="ar-EG" altLang="ar-EG" sz="2200" b="1"/>
              <a:t>مميزات الأرضيات الرياضية الخشبية:</a:t>
            </a:r>
          </a:p>
          <a:p>
            <a:r>
              <a:rPr lang="ar-EG" altLang="ar-EG" sz="2200" b="1"/>
              <a:t>1. الراحة والأداء العالي:</a:t>
            </a:r>
          </a:p>
          <a:p>
            <a:r>
              <a:rPr lang="ar-EG" altLang="ar-EG" sz="2200" b="1"/>
              <a:t>امتصاص الصدمات</a:t>
            </a:r>
            <a:r>
              <a:rPr lang="ar-EG" altLang="ar-EG" sz="2200"/>
              <a:t>: توفر الأرضيات الخشبية امتصاصًا جيدًا للصدمات، مما يقلل من الضغط على المفاصل ويقلل من خطر الإصابات، خصوصًا في الرياضات التي تتضمن القفزات السريعة أو الحركات الشديدة.</a:t>
            </a:r>
          </a:p>
          <a:p>
            <a:r>
              <a:rPr lang="ar-EG" altLang="ar-EG" sz="2200" b="1"/>
              <a:t>راحة اللاعبين</a:t>
            </a:r>
            <a:r>
              <a:rPr lang="ar-EG" altLang="ar-EG" sz="2200"/>
              <a:t>: توفر الأرضيات الخشبية سطحًا مريحًا للعب مقارنة بالأرضيات الصلبة مثل البلاط أو الخرسانة.</a:t>
            </a:r>
          </a:p>
          <a:p>
            <a:r>
              <a:rPr lang="ar-EG" altLang="ar-EG" sz="2200" b="1"/>
              <a:t>2. المتانة والصلابة:</a:t>
            </a:r>
          </a:p>
          <a:p>
            <a:r>
              <a:rPr lang="ar-EG" altLang="ar-EG" sz="2200" b="1"/>
              <a:t>الخشب الصلب</a:t>
            </a:r>
            <a:r>
              <a:rPr lang="ar-EG" altLang="ar-EG" sz="2200"/>
              <a:t>: تُستخدم أنواع خشبية صلبة مثل البلوط، القيقب، أو الزان في صناعة هذه الأرضيات، مما يضمن قدرتها على تحمل الاستخدام المكثف.</a:t>
            </a:r>
          </a:p>
          <a:p>
            <a:r>
              <a:rPr lang="ar-EG" altLang="ar-EG" sz="2200" b="1"/>
              <a:t>تحمل الضغط</a:t>
            </a:r>
            <a:r>
              <a:rPr lang="ar-EG" altLang="ar-EG" sz="2200"/>
              <a:t>: يمكن للأرضيات الخشبية تحمل الحركات السريعة والضغوط الناتجة عن المباريات، مما يجعلها الخيار الأفضل للصالات الرياضية ذات الاستخدام العالي.</a:t>
            </a:r>
          </a:p>
        </p:txBody>
      </p:sp>
      <p:sp>
        <p:nvSpPr>
          <p:cNvPr id="103427" name="TextBox 4">
            <a:extLst>
              <a:ext uri="{FF2B5EF4-FFF2-40B4-BE49-F238E27FC236}">
                <a16:creationId xmlns:a16="http://schemas.microsoft.com/office/drawing/2014/main" id="{A5A5B0F7-FA3D-29EB-559B-572310343EC0}"/>
              </a:ext>
            </a:extLst>
          </p:cNvPr>
          <p:cNvSpPr txBox="1">
            <a:spLocks noChangeArrowheads="1"/>
          </p:cNvSpPr>
          <p:nvPr/>
        </p:nvSpPr>
        <p:spPr bwMode="auto">
          <a:xfrm>
            <a:off x="838200" y="152400"/>
            <a:ext cx="7772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ar-EG" altLang="ar-EG" sz="2400" b="1" u="sng">
                <a:solidFill>
                  <a:srgbClr val="FF0000"/>
                </a:solidFill>
              </a:rPr>
              <a:t>3- الارضيات الرياضة الخشبية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Box 2">
            <a:extLst>
              <a:ext uri="{FF2B5EF4-FFF2-40B4-BE49-F238E27FC236}">
                <a16:creationId xmlns:a16="http://schemas.microsoft.com/office/drawing/2014/main" id="{F4EC8C6F-7DE7-8D74-1313-8837DE3F7FA9}"/>
              </a:ext>
            </a:extLst>
          </p:cNvPr>
          <p:cNvSpPr txBox="1">
            <a:spLocks noChangeArrowheads="1"/>
          </p:cNvSpPr>
          <p:nvPr/>
        </p:nvSpPr>
        <p:spPr bwMode="auto">
          <a:xfrm>
            <a:off x="152400" y="283825"/>
            <a:ext cx="8839200" cy="689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rtl="1"/>
            <a:r>
              <a:rPr lang="ar-EG" altLang="ar-EG" sz="2200" b="1" dirty="0"/>
              <a:t>3. الجمالية والتصميم الطبيعي:</a:t>
            </a:r>
          </a:p>
          <a:p>
            <a:pPr algn="r" rtl="1">
              <a:buFont typeface="Arial" panose="020B0604020202020204" pitchFamily="34" charset="0"/>
              <a:buChar char="•"/>
            </a:pPr>
            <a:r>
              <a:rPr lang="ar-EG" altLang="ar-EG" sz="2200" b="1" dirty="0"/>
              <a:t>مظهر أنيق</a:t>
            </a:r>
            <a:r>
              <a:rPr lang="ar-EG" altLang="ar-EG" sz="2200" dirty="0"/>
              <a:t>: تتميز الأرضيات الخشبية بمظهرها الطبيعي والجميل، ما يضيف لمسة جمالية للمرافق الرياضية. اللون الطبيعي للخشب يضيف طابعًا دافئًا وأنيقًا للمكان.</a:t>
            </a:r>
          </a:p>
          <a:p>
            <a:pPr algn="r" rtl="1">
              <a:buFont typeface="Arial" panose="020B0604020202020204" pitchFamily="34" charset="0"/>
              <a:buChar char="•"/>
            </a:pPr>
            <a:r>
              <a:rPr lang="ar-EG" altLang="ar-EG" sz="2200" b="1" dirty="0"/>
              <a:t>تعدد الألوان والتشطيبات</a:t>
            </a:r>
            <a:r>
              <a:rPr lang="ar-EG" altLang="ar-EG" sz="2200" dirty="0"/>
              <a:t>: يمكن تعديل الألوان والتشطيبات حسب احتياجات المنشأة الرياضية، مما يوفر مرونة في التصميم.</a:t>
            </a:r>
          </a:p>
          <a:p>
            <a:pPr algn="r" rtl="1"/>
            <a:r>
              <a:rPr lang="ar-EG" altLang="ar-EG" sz="2200" b="1" dirty="0"/>
              <a:t>4. الاستدامة:</a:t>
            </a:r>
          </a:p>
          <a:p>
            <a:pPr algn="r" rtl="1">
              <a:buFont typeface="Arial" panose="020B0604020202020204" pitchFamily="34" charset="0"/>
              <a:buChar char="•"/>
            </a:pPr>
            <a:r>
              <a:rPr lang="ar-EG" altLang="ar-EG" sz="2200" b="1" dirty="0"/>
              <a:t>مواد صديقة للبيئة</a:t>
            </a:r>
            <a:r>
              <a:rPr lang="ar-EG" altLang="ar-EG" sz="2200" dirty="0"/>
              <a:t>: الخشب مادة طبيعية وقابلة لإعادة التدوير، مما يجعل الأرضيات الخشبية خيارًا صديقًا للبيئة مقارنة ببعض المواد الصناعية.</a:t>
            </a:r>
          </a:p>
          <a:p>
            <a:pPr algn="r" rtl="1">
              <a:buFont typeface="Arial" panose="020B0604020202020204" pitchFamily="34" charset="0"/>
              <a:buChar char="•"/>
            </a:pPr>
            <a:r>
              <a:rPr lang="ar-EG" altLang="ar-EG" sz="2200" b="1" dirty="0"/>
              <a:t>عمر طويل</a:t>
            </a:r>
            <a:r>
              <a:rPr lang="ar-EG" altLang="ar-EG" sz="2200" dirty="0"/>
              <a:t>: الأرضيات الخشبية تتمتع بعمر افتراضي طويل إذا تم صيانتها بشكل جيد.</a:t>
            </a:r>
          </a:p>
          <a:p>
            <a:pPr algn="r" rtl="1"/>
            <a:r>
              <a:rPr lang="ar-EG" altLang="ar-EG" sz="2200" b="1" dirty="0"/>
              <a:t>5. سهولة الصيانة:</a:t>
            </a:r>
          </a:p>
          <a:p>
            <a:pPr algn="r" rtl="1">
              <a:buFont typeface="Arial" panose="020B0604020202020204" pitchFamily="34" charset="0"/>
              <a:buChar char="•"/>
            </a:pPr>
            <a:r>
              <a:rPr lang="ar-EG" altLang="ar-EG" sz="2200" b="1" dirty="0"/>
              <a:t>تنظيف سهل</a:t>
            </a:r>
            <a:r>
              <a:rPr lang="ar-EG" altLang="ar-EG" sz="2200" dirty="0"/>
              <a:t>: يمكن تنظيف الأرضيات الخشبية بسهولة باستخدام ممسحة رطبة أو مواد تنظيف مخصصة للأخشاب، مما يجعلها سهلة الصيانة مقارنة بأنواع الأرضيات الأخرى.</a:t>
            </a:r>
          </a:p>
          <a:p>
            <a:pPr algn="r" rtl="1">
              <a:buFont typeface="Arial" panose="020B0604020202020204" pitchFamily="34" charset="0"/>
              <a:buChar char="•"/>
            </a:pPr>
            <a:r>
              <a:rPr lang="ar-EG" altLang="ar-EG" sz="2200" b="1" dirty="0"/>
              <a:t>إعادة التلميع</a:t>
            </a:r>
            <a:r>
              <a:rPr lang="ar-EG" altLang="ar-EG" sz="2200" dirty="0"/>
              <a:t>: في حال تعرض السطح للخدوش أو التآكل، يمكن تلميع الأرضية أو إعادة صقلها لاستعادة مظهرها الأصلي.</a:t>
            </a:r>
          </a:p>
          <a:p>
            <a:pPr algn="r" rtl="1"/>
            <a:r>
              <a:rPr lang="ar-EG" altLang="ar-EG" sz="2200" b="1" dirty="0"/>
              <a:t>6. الأداء الرياضي:</a:t>
            </a:r>
          </a:p>
          <a:p>
            <a:pPr algn="r" rtl="1">
              <a:buFont typeface="Arial" panose="020B0604020202020204" pitchFamily="34" charset="0"/>
              <a:buChar char="•"/>
            </a:pPr>
            <a:r>
              <a:rPr lang="ar-EG" altLang="ar-EG" sz="2200" b="1" dirty="0"/>
              <a:t>مقاومة الانزلاق</a:t>
            </a:r>
            <a:r>
              <a:rPr lang="ar-EG" altLang="ar-EG" sz="2200" dirty="0"/>
              <a:t>: توفر الأرضيات الخشبية توازنًا جيدًا بين الانزلاق والتماسك، مما يعزز أداء الرياضيين ويحسن التحكم في الحركة.</a:t>
            </a:r>
          </a:p>
          <a:p>
            <a:pPr algn="r" rtl="1">
              <a:buFont typeface="Arial" panose="020B0604020202020204" pitchFamily="34" charset="0"/>
              <a:buChar char="•"/>
            </a:pPr>
            <a:r>
              <a:rPr lang="ar-EG" altLang="ar-EG" sz="2200" b="1" dirty="0"/>
              <a:t>دقة ارتداد الكرة</a:t>
            </a:r>
            <a:r>
              <a:rPr lang="ar-EG" altLang="ar-EG" sz="2200" dirty="0"/>
              <a:t>: توفر الأرضيات الخشبية رد فعل دقيق للكرة، خاصة في الألعاب مثل كرة السلة وكرة الطائرة.</a:t>
            </a:r>
          </a:p>
          <a:p>
            <a:pPr algn="r" rtl="1">
              <a:buFont typeface="Arial" panose="020B0604020202020204" pitchFamily="34" charset="0"/>
              <a:buChar char="•"/>
            </a:pPr>
            <a:endParaRPr lang="ar-EG" altLang="ar-EG"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4">
            <a:extLst>
              <a:ext uri="{FF2B5EF4-FFF2-40B4-BE49-F238E27FC236}">
                <a16:creationId xmlns:a16="http://schemas.microsoft.com/office/drawing/2014/main" id="{1E362171-35DE-71F0-1278-780AC211C607}"/>
              </a:ext>
            </a:extLst>
          </p:cNvPr>
          <p:cNvSpPr txBox="1">
            <a:spLocks noChangeArrowheads="1"/>
          </p:cNvSpPr>
          <p:nvPr/>
        </p:nvSpPr>
        <p:spPr bwMode="auto">
          <a:xfrm>
            <a:off x="4343400" y="304800"/>
            <a:ext cx="4572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rtl="1"/>
            <a:r>
              <a:rPr lang="ar-EG" altLang="ar-EG" b="1" u="sng">
                <a:solidFill>
                  <a:srgbClr val="FF0000"/>
                </a:solidFill>
              </a:rPr>
              <a:t>ثانيا الارضيات الصناعية :-</a:t>
            </a:r>
          </a:p>
          <a:p>
            <a:pPr algn="r" rtl="1"/>
            <a:r>
              <a:rPr lang="ar-EG" altLang="ar-EG" b="1" u="sng">
                <a:solidFill>
                  <a:srgbClr val="FF0000"/>
                </a:solidFill>
              </a:rPr>
              <a:t>اهم المميزات :-</a:t>
            </a:r>
          </a:p>
        </p:txBody>
      </p:sp>
      <p:sp>
        <p:nvSpPr>
          <p:cNvPr id="12291" name="Rectangle 2">
            <a:extLst>
              <a:ext uri="{FF2B5EF4-FFF2-40B4-BE49-F238E27FC236}">
                <a16:creationId xmlns:a16="http://schemas.microsoft.com/office/drawing/2014/main" id="{37E5275C-C84B-FA01-CE37-AFB948C5AB64}"/>
              </a:ext>
            </a:extLst>
          </p:cNvPr>
          <p:cNvSpPr>
            <a:spLocks noChangeArrowheads="1"/>
          </p:cNvSpPr>
          <p:nvPr/>
        </p:nvSpPr>
        <p:spPr bwMode="auto">
          <a:xfrm>
            <a:off x="411163" y="1135063"/>
            <a:ext cx="8504237" cy="551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rtl="1"/>
            <a:r>
              <a:rPr lang="ar-SA" altLang="ar-EG" sz="2200" dirty="0">
                <a:cs typeface="Times New Roman" panose="02020603050405020304" pitchFamily="18" charset="0"/>
              </a:rPr>
              <a:t>الأرضيات الصناعية تتمتع بالعديد من المميزات التي تجعلها الخيار الأمثل في كثير من الرياضات، خاصة في المنشآت التي تحتاج إلى أرضيات قوية ودائمة. إليك أبرز مميزاتها</a:t>
            </a:r>
            <a:r>
              <a:rPr lang="ar-EG" altLang="ar-EG" sz="2200" dirty="0">
                <a:cs typeface="Times New Roman" panose="02020603050405020304" pitchFamily="18" charset="0"/>
              </a:rPr>
              <a:t>:</a:t>
            </a:r>
            <a:endParaRPr lang="ar-EG" altLang="ar-EG" sz="2200" b="1" dirty="0"/>
          </a:p>
          <a:p>
            <a:pPr algn="r" rtl="1"/>
            <a:r>
              <a:rPr lang="ar-EG" altLang="ar-EG" sz="2200" b="1" dirty="0">
                <a:solidFill>
                  <a:srgbClr val="FF0000"/>
                </a:solidFill>
              </a:rPr>
              <a:t>1. </a:t>
            </a:r>
            <a:r>
              <a:rPr lang="ar-SA" altLang="ar-EG" sz="2200" b="1" dirty="0">
                <a:solidFill>
                  <a:srgbClr val="FF0000"/>
                </a:solidFill>
                <a:cs typeface="Times New Roman" panose="02020603050405020304" pitchFamily="18" charset="0"/>
              </a:rPr>
              <a:t>التحمل العالي</a:t>
            </a:r>
            <a:r>
              <a:rPr lang="ar-EG" altLang="ar-EG" sz="2200" b="1" dirty="0">
                <a:solidFill>
                  <a:srgbClr val="FF0000"/>
                </a:solidFill>
                <a:cs typeface="Times New Roman" panose="02020603050405020304" pitchFamily="18" charset="0"/>
              </a:rPr>
              <a:t>:</a:t>
            </a:r>
            <a:endParaRPr lang="ar-EG" altLang="ar-EG" sz="2200" b="1" dirty="0">
              <a:solidFill>
                <a:srgbClr val="FF0000"/>
              </a:solidFill>
            </a:endParaRPr>
          </a:p>
          <a:p>
            <a:pPr algn="r" rtl="1">
              <a:buFontTx/>
              <a:buChar char="•"/>
            </a:pPr>
            <a:r>
              <a:rPr lang="ar-SA" altLang="ar-EG" sz="2200" dirty="0">
                <a:cs typeface="Times New Roman" panose="02020603050405020304" pitchFamily="18" charset="0"/>
              </a:rPr>
              <a:t>الأرضيات الصناعية مقاومة للتآكل والضغط الناتج عن الاستخدام المكثف</a:t>
            </a:r>
            <a:r>
              <a:rPr lang="ar-EG" altLang="ar-EG" sz="2200" dirty="0">
                <a:cs typeface="Times New Roman" panose="02020603050405020304" pitchFamily="18" charset="0"/>
              </a:rPr>
              <a:t>. </a:t>
            </a:r>
            <a:r>
              <a:rPr lang="ar-SA" altLang="ar-EG" sz="2200" dirty="0">
                <a:cs typeface="Times New Roman" panose="02020603050405020304" pitchFamily="18" charset="0"/>
              </a:rPr>
              <a:t>يمكنها تحمل عدد كبير من المباريات والتدريبات دون التأثر</a:t>
            </a:r>
            <a:r>
              <a:rPr lang="ar-EG" altLang="ar-EG" sz="2200" dirty="0">
                <a:cs typeface="Times New Roman" panose="02020603050405020304" pitchFamily="18" charset="0"/>
              </a:rPr>
              <a:t>.</a:t>
            </a:r>
            <a:endParaRPr lang="ar-EG" altLang="ar-EG" sz="2200" dirty="0"/>
          </a:p>
          <a:p>
            <a:pPr algn="r" rtl="1">
              <a:buFontTx/>
              <a:buChar char="•"/>
            </a:pPr>
            <a:r>
              <a:rPr lang="ar-SA" altLang="ar-EG" sz="2200" dirty="0">
                <a:cs typeface="Times New Roman" panose="02020603050405020304" pitchFamily="18" charset="0"/>
              </a:rPr>
              <a:t>تتمتع بقدرة على مقاومة العوامل الجوية المختلفة، مما يجعلها مثالية للاستخدام في جميع الأوقات</a:t>
            </a:r>
            <a:r>
              <a:rPr lang="ar-EG" altLang="ar-EG" sz="2200" dirty="0"/>
              <a:t>.</a:t>
            </a:r>
            <a:endParaRPr lang="ar-EG" altLang="ar-EG" sz="2200" b="1" dirty="0"/>
          </a:p>
          <a:p>
            <a:pPr algn="r" rtl="1"/>
            <a:r>
              <a:rPr lang="ar-EG" altLang="ar-EG" sz="2200" b="1" dirty="0">
                <a:solidFill>
                  <a:srgbClr val="FF0000"/>
                </a:solidFill>
              </a:rPr>
              <a:t>2. </a:t>
            </a:r>
            <a:r>
              <a:rPr lang="ar-SA" altLang="ar-EG" sz="2200" b="1" dirty="0">
                <a:solidFill>
                  <a:srgbClr val="FF0000"/>
                </a:solidFill>
                <a:cs typeface="Times New Roman" panose="02020603050405020304" pitchFamily="18" charset="0"/>
              </a:rPr>
              <a:t>الصيانة المنخفضة</a:t>
            </a:r>
            <a:r>
              <a:rPr lang="ar-EG" altLang="ar-EG" sz="2200" b="1" dirty="0">
                <a:solidFill>
                  <a:srgbClr val="FF0000"/>
                </a:solidFill>
                <a:cs typeface="Times New Roman" panose="02020603050405020304" pitchFamily="18" charset="0"/>
              </a:rPr>
              <a:t>:</a:t>
            </a:r>
            <a:endParaRPr lang="ar-EG" altLang="ar-EG" sz="2200" b="1" dirty="0">
              <a:solidFill>
                <a:srgbClr val="FF0000"/>
              </a:solidFill>
            </a:endParaRPr>
          </a:p>
          <a:p>
            <a:pPr algn="r" rtl="1">
              <a:buFontTx/>
              <a:buChar char="•"/>
            </a:pPr>
            <a:r>
              <a:rPr lang="ar-SA" altLang="ar-EG" sz="2200" dirty="0">
                <a:cs typeface="Times New Roman" panose="02020603050405020304" pitchFamily="18" charset="0"/>
              </a:rPr>
              <a:t>تتطلب الأرضيات الصناعية صيانة أقل مقارنة بالأرضيات الطبيعية</a:t>
            </a:r>
            <a:r>
              <a:rPr lang="ar-EG" altLang="ar-EG" sz="2200" dirty="0">
                <a:cs typeface="Times New Roman" panose="02020603050405020304" pitchFamily="18" charset="0"/>
              </a:rPr>
              <a:t>. </a:t>
            </a:r>
            <a:r>
              <a:rPr lang="ar-SA" altLang="ar-EG" sz="2200" dirty="0">
                <a:cs typeface="Times New Roman" panose="02020603050405020304" pitchFamily="18" charset="0"/>
              </a:rPr>
              <a:t>لا تحتاج إلى ري أو تقليم أو معالجة ضد الآفات</a:t>
            </a:r>
            <a:r>
              <a:rPr lang="ar-EG" altLang="ar-EG" sz="2200" dirty="0">
                <a:cs typeface="Times New Roman" panose="02020603050405020304" pitchFamily="18" charset="0"/>
              </a:rPr>
              <a:t>.</a:t>
            </a:r>
            <a:endParaRPr lang="ar-EG" altLang="ar-EG" sz="2200" dirty="0"/>
          </a:p>
          <a:p>
            <a:pPr algn="r" rtl="1">
              <a:buFontTx/>
              <a:buChar char="•"/>
            </a:pPr>
            <a:r>
              <a:rPr lang="ar-SA" altLang="ar-EG" sz="2200" dirty="0">
                <a:cs typeface="Times New Roman" panose="02020603050405020304" pitchFamily="18" charset="0"/>
              </a:rPr>
              <a:t>يمكن تنظيفها بسهولة باستخدام معدات تنظيف خاصة، مما يجعلها أقل تكلفة في الصيانة على المدى الطويل</a:t>
            </a:r>
            <a:r>
              <a:rPr lang="ar-EG" altLang="ar-EG" sz="2200" dirty="0"/>
              <a:t>.</a:t>
            </a:r>
            <a:endParaRPr lang="ar-EG" altLang="ar-EG" sz="2200" b="1" dirty="0"/>
          </a:p>
          <a:p>
            <a:pPr algn="r" rtl="1"/>
            <a:r>
              <a:rPr lang="ar-EG" altLang="ar-EG" sz="2200" b="1" dirty="0">
                <a:solidFill>
                  <a:srgbClr val="FF0000"/>
                </a:solidFill>
              </a:rPr>
              <a:t>3. </a:t>
            </a:r>
            <a:r>
              <a:rPr lang="ar-SA" altLang="ar-EG" sz="2200" b="1" dirty="0">
                <a:solidFill>
                  <a:srgbClr val="FF0000"/>
                </a:solidFill>
                <a:cs typeface="Times New Roman" panose="02020603050405020304" pitchFamily="18" charset="0"/>
              </a:rPr>
              <a:t>الاستدامة</a:t>
            </a:r>
            <a:r>
              <a:rPr lang="ar-EG" altLang="ar-EG" sz="2200" b="1" dirty="0">
                <a:solidFill>
                  <a:srgbClr val="FF0000"/>
                </a:solidFill>
                <a:cs typeface="Times New Roman" panose="02020603050405020304" pitchFamily="18" charset="0"/>
              </a:rPr>
              <a:t>:</a:t>
            </a:r>
            <a:endParaRPr lang="ar-EG" altLang="ar-EG" sz="2200" b="1" dirty="0">
              <a:solidFill>
                <a:srgbClr val="FF0000"/>
              </a:solidFill>
            </a:endParaRPr>
          </a:p>
          <a:p>
            <a:pPr algn="r" rtl="1">
              <a:buFontTx/>
              <a:buChar char="•"/>
            </a:pPr>
            <a:r>
              <a:rPr lang="ar-SA" altLang="ar-EG" sz="2200" dirty="0">
                <a:cs typeface="Times New Roman" panose="02020603050405020304" pitchFamily="18" charset="0"/>
              </a:rPr>
              <a:t>الأرضيات الصناعية مثل العشب الصناعي أو الأرضيات المطاطية لا تتأثر بتغيرات الطقس ولا تحتاج إلى مواد طبيعية</a:t>
            </a:r>
            <a:r>
              <a:rPr lang="ar-EG" altLang="ar-EG" sz="2200" dirty="0">
                <a:cs typeface="Times New Roman" panose="02020603050405020304" pitchFamily="18" charset="0"/>
              </a:rPr>
              <a:t>.</a:t>
            </a:r>
            <a:endParaRPr lang="ar-EG" altLang="ar-EG" sz="2200" dirty="0"/>
          </a:p>
          <a:p>
            <a:pPr algn="r" rtl="1">
              <a:buFontTx/>
              <a:buChar char="•"/>
            </a:pPr>
            <a:r>
              <a:rPr lang="ar-SA" altLang="ar-EG" sz="2200" dirty="0">
                <a:cs typeface="Times New Roman" panose="02020603050405020304" pitchFamily="18" charset="0"/>
              </a:rPr>
              <a:t>بعض الأنواع مصنوعة من مواد قابلة لإعادة التدوير، مما يجعلها خيارًا بيئيًا مستدامًا</a:t>
            </a:r>
            <a:r>
              <a:rPr lang="ar-EG" altLang="ar-EG" sz="2200" dirty="0"/>
              <a:t>.</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Box 2">
            <a:extLst>
              <a:ext uri="{FF2B5EF4-FFF2-40B4-BE49-F238E27FC236}">
                <a16:creationId xmlns:a16="http://schemas.microsoft.com/office/drawing/2014/main" id="{D69D7536-EC25-E504-BF44-1DEAC42C4DC7}"/>
              </a:ext>
            </a:extLst>
          </p:cNvPr>
          <p:cNvSpPr txBox="1">
            <a:spLocks noChangeArrowheads="1"/>
          </p:cNvSpPr>
          <p:nvPr/>
        </p:nvSpPr>
        <p:spPr bwMode="auto">
          <a:xfrm>
            <a:off x="0" y="228600"/>
            <a:ext cx="9144000"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rtl="1"/>
            <a:r>
              <a:rPr lang="ar-EG" altLang="ar-EG" sz="2200" b="1"/>
              <a:t>7. المرونة في الاستخدام:</a:t>
            </a:r>
          </a:p>
          <a:p>
            <a:pPr algn="r" rtl="1">
              <a:buFont typeface="Arial" panose="020B0604020202020204" pitchFamily="34" charset="0"/>
              <a:buChar char="•"/>
            </a:pPr>
            <a:r>
              <a:rPr lang="ar-EG" altLang="ar-EG" sz="2200" b="1"/>
              <a:t>تعدد الرياضات</a:t>
            </a:r>
            <a:r>
              <a:rPr lang="ar-EG" altLang="ar-EG" sz="2200"/>
              <a:t>: يمكن استخدام الأرضيات الخشبية في العديد من الرياضات مثل كرة السلة، كرة الطائرة، كرة اليد، التنس، الرقص، والجمباز.</a:t>
            </a:r>
          </a:p>
          <a:p>
            <a:pPr algn="r" rtl="1">
              <a:buFont typeface="Arial" panose="020B0604020202020204" pitchFamily="34" charset="0"/>
              <a:buChar char="•"/>
            </a:pPr>
            <a:r>
              <a:rPr lang="ar-EG" altLang="ar-EG" sz="2200" b="1"/>
              <a:t>إمكانية تخصيص الأرضية</a:t>
            </a:r>
            <a:r>
              <a:rPr lang="ar-EG" altLang="ar-EG" sz="2200"/>
              <a:t>: يمكن تعديل الخطوط المرسومة على الأرضية لتناسب رياضات متعددة.</a:t>
            </a:r>
          </a:p>
          <a:p>
            <a:pPr algn="r" rtl="1">
              <a:buFont typeface="Arial" panose="020B0604020202020204" pitchFamily="34" charset="0"/>
              <a:buChar char="•"/>
            </a:pPr>
            <a:r>
              <a:rPr lang="ar-EG" altLang="ar-EG" sz="2200"/>
              <a:t> و تنقسم الارضيات الرياضية الخشبية الى نوعان :-</a:t>
            </a:r>
          </a:p>
          <a:p>
            <a:pPr algn="r" rtl="1">
              <a:buFont typeface="Arial" panose="020B0604020202020204" pitchFamily="34" charset="0"/>
              <a:buChar char="•"/>
            </a:pPr>
            <a:endParaRPr lang="ar-EG" altLang="ar-EG" sz="2200"/>
          </a:p>
          <a:p>
            <a:pPr algn="r" rtl="1">
              <a:buFont typeface="Arial" panose="020B0604020202020204" pitchFamily="34" charset="0"/>
              <a:buChar char="•"/>
            </a:pPr>
            <a:r>
              <a:rPr lang="ar-EG" altLang="ar-EG" sz="2200"/>
              <a:t>1 ارضيات خشب طبيعى صلبة  </a:t>
            </a:r>
            <a:r>
              <a:rPr lang="en-US" altLang="ar-EG" sz="2200"/>
              <a:t>Solid Wood )</a:t>
            </a:r>
            <a:r>
              <a:rPr lang="ar-EG" altLang="ar-EG" sz="2200"/>
              <a:t>)</a:t>
            </a:r>
          </a:p>
          <a:p>
            <a:pPr algn="r" rtl="1">
              <a:buFont typeface="Arial" panose="020B0604020202020204" pitchFamily="34" charset="0"/>
              <a:buChar char="•"/>
            </a:pPr>
            <a:endParaRPr lang="ar-EG" altLang="ar-EG" sz="2200"/>
          </a:p>
          <a:p>
            <a:pPr algn="r" rtl="1">
              <a:buFont typeface="Arial" panose="020B0604020202020204" pitchFamily="34" charset="0"/>
              <a:buChar char="•"/>
            </a:pPr>
            <a:r>
              <a:rPr lang="ar-EG" altLang="ar-EG" sz="2200"/>
              <a:t>2 ارضيات خشب طبيعى شبة صلبة او</a:t>
            </a:r>
            <a:r>
              <a:rPr lang="ar-EG" altLang="ar-EG" sz="2200" b="1"/>
              <a:t>الأخشاب المعالجة</a:t>
            </a:r>
            <a:r>
              <a:rPr lang="ar-EG" altLang="ar-EG" sz="2200"/>
              <a:t>و تُستخدم الأخشاب التي تم معالجتها للحد من التمدد والانكماش بسبب الرطوبة</a:t>
            </a:r>
            <a:r>
              <a:rPr lang="en-US" altLang="ar-EG" sz="2200"/>
              <a:t>( Semisolid or Engineered wood ) </a:t>
            </a:r>
            <a:r>
              <a:rPr lang="ar-EG" altLang="ar-EG" sz="2200"/>
              <a:t> .</a:t>
            </a:r>
          </a:p>
        </p:txBody>
      </p:sp>
      <p:pic>
        <p:nvPicPr>
          <p:cNvPr id="105475" name="Picture 1" descr="A close-up of a piece of wood">
            <a:extLst>
              <a:ext uri="{FF2B5EF4-FFF2-40B4-BE49-F238E27FC236}">
                <a16:creationId xmlns:a16="http://schemas.microsoft.com/office/drawing/2014/main" id="{2D025027-A44C-F736-283A-602D4CCD44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13" y="4724400"/>
            <a:ext cx="87661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7" descr="A diagram of a hardwood floor board">
            <a:extLst>
              <a:ext uri="{FF2B5EF4-FFF2-40B4-BE49-F238E27FC236}">
                <a16:creationId xmlns:a16="http://schemas.microsoft.com/office/drawing/2014/main" id="{89F3AD42-F505-7924-7F59-B34569F442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91560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Box 2">
            <a:extLst>
              <a:ext uri="{FF2B5EF4-FFF2-40B4-BE49-F238E27FC236}">
                <a16:creationId xmlns:a16="http://schemas.microsoft.com/office/drawing/2014/main" id="{C726098F-0DEB-E6A8-334D-9BE69551EA31}"/>
              </a:ext>
            </a:extLst>
          </p:cNvPr>
          <p:cNvSpPr txBox="1">
            <a:spLocks noChangeArrowheads="1"/>
          </p:cNvSpPr>
          <p:nvPr/>
        </p:nvSpPr>
        <p:spPr bwMode="auto">
          <a:xfrm>
            <a:off x="0" y="1029511"/>
            <a:ext cx="8915400" cy="504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rtl="1"/>
            <a:r>
              <a:rPr lang="ar-EG" altLang="ar-EG" sz="2000" b="1" u="sng" dirty="0">
                <a:solidFill>
                  <a:srgbClr val="FF0000"/>
                </a:solidFill>
              </a:rPr>
              <a:t>أنواع الخشب المستخدمة في الأرضيات الرياضية:</a:t>
            </a:r>
          </a:p>
          <a:p>
            <a:pPr algn="r" rtl="1">
              <a:buFont typeface="Times New Roman" panose="02020603050405020304" pitchFamily="18" charset="0"/>
              <a:buAutoNum type="arabicPeriod"/>
            </a:pPr>
            <a:r>
              <a:rPr lang="ar-EG" altLang="ar-EG" sz="2000" b="1" dirty="0"/>
              <a:t>القيقب </a:t>
            </a:r>
            <a:r>
              <a:rPr lang="en-US" altLang="ar-EG" sz="2000" b="1" dirty="0"/>
              <a:t>(Maple)</a:t>
            </a:r>
            <a:r>
              <a:rPr lang="en-US" altLang="ar-EG" sz="2000" dirty="0"/>
              <a:t>: </a:t>
            </a:r>
            <a:r>
              <a:rPr lang="ar-EG" altLang="ar-EG" sz="2000" dirty="0"/>
              <a:t>يعتبر خيارًا مثاليًا خاصة في صالات كرة السلة بفضل صلابته وقدرته على التحمل.</a:t>
            </a:r>
            <a:endParaRPr lang="ar-EG" altLang="ar-EG" sz="2000" b="1" dirty="0"/>
          </a:p>
          <a:p>
            <a:pPr algn="r" rtl="1">
              <a:buFont typeface="Times New Roman" panose="02020603050405020304" pitchFamily="18" charset="0"/>
              <a:buAutoNum type="arabicPeriod"/>
            </a:pPr>
            <a:r>
              <a:rPr lang="ar-EG" altLang="ar-EG" sz="2000" b="1" dirty="0"/>
              <a:t>البلوط </a:t>
            </a:r>
            <a:r>
              <a:rPr lang="en-US" altLang="ar-EG" sz="2000" b="1" dirty="0"/>
              <a:t>Oak)</a:t>
            </a:r>
            <a:r>
              <a:rPr lang="en-US" altLang="ar-EG" sz="2000" dirty="0"/>
              <a:t>: </a:t>
            </a:r>
            <a:r>
              <a:rPr lang="ar-EG" altLang="ar-EG" sz="2000" dirty="0"/>
              <a:t>) يعد من أكثر الأنواع شيوعًا للأرضيات الرياضية بسبب متانته وملاءمته للضغط العالي.</a:t>
            </a:r>
          </a:p>
          <a:p>
            <a:pPr algn="r" rtl="1">
              <a:buFont typeface="Times New Roman" panose="02020603050405020304" pitchFamily="18" charset="0"/>
              <a:buAutoNum type="arabicPeriod"/>
            </a:pPr>
            <a:r>
              <a:rPr lang="ar-EG" altLang="ar-EG" sz="2000" b="1" dirty="0"/>
              <a:t>الزان </a:t>
            </a:r>
            <a:r>
              <a:rPr lang="en-US" altLang="ar-EG" sz="2000" b="1" dirty="0"/>
              <a:t>( Beech)</a:t>
            </a:r>
            <a:r>
              <a:rPr lang="en-US" altLang="ar-EG" sz="2000" dirty="0"/>
              <a:t>: </a:t>
            </a:r>
            <a:r>
              <a:rPr lang="ar-EG" altLang="ar-EG" sz="2000" dirty="0"/>
              <a:t>يوفر سطحًا قويًا ومقاومًا للخدوش ويستخدم في بعض الصالات الرياضية.</a:t>
            </a:r>
          </a:p>
          <a:p>
            <a:pPr algn="r" rtl="1"/>
            <a:r>
              <a:rPr lang="ar-EG" altLang="ar-EG" sz="2000" b="1" dirty="0"/>
              <a:t>التطبيقات الرياضية للأرضيات الخشبية:</a:t>
            </a:r>
          </a:p>
          <a:p>
            <a:pPr algn="r" rtl="1">
              <a:buFont typeface="Arial" panose="020B0604020202020204" pitchFamily="34" charset="0"/>
              <a:buChar char="•"/>
            </a:pPr>
            <a:r>
              <a:rPr lang="ar-EG" altLang="ar-EG" sz="2000" b="1" dirty="0"/>
              <a:t>كرة السلة</a:t>
            </a:r>
            <a:r>
              <a:rPr lang="ar-EG" altLang="ar-EG" sz="2000" dirty="0"/>
              <a:t>: تعد الأرضيات الخشبية الخيار الأكثر شيوعًا لملاعب كرة السلة بفضل توفيرها للارتداد السلس والمريح للكرة.</a:t>
            </a:r>
          </a:p>
          <a:p>
            <a:pPr algn="r" rtl="1">
              <a:buFont typeface="Arial" panose="020B0604020202020204" pitchFamily="34" charset="0"/>
              <a:buChar char="•"/>
            </a:pPr>
            <a:r>
              <a:rPr lang="ar-EG" altLang="ar-EG" sz="2000" b="1" dirty="0"/>
              <a:t>كرة الطائرة</a:t>
            </a:r>
            <a:r>
              <a:rPr lang="ar-EG" altLang="ar-EG" sz="2000" dirty="0"/>
              <a:t>: الأرضيات الخشبية توفر سطحًا مناسبًا للاعبين الذين يتنقلون بسرعة ويقومون بالقفز بشكل متكرر.</a:t>
            </a:r>
          </a:p>
          <a:p>
            <a:pPr algn="r" rtl="1">
              <a:buFont typeface="Arial" panose="020B0604020202020204" pitchFamily="34" charset="0"/>
              <a:buChar char="•"/>
            </a:pPr>
            <a:r>
              <a:rPr lang="ar-EG" altLang="ar-EG" sz="2000" b="1" dirty="0"/>
              <a:t>الرقص والجمباز</a:t>
            </a:r>
            <a:r>
              <a:rPr lang="ar-EG" altLang="ar-EG" sz="2000" dirty="0"/>
              <a:t>: توفر الأرضيات الخشبية سطحًا ناعمًا وآمنًا للأنشطة التي تتطلب حركة مرنة وسريعة.</a:t>
            </a:r>
          </a:p>
          <a:p>
            <a:pPr algn="r" rtl="1">
              <a:buFont typeface="Arial" panose="020B0604020202020204" pitchFamily="34" charset="0"/>
              <a:buChar char="•"/>
            </a:pPr>
            <a:r>
              <a:rPr lang="ar-EG" altLang="ar-EG" sz="2000" b="1" dirty="0"/>
              <a:t>كرة اليد</a:t>
            </a:r>
            <a:r>
              <a:rPr lang="ar-EG" altLang="ar-EG" sz="2000" dirty="0"/>
              <a:t>: تستخدم الأرضيات الخشبية أيضًا في بعض ملاعب كرة اليد، حيث توفر التوازن بين الراحة والأداء.</a:t>
            </a:r>
          </a:p>
          <a:p>
            <a:pPr algn="r" rtl="1"/>
            <a:r>
              <a:rPr lang="ar-EG" altLang="ar-EG" sz="2000" b="1" dirty="0"/>
              <a:t>خلاصة:</a:t>
            </a:r>
          </a:p>
          <a:p>
            <a:pPr algn="r" rtl="1"/>
            <a:r>
              <a:rPr lang="ar-EG" altLang="ar-EG" sz="2000" dirty="0"/>
              <a:t>الأرضيات الرياضية الخشبية تجمع بين الجمالية والأداء العالي والراحة. تعتبر خيارًا مثاليًا للصالات الرياضية متعددة الاستخدامات مثل كرة السلة، كرة الطائرة، والرقص، حيث توفر بيئة مريحة وآمنة للرياضيين.</a:t>
            </a:r>
          </a:p>
          <a:p>
            <a:pPr algn="r" rtl="1">
              <a:buFont typeface="Arial" panose="020B0604020202020204" pitchFamily="34" charset="0"/>
              <a:buChar char="•"/>
            </a:pPr>
            <a:endParaRPr lang="ar-EG" altLang="ar-EG" sz="2200"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A floor with wood planks and concrete&#10;&#10;Description automatically generated">
            <a:extLst>
              <a:ext uri="{FF2B5EF4-FFF2-40B4-BE49-F238E27FC236}">
                <a16:creationId xmlns:a16="http://schemas.microsoft.com/office/drawing/2014/main" id="{A946AAFD-332B-6B23-F1F3-D8A5218EDC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52400"/>
            <a:ext cx="3811588" cy="381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7" name="Picture 4" descr="A wooden floor with four wooden planks&#10;&#10;Description automatically generated">
            <a:extLst>
              <a:ext uri="{FF2B5EF4-FFF2-40B4-BE49-F238E27FC236}">
                <a16:creationId xmlns:a16="http://schemas.microsoft.com/office/drawing/2014/main" id="{117978C7-C2F5-C898-7CED-8B317DBFC1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833813"/>
            <a:ext cx="4076700" cy="285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8" name="Picture 6" descr="Different types of wood for different types of wood&#10;&#10;Description automatically generated">
            <a:extLst>
              <a:ext uri="{FF2B5EF4-FFF2-40B4-BE49-F238E27FC236}">
                <a16:creationId xmlns:a16="http://schemas.microsoft.com/office/drawing/2014/main" id="{3D87927A-09B5-0748-AC97-3617D30921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350" y="1219200"/>
            <a:ext cx="426402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A floor with wood planks and a concrete slab&#10;&#10;Description automatically generated with medium confidence">
            <a:extLst>
              <a:ext uri="{FF2B5EF4-FFF2-40B4-BE49-F238E27FC236}">
                <a16:creationId xmlns:a16="http://schemas.microsoft.com/office/drawing/2014/main" id="{BEC889A1-12B0-E915-1F2A-9AB03C084C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76200"/>
            <a:ext cx="2514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1" name="Picture 6" descr="A wood piece with a logo">
            <a:extLst>
              <a:ext uri="{FF2B5EF4-FFF2-40B4-BE49-F238E27FC236}">
                <a16:creationId xmlns:a16="http://schemas.microsoft.com/office/drawing/2014/main" id="{71CC3845-168E-9400-A07A-00655DD0CA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401638"/>
            <a:ext cx="452278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2" name="Picture 16" descr="A wooden step stool on a white surface">
            <a:extLst>
              <a:ext uri="{FF2B5EF4-FFF2-40B4-BE49-F238E27FC236}">
                <a16:creationId xmlns:a16="http://schemas.microsoft.com/office/drawing/2014/main" id="{BF3F555F-257C-9141-71C1-667C20B32A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0188" y="2382838"/>
            <a:ext cx="5638800" cy="422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A floor under construction in a large room">
            <a:extLst>
              <a:ext uri="{FF2B5EF4-FFF2-40B4-BE49-F238E27FC236}">
                <a16:creationId xmlns:a16="http://schemas.microsoft.com/office/drawing/2014/main" id="{727B8422-5DA4-8DF4-ED86-9A5AE9AC61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A wooden floor with a half circle">
            <a:extLst>
              <a:ext uri="{FF2B5EF4-FFF2-40B4-BE49-F238E27FC236}">
                <a16:creationId xmlns:a16="http://schemas.microsoft.com/office/drawing/2014/main" id="{93B804F7-8DDC-9234-C071-4016A2111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15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8" descr="A wooden floor with a couple of pallets&#10;&#10;Description automatically generated">
            <a:extLst>
              <a:ext uri="{FF2B5EF4-FFF2-40B4-BE49-F238E27FC236}">
                <a16:creationId xmlns:a16="http://schemas.microsoft.com/office/drawing/2014/main" id="{52B6F2C5-7667-5DAD-17C7-6F7E044C9E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915400" cy="42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3" name="Picture 10" descr="A group of people working on a floor&#10;&#10;Description automatically generated">
            <a:extLst>
              <a:ext uri="{FF2B5EF4-FFF2-40B4-BE49-F238E27FC236}">
                <a16:creationId xmlns:a16="http://schemas.microsoft.com/office/drawing/2014/main" id="{06C74948-1652-BAA6-1EE3-81CC660A97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984" t="-32835" r="-6984" b="32904"/>
          <a:stretch>
            <a:fillRect/>
          </a:stretch>
        </p:blipFill>
        <p:spPr bwMode="auto">
          <a:xfrm>
            <a:off x="1981200" y="1592263"/>
            <a:ext cx="7637463" cy="5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4">
            <a:extLst>
              <a:ext uri="{FF2B5EF4-FFF2-40B4-BE49-F238E27FC236}">
                <a16:creationId xmlns:a16="http://schemas.microsoft.com/office/drawing/2014/main" id="{C9403AA9-635E-52E6-98E3-B0B3477F59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1668E3D6-78CE-F8C8-FF88-F8FAC4A5C239}"/>
              </a:ext>
            </a:extLst>
          </p:cNvPr>
          <p:cNvSpPr txBox="1">
            <a:spLocks noChangeArrowheads="1"/>
          </p:cNvSpPr>
          <p:nvPr/>
        </p:nvSpPr>
        <p:spPr bwMode="auto">
          <a:xfrm>
            <a:off x="1524000" y="3048000"/>
            <a:ext cx="5791200" cy="1143000"/>
          </a:xfrm>
          <a:prstGeom prst="rect">
            <a:avLst/>
          </a:prstGeom>
          <a:noFill/>
          <a:ln>
            <a:noFill/>
          </a:ln>
        </p:spPr>
        <p:txBody>
          <a:bodyPr anchor="ctr"/>
          <a:lstStyle>
            <a:lvl1pPr algn="ctr" rtl="1" eaLnBrk="0" fontAlgn="base" hangingPunct="0">
              <a:spcBef>
                <a:spcPct val="0"/>
              </a:spcBef>
              <a:spcAft>
                <a:spcPct val="0"/>
              </a:spcAft>
              <a:defRPr sz="4400">
                <a:solidFill>
                  <a:schemeClr val="tx2"/>
                </a:solidFill>
                <a:latin typeface="+mj-lt"/>
                <a:ea typeface="+mj-ea"/>
                <a:cs typeface="+mj-cs"/>
              </a:defRPr>
            </a:lvl1pPr>
            <a:lvl2pPr algn="ctr" rtl="1" eaLnBrk="0" fontAlgn="base" hangingPunct="0">
              <a:spcBef>
                <a:spcPct val="0"/>
              </a:spcBef>
              <a:spcAft>
                <a:spcPct val="0"/>
              </a:spcAft>
              <a:defRPr sz="4400">
                <a:solidFill>
                  <a:schemeClr val="tx2"/>
                </a:solidFill>
                <a:latin typeface="Times New Roman" charset="0"/>
              </a:defRPr>
            </a:lvl2pPr>
            <a:lvl3pPr algn="ctr" rtl="1" eaLnBrk="0" fontAlgn="base" hangingPunct="0">
              <a:spcBef>
                <a:spcPct val="0"/>
              </a:spcBef>
              <a:spcAft>
                <a:spcPct val="0"/>
              </a:spcAft>
              <a:defRPr sz="4400">
                <a:solidFill>
                  <a:schemeClr val="tx2"/>
                </a:solidFill>
                <a:latin typeface="Times New Roman" charset="0"/>
              </a:defRPr>
            </a:lvl3pPr>
            <a:lvl4pPr algn="ctr" rtl="1" eaLnBrk="0" fontAlgn="base" hangingPunct="0">
              <a:spcBef>
                <a:spcPct val="0"/>
              </a:spcBef>
              <a:spcAft>
                <a:spcPct val="0"/>
              </a:spcAft>
              <a:defRPr sz="4400">
                <a:solidFill>
                  <a:schemeClr val="tx2"/>
                </a:solidFill>
                <a:latin typeface="Times New Roman" charset="0"/>
              </a:defRPr>
            </a:lvl4pPr>
            <a:lvl5pPr algn="ctr" rtl="1" eaLnBrk="0" fontAlgn="base" hangingPunct="0">
              <a:spcBef>
                <a:spcPct val="0"/>
              </a:spcBef>
              <a:spcAft>
                <a:spcPct val="0"/>
              </a:spcAft>
              <a:defRPr sz="4400">
                <a:solidFill>
                  <a:schemeClr val="tx2"/>
                </a:solidFill>
                <a:latin typeface="Times New Roman" charset="0"/>
              </a:defRPr>
            </a:lvl5pPr>
            <a:lvl6pPr marL="457200" algn="ctr" rtl="1" fontAlgn="base">
              <a:spcBef>
                <a:spcPct val="0"/>
              </a:spcBef>
              <a:spcAft>
                <a:spcPct val="0"/>
              </a:spcAft>
              <a:defRPr sz="4400">
                <a:solidFill>
                  <a:schemeClr val="tx2"/>
                </a:solidFill>
                <a:latin typeface="Times New Roman" charset="0"/>
              </a:defRPr>
            </a:lvl6pPr>
            <a:lvl7pPr marL="914400" algn="ctr" rtl="1" fontAlgn="base">
              <a:spcBef>
                <a:spcPct val="0"/>
              </a:spcBef>
              <a:spcAft>
                <a:spcPct val="0"/>
              </a:spcAft>
              <a:defRPr sz="4400">
                <a:solidFill>
                  <a:schemeClr val="tx2"/>
                </a:solidFill>
                <a:latin typeface="Times New Roman" charset="0"/>
              </a:defRPr>
            </a:lvl7pPr>
            <a:lvl8pPr marL="1371600" algn="ctr" rtl="1" fontAlgn="base">
              <a:spcBef>
                <a:spcPct val="0"/>
              </a:spcBef>
              <a:spcAft>
                <a:spcPct val="0"/>
              </a:spcAft>
              <a:defRPr sz="4400">
                <a:solidFill>
                  <a:schemeClr val="tx2"/>
                </a:solidFill>
                <a:latin typeface="Times New Roman" charset="0"/>
              </a:defRPr>
            </a:lvl8pPr>
            <a:lvl9pPr marL="1828800" algn="ctr" rtl="1" fontAlgn="base">
              <a:spcBef>
                <a:spcPct val="0"/>
              </a:spcBef>
              <a:spcAft>
                <a:spcPct val="0"/>
              </a:spcAft>
              <a:defRPr sz="4400">
                <a:solidFill>
                  <a:schemeClr val="tx2"/>
                </a:solidFill>
                <a:latin typeface="Times New Roman" charset="0"/>
              </a:defRPr>
            </a:lvl9pPr>
          </a:lstStyle>
          <a:p>
            <a:pPr eaLnBrk="1" hangingPunct="1">
              <a:defRPr/>
            </a:pPr>
            <a:endParaRPr lang="en-US" altLang="en-US" sz="2800" kern="0" dirty="0">
              <a:solidFill>
                <a:schemeClr val="bg1"/>
              </a:solidFill>
            </a:endParaRPr>
          </a:p>
        </p:txBody>
      </p:sp>
      <p:pic>
        <p:nvPicPr>
          <p:cNvPr id="113668" name="Picture 10">
            <a:extLst>
              <a:ext uri="{FF2B5EF4-FFF2-40B4-BE49-F238E27FC236}">
                <a16:creationId xmlns:a16="http://schemas.microsoft.com/office/drawing/2014/main" id="{6042B26D-6680-3F45-116E-C0D4E97BCA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2300" y="5626100"/>
            <a:ext cx="25146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extBox 2">
            <a:extLst>
              <a:ext uri="{FF2B5EF4-FFF2-40B4-BE49-F238E27FC236}">
                <a16:creationId xmlns:a16="http://schemas.microsoft.com/office/drawing/2014/main" id="{7A842C21-3FF3-3374-55EC-9C68356E3B2C}"/>
              </a:ext>
            </a:extLst>
          </p:cNvPr>
          <p:cNvSpPr txBox="1">
            <a:spLocks noChangeArrowheads="1"/>
          </p:cNvSpPr>
          <p:nvPr/>
        </p:nvSpPr>
        <p:spPr bwMode="auto">
          <a:xfrm>
            <a:off x="304800" y="914400"/>
            <a:ext cx="8305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ar-EG" altLang="ar-EG" sz="2000">
                <a:solidFill>
                  <a:srgbClr val="050607"/>
                </a:solidFill>
              </a:rPr>
              <a:t>البلاطات المطاطية والرولات واستخداماتها فى صالات رفع الاثقال والجيم حيث تحقق امتصاص الصدمات والامان والتقليل من مخاطر الاصابات  بجانب امتصاص الصوت  </a:t>
            </a:r>
            <a:endParaRPr lang="en-US" altLang="ar-EG" sz="2000">
              <a:solidFill>
                <a:srgbClr val="050607"/>
              </a:solidFill>
            </a:endParaRPr>
          </a:p>
        </p:txBody>
      </p:sp>
      <p:sp>
        <p:nvSpPr>
          <p:cNvPr id="114691" name="TextBox 4">
            <a:extLst>
              <a:ext uri="{FF2B5EF4-FFF2-40B4-BE49-F238E27FC236}">
                <a16:creationId xmlns:a16="http://schemas.microsoft.com/office/drawing/2014/main" id="{66EA15D9-DBAD-83B2-375C-E0BF3FC8E3E6}"/>
              </a:ext>
            </a:extLst>
          </p:cNvPr>
          <p:cNvSpPr txBox="1">
            <a:spLocks noChangeArrowheads="1"/>
          </p:cNvSpPr>
          <p:nvPr/>
        </p:nvSpPr>
        <p:spPr bwMode="auto">
          <a:xfrm>
            <a:off x="838200" y="381000"/>
            <a:ext cx="7772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rtl="0">
              <a:spcBef>
                <a:spcPct val="0"/>
              </a:spcBef>
              <a:buFontTx/>
              <a:buNone/>
            </a:pPr>
            <a:r>
              <a:rPr lang="ar-EG" altLang="ar-EG" sz="2400" b="1" u="sng">
                <a:solidFill>
                  <a:srgbClr val="FF0000"/>
                </a:solidFill>
              </a:rPr>
              <a:t>4 – البلاطات المطاطية ورولات المطاط </a:t>
            </a:r>
          </a:p>
        </p:txBody>
      </p:sp>
      <p:pic>
        <p:nvPicPr>
          <p:cNvPr id="114692" name="Picture 5" descr="A group of rolls of carpet">
            <a:extLst>
              <a:ext uri="{FF2B5EF4-FFF2-40B4-BE49-F238E27FC236}">
                <a16:creationId xmlns:a16="http://schemas.microsoft.com/office/drawing/2014/main" id="{453F02DD-904F-37CA-C714-D95AB4C772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07" t="15953" r="3685" b="17805"/>
          <a:stretch>
            <a:fillRect/>
          </a:stretch>
        </p:blipFill>
        <p:spPr bwMode="auto">
          <a:xfrm>
            <a:off x="5949950" y="1905000"/>
            <a:ext cx="2665413"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3" name="Picture 10" descr="A close-up of a black surface&#10;&#10;Description automatically generated">
            <a:extLst>
              <a:ext uri="{FF2B5EF4-FFF2-40B4-BE49-F238E27FC236}">
                <a16:creationId xmlns:a16="http://schemas.microsoft.com/office/drawing/2014/main" id="{81B4E40E-10E5-800B-7497-B1378B4FA7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8538" y="3733800"/>
            <a:ext cx="2719387"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4" name="Picture 12" descr="A close-up of different colors of a floor">
            <a:extLst>
              <a:ext uri="{FF2B5EF4-FFF2-40B4-BE49-F238E27FC236}">
                <a16:creationId xmlns:a16="http://schemas.microsoft.com/office/drawing/2014/main" id="{A76DC891-34EA-B8C2-9D61-EAE194CDD5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5513" y="5141913"/>
            <a:ext cx="2792412" cy="15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5" name="Picture 2" descr="A barbell on a mat in a gym&#10;&#10;Description automatically generated">
            <a:extLst>
              <a:ext uri="{FF2B5EF4-FFF2-40B4-BE49-F238E27FC236}">
                <a16:creationId xmlns:a16="http://schemas.microsoft.com/office/drawing/2014/main" id="{BCFE1893-D190-ACCD-4DDB-DA30C7CDA6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38" y="1905000"/>
            <a:ext cx="5715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3">
            <a:extLst>
              <a:ext uri="{FF2B5EF4-FFF2-40B4-BE49-F238E27FC236}">
                <a16:creationId xmlns:a16="http://schemas.microsoft.com/office/drawing/2014/main" id="{AF94288F-CBDB-A69B-9E0D-0B61CC8F7A06}"/>
              </a:ext>
            </a:extLst>
          </p:cNvPr>
          <p:cNvSpPr txBox="1">
            <a:spLocks noChangeArrowheads="1"/>
          </p:cNvSpPr>
          <p:nvPr/>
        </p:nvSpPr>
        <p:spPr bwMode="auto">
          <a:xfrm>
            <a:off x="190500" y="625813"/>
            <a:ext cx="8763000" cy="575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rtl="1"/>
            <a:r>
              <a:rPr lang="ar-EG" altLang="ar-EG" sz="2200" b="1" dirty="0">
                <a:solidFill>
                  <a:srgbClr val="FF0000"/>
                </a:solidFill>
              </a:rPr>
              <a:t>4. </a:t>
            </a:r>
            <a:r>
              <a:rPr lang="ar-SA" altLang="ar-EG" sz="2200" b="1" dirty="0">
                <a:solidFill>
                  <a:srgbClr val="FF0000"/>
                </a:solidFill>
                <a:cs typeface="Times New Roman" panose="02020603050405020304" pitchFamily="18" charset="0"/>
              </a:rPr>
              <a:t>التنوع في الأنواع والاستخدامات</a:t>
            </a:r>
            <a:r>
              <a:rPr lang="ar-EG" altLang="ar-EG" sz="2200" b="1" dirty="0">
                <a:solidFill>
                  <a:srgbClr val="FF0000"/>
                </a:solidFill>
                <a:cs typeface="Times New Roman" panose="02020603050405020304" pitchFamily="18" charset="0"/>
              </a:rPr>
              <a:t>:</a:t>
            </a:r>
            <a:endParaRPr lang="ar-EG" altLang="ar-EG" sz="2200" b="1" dirty="0">
              <a:solidFill>
                <a:srgbClr val="FF0000"/>
              </a:solidFill>
            </a:endParaRPr>
          </a:p>
          <a:p>
            <a:pPr algn="r" rtl="1">
              <a:buFontTx/>
              <a:buChar char="•"/>
            </a:pPr>
            <a:r>
              <a:rPr lang="ar-SA" altLang="ar-EG" sz="2200" dirty="0">
                <a:cs typeface="Times New Roman" panose="02020603050405020304" pitchFamily="18" charset="0"/>
              </a:rPr>
              <a:t>توجد أنواع متعددة من الأرضيات الصناعية (العشب الصناعي، الأرضيات المطاطية، أرضيات الأكريليك، وغيرها)، ما يوفر خيارات تناسب العديد من الرياضات مثل كرة القدم، كرة السلة، التنس، وألعاب القوى</a:t>
            </a:r>
            <a:r>
              <a:rPr lang="ar-EG" altLang="ar-EG" sz="2200" dirty="0">
                <a:cs typeface="Times New Roman" panose="02020603050405020304" pitchFamily="18" charset="0"/>
              </a:rPr>
              <a:t>.</a:t>
            </a:r>
            <a:endParaRPr lang="ar-EG" altLang="ar-EG" sz="2200" dirty="0"/>
          </a:p>
          <a:p>
            <a:pPr algn="r" rtl="1">
              <a:buFontTx/>
              <a:buChar char="•"/>
            </a:pPr>
            <a:r>
              <a:rPr lang="ar-SA" altLang="ar-EG" sz="2200" dirty="0">
                <a:cs typeface="Times New Roman" panose="02020603050405020304" pitchFamily="18" charset="0"/>
              </a:rPr>
              <a:t>يمكن تصميم الأرضيات لتناسب احتياجات محددة مثل تقليل الضغط على المفاصل أو تحسين انزلاق الكرة</a:t>
            </a:r>
            <a:r>
              <a:rPr lang="ar-EG" altLang="ar-EG" sz="2200" dirty="0"/>
              <a:t>.</a:t>
            </a:r>
            <a:endParaRPr lang="ar-EG" altLang="ar-EG" sz="2200" b="1" dirty="0"/>
          </a:p>
          <a:p>
            <a:pPr algn="r" rtl="1"/>
            <a:r>
              <a:rPr lang="ar-EG" altLang="ar-EG" sz="2200" b="1" dirty="0">
                <a:solidFill>
                  <a:srgbClr val="FF0000"/>
                </a:solidFill>
              </a:rPr>
              <a:t>5. </a:t>
            </a:r>
            <a:r>
              <a:rPr lang="ar-SA" altLang="ar-EG" sz="2200" b="1" dirty="0">
                <a:solidFill>
                  <a:srgbClr val="FF0000"/>
                </a:solidFill>
                <a:cs typeface="Times New Roman" panose="02020603050405020304" pitchFamily="18" charset="0"/>
              </a:rPr>
              <a:t>الراحة والأداء</a:t>
            </a:r>
            <a:r>
              <a:rPr lang="ar-EG" altLang="ar-EG" sz="2200" b="1" dirty="0">
                <a:solidFill>
                  <a:srgbClr val="FF0000"/>
                </a:solidFill>
                <a:cs typeface="Times New Roman" panose="02020603050405020304" pitchFamily="18" charset="0"/>
              </a:rPr>
              <a:t>:</a:t>
            </a:r>
            <a:endParaRPr lang="ar-EG" altLang="ar-EG" sz="2200" b="1" dirty="0">
              <a:solidFill>
                <a:srgbClr val="FF0000"/>
              </a:solidFill>
            </a:endParaRPr>
          </a:p>
          <a:p>
            <a:pPr algn="r" rtl="1">
              <a:buFontTx/>
              <a:buChar char="•"/>
            </a:pPr>
            <a:r>
              <a:rPr lang="ar-SA" altLang="ar-EG" sz="2200" dirty="0">
                <a:cs typeface="Times New Roman" panose="02020603050405020304" pitchFamily="18" charset="0"/>
              </a:rPr>
              <a:t>توفر بعض الأرضيات الصناعية مثل العشب الصناعي راحة مشابهة للأرضيات الطبيعية، مع مزايا إضافية مثل الثبات والأداء المتفوق</a:t>
            </a:r>
            <a:r>
              <a:rPr lang="ar-EG" altLang="ar-EG" sz="2200" dirty="0">
                <a:cs typeface="Times New Roman" panose="02020603050405020304" pitchFamily="18" charset="0"/>
              </a:rPr>
              <a:t>.</a:t>
            </a:r>
            <a:endParaRPr lang="ar-EG" altLang="ar-EG" sz="2200" dirty="0"/>
          </a:p>
          <a:p>
            <a:pPr algn="r" rtl="1">
              <a:buFontTx/>
              <a:buChar char="•"/>
            </a:pPr>
            <a:r>
              <a:rPr lang="ar-SA" altLang="ar-EG" sz="2200" dirty="0">
                <a:cs typeface="Times New Roman" panose="02020603050405020304" pitchFamily="18" charset="0"/>
              </a:rPr>
              <a:t>يمكن تخصيص الأرضيات لتوفير مزيد من الأمان والراحة للاعبين، مثل استخدام مواد غير زلقة أو مصممة لتقليل الإصابات</a:t>
            </a:r>
            <a:r>
              <a:rPr lang="ar-EG" altLang="ar-EG" sz="2200" dirty="0"/>
              <a:t>.</a:t>
            </a:r>
            <a:endParaRPr lang="ar-EG" altLang="ar-EG" sz="2200" b="1" dirty="0"/>
          </a:p>
          <a:p>
            <a:pPr algn="r" rtl="1"/>
            <a:r>
              <a:rPr lang="ar-EG" altLang="ar-EG" sz="2200" b="1" dirty="0">
                <a:solidFill>
                  <a:srgbClr val="FF0000"/>
                </a:solidFill>
              </a:rPr>
              <a:t>6. </a:t>
            </a:r>
            <a:r>
              <a:rPr lang="ar-SA" altLang="ar-EG" sz="2200" b="1" dirty="0">
                <a:solidFill>
                  <a:srgbClr val="FF0000"/>
                </a:solidFill>
                <a:cs typeface="Times New Roman" panose="02020603050405020304" pitchFamily="18" charset="0"/>
              </a:rPr>
              <a:t>الاستقرار والموثوقية</a:t>
            </a:r>
            <a:r>
              <a:rPr lang="ar-EG" altLang="ar-EG" sz="2200" b="1" dirty="0">
                <a:solidFill>
                  <a:srgbClr val="FF0000"/>
                </a:solidFill>
                <a:cs typeface="Times New Roman" panose="02020603050405020304" pitchFamily="18" charset="0"/>
              </a:rPr>
              <a:t>:</a:t>
            </a:r>
            <a:endParaRPr lang="ar-EG" altLang="ar-EG" sz="2200" b="1" dirty="0">
              <a:solidFill>
                <a:srgbClr val="FF0000"/>
              </a:solidFill>
            </a:endParaRPr>
          </a:p>
          <a:p>
            <a:pPr algn="r" rtl="1">
              <a:buFontTx/>
              <a:buChar char="•"/>
            </a:pPr>
            <a:r>
              <a:rPr lang="ar-SA" altLang="ar-EG" sz="2200" dirty="0">
                <a:cs typeface="Times New Roman" panose="02020603050405020304" pitchFamily="18" charset="0"/>
              </a:rPr>
              <a:t>توفر الأرضيات الصناعية سطحًا مستويًا ودائمًا لا يتأثر بالظروف الجوية أو الاستخدام المتكرر</a:t>
            </a:r>
            <a:r>
              <a:rPr lang="ar-EG" altLang="ar-EG" sz="2200" dirty="0">
                <a:cs typeface="Times New Roman" panose="02020603050405020304" pitchFamily="18" charset="0"/>
              </a:rPr>
              <a:t>.</a:t>
            </a:r>
            <a:endParaRPr lang="ar-EG" altLang="ar-EG" sz="2200" dirty="0"/>
          </a:p>
          <a:p>
            <a:pPr algn="r" rtl="1">
              <a:buFontTx/>
              <a:buChar char="•"/>
            </a:pPr>
            <a:r>
              <a:rPr lang="ar-SA" altLang="ar-EG" sz="2200" dirty="0">
                <a:cs typeface="Times New Roman" panose="02020603050405020304" pitchFamily="18" charset="0"/>
              </a:rPr>
              <a:t>تقليل الخطر الناتج عن الحفر أو التعرجات التي قد تظهر في الأرضيات الطبيعية</a:t>
            </a:r>
            <a:r>
              <a:rPr lang="ar-EG" altLang="ar-EG" sz="2200" dirty="0"/>
              <a:t>.</a:t>
            </a:r>
          </a:p>
          <a:p>
            <a:pPr algn="r" rtl="1"/>
            <a:r>
              <a:rPr lang="ar-EG" altLang="ar-EG" sz="2000" b="1" dirty="0">
                <a:solidFill>
                  <a:srgbClr val="FF0000"/>
                </a:solidFill>
              </a:rPr>
              <a:t>7. </a:t>
            </a:r>
            <a:r>
              <a:rPr lang="ar-SA" altLang="ar-EG" sz="2000" b="1" dirty="0">
                <a:solidFill>
                  <a:srgbClr val="FF0000"/>
                </a:solidFill>
                <a:cs typeface="Times New Roman" panose="02020603050405020304" pitchFamily="18" charset="0"/>
              </a:rPr>
              <a:t>المرونة والتكيف مع مختلف الأنشطة الرياضية</a:t>
            </a:r>
            <a:r>
              <a:rPr lang="ar-EG" altLang="ar-EG" sz="2000" b="1" dirty="0">
                <a:solidFill>
                  <a:srgbClr val="FF0000"/>
                </a:solidFill>
                <a:cs typeface="Times New Roman" panose="02020603050405020304" pitchFamily="18" charset="0"/>
              </a:rPr>
              <a:t>:</a:t>
            </a:r>
            <a:endParaRPr lang="ar-EG" altLang="ar-EG" sz="2000" b="1" dirty="0">
              <a:solidFill>
                <a:srgbClr val="FF0000"/>
              </a:solidFill>
            </a:endParaRPr>
          </a:p>
          <a:p>
            <a:pPr algn="r" rtl="1">
              <a:buFontTx/>
              <a:buChar char="•"/>
            </a:pPr>
            <a:r>
              <a:rPr lang="ar-SA" altLang="ar-EG" sz="2000" dirty="0">
                <a:cs typeface="Times New Roman" panose="02020603050405020304" pitchFamily="18" charset="0"/>
              </a:rPr>
              <a:t>بعض الأرضيات الصناعية، مثل الأرضيات المطاطية، يمكن استخدامها في عدة أنواع من الرياضات بما في ذلك رياضات مختلفة مثل الجري أو كرة السلة أو الهوكي</a:t>
            </a:r>
            <a:r>
              <a:rPr lang="ar-EG" altLang="ar-EG" sz="2000" dirty="0">
                <a:cs typeface="Times New Roman" panose="02020603050405020304" pitchFamily="18" charset="0"/>
              </a:rPr>
              <a:t>.</a:t>
            </a:r>
            <a:endParaRPr lang="ar-EG" altLang="ar-EG" sz="2000" dirty="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1">
            <a:extLst>
              <a:ext uri="{FF2B5EF4-FFF2-40B4-BE49-F238E27FC236}">
                <a16:creationId xmlns:a16="http://schemas.microsoft.com/office/drawing/2014/main" id="{13FCB17C-AE09-516B-9927-5187FCE389AF}"/>
              </a:ext>
            </a:extLst>
          </p:cNvPr>
          <p:cNvSpPr>
            <a:spLocks noChangeArrowheads="1"/>
          </p:cNvSpPr>
          <p:nvPr/>
        </p:nvSpPr>
        <p:spPr bwMode="auto">
          <a:xfrm>
            <a:off x="266700" y="428625"/>
            <a:ext cx="8610600" cy="600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rtl="1"/>
            <a:r>
              <a:rPr lang="ar-EG" altLang="ar-EG" sz="3200" b="1" u="sng">
                <a:solidFill>
                  <a:srgbClr val="FF0000"/>
                </a:solidFill>
              </a:rPr>
              <a:t>5- الارضيات الرياضية الزجاجية </a:t>
            </a:r>
            <a:endParaRPr lang="ar-EG" altLang="ar-EG" sz="2200" b="1">
              <a:cs typeface="Times New Roman" panose="02020603050405020304" pitchFamily="18" charset="0"/>
            </a:endParaRPr>
          </a:p>
          <a:p>
            <a:pPr algn="r" rtl="1"/>
            <a:r>
              <a:rPr lang="ar-SA" altLang="ar-EG" sz="2200" b="1">
                <a:cs typeface="Times New Roman" panose="02020603050405020304" pitchFamily="18" charset="0"/>
              </a:rPr>
              <a:t>الأرضيات الرياضية الزجاجية</a:t>
            </a:r>
            <a:r>
              <a:rPr lang="ar-EG" altLang="ar-EG" sz="2200"/>
              <a:t> </a:t>
            </a:r>
            <a:r>
              <a:rPr lang="ar-SA" altLang="ar-EG" sz="2200">
                <a:cs typeface="Times New Roman" panose="02020603050405020304" pitchFamily="18" charset="0"/>
              </a:rPr>
              <a:t>هي نوع مبتكر من الأرضيات الرياضية التي تستخدم الزجاج كعنصر رئيسي في تركيب السطح. تمثل هذه الأرضيات نقلة نوعية في تصميم الملاعب والصالات الرياضية، وقد بدأت في الانتشار في مختلف المجالات الرياضية بفضل مميزاتها الفريدة</a:t>
            </a:r>
            <a:r>
              <a:rPr lang="ar-EG" altLang="ar-EG" sz="2200">
                <a:cs typeface="Times New Roman" panose="02020603050405020304" pitchFamily="18" charset="0"/>
              </a:rPr>
              <a:t> وقد تم اعتمادها من الاتحادات المختلفة للالعاب </a:t>
            </a:r>
            <a:r>
              <a:rPr lang="ar-EG" altLang="ar-EG" sz="2200"/>
              <a:t>.</a:t>
            </a:r>
            <a:endParaRPr lang="ar-EG" altLang="ar-EG" sz="2200" b="1"/>
          </a:p>
          <a:p>
            <a:pPr algn="r" rtl="1"/>
            <a:r>
              <a:rPr lang="ar-SA" altLang="ar-EG" sz="2200" b="1">
                <a:cs typeface="Times New Roman" panose="02020603050405020304" pitchFamily="18" charset="0"/>
              </a:rPr>
              <a:t>مميزات الأرضيات الرياضية الزجاجية</a:t>
            </a:r>
            <a:r>
              <a:rPr lang="ar-EG" altLang="ar-EG" sz="2200" b="1">
                <a:cs typeface="Times New Roman" panose="02020603050405020304" pitchFamily="18" charset="0"/>
              </a:rPr>
              <a:t>:</a:t>
            </a:r>
            <a:endParaRPr lang="ar-EG" altLang="ar-EG" sz="2200" b="1"/>
          </a:p>
          <a:p>
            <a:pPr algn="r" rtl="1"/>
            <a:endParaRPr lang="ar-EG" altLang="ar-EG" sz="2200" b="1"/>
          </a:p>
          <a:p>
            <a:pPr algn="r" rtl="1"/>
            <a:r>
              <a:rPr lang="ar-EG" altLang="ar-EG" sz="2200" b="1"/>
              <a:t>1. </a:t>
            </a:r>
            <a:r>
              <a:rPr lang="ar-SA" altLang="ar-EG" sz="2200" b="1">
                <a:cs typeface="Times New Roman" panose="02020603050405020304" pitchFamily="18" charset="0"/>
              </a:rPr>
              <a:t>التصميم العصري والجمالي</a:t>
            </a:r>
            <a:r>
              <a:rPr lang="ar-EG" altLang="ar-EG" sz="2200" b="1">
                <a:cs typeface="Times New Roman" panose="02020603050405020304" pitchFamily="18" charset="0"/>
              </a:rPr>
              <a:t>:</a:t>
            </a:r>
            <a:endParaRPr lang="ar-EG" altLang="ar-EG" sz="2200" b="1"/>
          </a:p>
          <a:p>
            <a:pPr algn="r" rtl="1">
              <a:buFontTx/>
              <a:buChar char="•"/>
            </a:pPr>
            <a:r>
              <a:rPr lang="ar-SA" altLang="ar-EG" sz="2200" b="1">
                <a:cs typeface="Times New Roman" panose="02020603050405020304" pitchFamily="18" charset="0"/>
              </a:rPr>
              <a:t>جمالية عالية</a:t>
            </a:r>
            <a:r>
              <a:rPr lang="ar-EG" altLang="ar-EG" sz="2200"/>
              <a:t>: </a:t>
            </a:r>
            <a:r>
              <a:rPr lang="ar-SA" altLang="ar-EG" sz="2200">
                <a:cs typeface="Times New Roman" panose="02020603050405020304" pitchFamily="18" charset="0"/>
              </a:rPr>
              <a:t>تتميز الأرضيات الزجاجية بمظهر عصري وأنيق، مما يضيف جواً مميزاً للمنشآت الرياضية</a:t>
            </a:r>
            <a:r>
              <a:rPr lang="ar-EG" altLang="ar-EG" sz="2200"/>
              <a:t>.</a:t>
            </a:r>
          </a:p>
          <a:p>
            <a:pPr algn="r" rtl="1">
              <a:buFontTx/>
              <a:buChar char="•"/>
            </a:pPr>
            <a:r>
              <a:rPr lang="ar-SA" altLang="ar-EG" sz="2200" b="1">
                <a:cs typeface="Times New Roman" panose="02020603050405020304" pitchFamily="18" charset="0"/>
              </a:rPr>
              <a:t>شفافية</a:t>
            </a:r>
            <a:r>
              <a:rPr lang="ar-EG" altLang="ar-EG" sz="2200"/>
              <a:t>: </a:t>
            </a:r>
            <a:r>
              <a:rPr lang="ar-SA" altLang="ar-EG" sz="2200">
                <a:cs typeface="Times New Roman" panose="02020603050405020304" pitchFamily="18" charset="0"/>
              </a:rPr>
              <a:t>تتيح الأرضيات الزجاجية رؤية واضحة أسفل السطح، ما يجعلها جذابة بصريًا ويسمح بدمجها مع تصميمات مبتكرة</a:t>
            </a:r>
            <a:r>
              <a:rPr lang="ar-EG" altLang="ar-EG" sz="2200"/>
              <a:t>.</a:t>
            </a:r>
            <a:endParaRPr lang="ar-EG" altLang="ar-EG" sz="2200" b="1"/>
          </a:p>
          <a:p>
            <a:pPr algn="r" rtl="1"/>
            <a:r>
              <a:rPr lang="ar-EG" altLang="ar-EG" sz="2200" b="1"/>
              <a:t>2. </a:t>
            </a:r>
            <a:r>
              <a:rPr lang="ar-SA" altLang="ar-EG" sz="2200" b="1">
                <a:cs typeface="Times New Roman" panose="02020603050405020304" pitchFamily="18" charset="0"/>
              </a:rPr>
              <a:t>المتانة والقوة</a:t>
            </a:r>
            <a:r>
              <a:rPr lang="ar-EG" altLang="ar-EG" sz="2200" b="1">
                <a:cs typeface="Times New Roman" panose="02020603050405020304" pitchFamily="18" charset="0"/>
              </a:rPr>
              <a:t>:</a:t>
            </a:r>
            <a:endParaRPr lang="ar-EG" altLang="ar-EG" sz="2200" b="1"/>
          </a:p>
          <a:p>
            <a:pPr algn="r" rtl="1">
              <a:buFontTx/>
              <a:buChar char="•"/>
            </a:pPr>
            <a:r>
              <a:rPr lang="ar-SA" altLang="ar-EG" sz="2200" b="1">
                <a:cs typeface="Times New Roman" panose="02020603050405020304" pitchFamily="18" charset="0"/>
              </a:rPr>
              <a:t>زجاج مقوى</a:t>
            </a:r>
            <a:r>
              <a:rPr lang="ar-EG" altLang="ar-EG" sz="2200"/>
              <a:t>: </a:t>
            </a:r>
            <a:r>
              <a:rPr lang="ar-SA" altLang="ar-EG" sz="2200">
                <a:cs typeface="Times New Roman" panose="02020603050405020304" pitchFamily="18" charset="0"/>
              </a:rPr>
              <a:t>يتم تصنيع الأرضيات الزجاجية من الزجاج المقوى أو الزجاج المعالج حراريًا، مما يضمن قوتها ومقاومتها للضغوط العالية</a:t>
            </a:r>
            <a:r>
              <a:rPr lang="ar-EG" altLang="ar-EG" sz="2200"/>
              <a:t>.</a:t>
            </a:r>
          </a:p>
          <a:p>
            <a:pPr algn="r" rtl="1">
              <a:buFontTx/>
              <a:buChar char="•"/>
            </a:pPr>
            <a:r>
              <a:rPr lang="ar-SA" altLang="ar-EG" sz="2200" b="1">
                <a:cs typeface="Times New Roman" panose="02020603050405020304" pitchFamily="18" charset="0"/>
              </a:rPr>
              <a:t>تحمل الحركة الثقيلة</a:t>
            </a:r>
            <a:r>
              <a:rPr lang="ar-EG" altLang="ar-EG" sz="2200"/>
              <a:t>: </a:t>
            </a:r>
            <a:r>
              <a:rPr lang="ar-SA" altLang="ar-EG" sz="2200">
                <a:cs typeface="Times New Roman" panose="02020603050405020304" pitchFamily="18" charset="0"/>
              </a:rPr>
              <a:t>الزجاج المستخدم في الأرضيات الرياضية الزجاجية قادر على تحمل حركات الرياضيين الثقيلة مثل القفز والجري دون أن يتعرض للكسر</a:t>
            </a:r>
            <a:r>
              <a:rPr lang="ar-EG" altLang="ar-EG" sz="2200"/>
              <a:t>.</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a:extLst>
              <a:ext uri="{FF2B5EF4-FFF2-40B4-BE49-F238E27FC236}">
                <a16:creationId xmlns:a16="http://schemas.microsoft.com/office/drawing/2014/main" id="{3CF6A613-7643-6823-4541-22F0A4B0A1C3}"/>
              </a:ext>
            </a:extLst>
          </p:cNvPr>
          <p:cNvSpPr>
            <a:spLocks noGrp="1" noChangeArrowheads="1"/>
          </p:cNvSpPr>
          <p:nvPr>
            <p:ph type="title"/>
          </p:nvPr>
        </p:nvSpPr>
        <p:spPr>
          <a:xfrm>
            <a:off x="76200" y="3048000"/>
            <a:ext cx="8839200" cy="1143000"/>
          </a:xfrm>
        </p:spPr>
        <p:txBody>
          <a:bodyPr>
            <a:normAutofit fontScale="90000"/>
          </a:bodyPr>
          <a:lstStyle/>
          <a:p>
            <a:pPr algn="r"/>
            <a:r>
              <a:rPr lang="ar-EG" altLang="ar-EG" sz="2200" b="1">
                <a:solidFill>
                  <a:schemeClr val="tx1"/>
                </a:solidFill>
              </a:rPr>
              <a:t>3. </a:t>
            </a:r>
            <a:r>
              <a:rPr lang="ar-SA" altLang="ar-EG" sz="2200" b="1">
                <a:solidFill>
                  <a:schemeClr val="tx1"/>
                </a:solidFill>
                <a:cs typeface="Times New Roman" panose="02020603050405020304" pitchFamily="18" charset="0"/>
              </a:rPr>
              <a:t>المرونة والتنوع في الاستخدام</a:t>
            </a:r>
            <a:r>
              <a:rPr lang="ar-EG" altLang="ar-EG" sz="2200" b="1">
                <a:solidFill>
                  <a:schemeClr val="tx1"/>
                </a:solidFill>
                <a:cs typeface="Times New Roman" panose="02020603050405020304" pitchFamily="18" charset="0"/>
              </a:rPr>
              <a:t>:</a:t>
            </a:r>
            <a:br>
              <a:rPr lang="ar-EG" altLang="ar-EG" sz="2200" b="1">
                <a:solidFill>
                  <a:schemeClr val="tx1"/>
                </a:solidFill>
              </a:rPr>
            </a:br>
            <a:r>
              <a:rPr lang="ar-SA" altLang="ar-EG" sz="2200" b="1">
                <a:solidFill>
                  <a:schemeClr val="tx1"/>
                </a:solidFill>
                <a:cs typeface="Times New Roman" panose="02020603050405020304" pitchFamily="18" charset="0"/>
              </a:rPr>
              <a:t>الملاءمة لعدة رياضات</a:t>
            </a:r>
            <a:r>
              <a:rPr lang="ar-EG" altLang="ar-EG" sz="2200">
                <a:solidFill>
                  <a:schemeClr val="tx1"/>
                </a:solidFill>
              </a:rPr>
              <a:t>: </a:t>
            </a:r>
            <a:r>
              <a:rPr lang="ar-SA" altLang="ar-EG" sz="2200">
                <a:solidFill>
                  <a:schemeClr val="tx1"/>
                </a:solidFill>
                <a:cs typeface="Times New Roman" panose="02020603050405020304" pitchFamily="18" charset="0"/>
              </a:rPr>
              <a:t>يمكن استخدام الأرضيات الزجاجية في رياضات متعددة مثل كرة السلة، كرة القدم داخل الصالات، الكرة الطائرة، والهوكي</a:t>
            </a:r>
            <a:r>
              <a:rPr lang="ar-EG" altLang="ar-EG" sz="2200">
                <a:solidFill>
                  <a:schemeClr val="tx1"/>
                </a:solidFill>
              </a:rPr>
              <a:t>.</a:t>
            </a:r>
            <a:br>
              <a:rPr lang="ar-EG" altLang="ar-EG" sz="2200">
                <a:solidFill>
                  <a:schemeClr val="tx1"/>
                </a:solidFill>
              </a:rPr>
            </a:br>
            <a:r>
              <a:rPr lang="ar-SA" altLang="ar-EG" sz="2200" b="1">
                <a:solidFill>
                  <a:schemeClr val="tx1"/>
                </a:solidFill>
                <a:cs typeface="Times New Roman" panose="02020603050405020304" pitchFamily="18" charset="0"/>
              </a:rPr>
              <a:t>تخصيص للرياضات المختلفة</a:t>
            </a:r>
            <a:r>
              <a:rPr lang="ar-EG" altLang="ar-EG" sz="2200">
                <a:solidFill>
                  <a:schemeClr val="tx1"/>
                </a:solidFill>
              </a:rPr>
              <a:t>: </a:t>
            </a:r>
            <a:r>
              <a:rPr lang="ar-SA" altLang="ar-EG" sz="2200">
                <a:solidFill>
                  <a:schemeClr val="tx1"/>
                </a:solidFill>
                <a:cs typeface="Times New Roman" panose="02020603050405020304" pitchFamily="18" charset="0"/>
              </a:rPr>
              <a:t>يمكن تعديل سطح الأرضية وفقًا لمتطلبات الرياضة التي تُمارس عليها، مثل إضافة طبقة مقاومة للانزلاق أو تعديل مستوى الامتصاص للصدمات</a:t>
            </a:r>
            <a:r>
              <a:rPr lang="ar-EG" altLang="ar-EG" sz="2200">
                <a:solidFill>
                  <a:schemeClr val="tx1"/>
                </a:solidFill>
              </a:rPr>
              <a:t>.</a:t>
            </a:r>
            <a:br>
              <a:rPr lang="ar-EG" altLang="ar-EG" sz="2200" b="1">
                <a:solidFill>
                  <a:schemeClr val="tx1"/>
                </a:solidFill>
              </a:rPr>
            </a:br>
            <a:r>
              <a:rPr lang="ar-EG" altLang="ar-EG" sz="2200" b="1">
                <a:solidFill>
                  <a:schemeClr val="tx1"/>
                </a:solidFill>
              </a:rPr>
              <a:t>4. </a:t>
            </a:r>
            <a:r>
              <a:rPr lang="ar-SA" altLang="ar-EG" sz="2200" b="1">
                <a:solidFill>
                  <a:schemeClr val="tx1"/>
                </a:solidFill>
                <a:cs typeface="Times New Roman" panose="02020603050405020304" pitchFamily="18" charset="0"/>
              </a:rPr>
              <a:t>الأداء العالي</a:t>
            </a:r>
            <a:r>
              <a:rPr lang="ar-EG" altLang="ar-EG" sz="2200" b="1">
                <a:solidFill>
                  <a:schemeClr val="tx1"/>
                </a:solidFill>
                <a:cs typeface="Times New Roman" panose="02020603050405020304" pitchFamily="18" charset="0"/>
              </a:rPr>
              <a:t>:</a:t>
            </a:r>
            <a:br>
              <a:rPr lang="ar-EG" altLang="ar-EG" sz="2200" b="1">
                <a:solidFill>
                  <a:schemeClr val="tx1"/>
                </a:solidFill>
              </a:rPr>
            </a:br>
            <a:r>
              <a:rPr lang="ar-SA" altLang="ar-EG" sz="2200" b="1">
                <a:solidFill>
                  <a:schemeClr val="tx1"/>
                </a:solidFill>
                <a:cs typeface="Times New Roman" panose="02020603050405020304" pitchFamily="18" charset="0"/>
              </a:rPr>
              <a:t>امتصاص الصدمات</a:t>
            </a:r>
            <a:r>
              <a:rPr lang="ar-EG" altLang="ar-EG" sz="2200">
                <a:solidFill>
                  <a:schemeClr val="tx1"/>
                </a:solidFill>
              </a:rPr>
              <a:t>: </a:t>
            </a:r>
            <a:r>
              <a:rPr lang="ar-SA" altLang="ar-EG" sz="2200">
                <a:solidFill>
                  <a:schemeClr val="tx1"/>
                </a:solidFill>
                <a:cs typeface="Times New Roman" panose="02020603050405020304" pitchFamily="18" charset="0"/>
              </a:rPr>
              <a:t>الأرضيات الزجاجية تكون مصممة بحيث توفر خصائص امتصاص الصدمات، مما يقلل من خطر الإصابات للاعبين</a:t>
            </a:r>
            <a:r>
              <a:rPr lang="ar-EG" altLang="ar-EG" sz="2200">
                <a:solidFill>
                  <a:schemeClr val="tx1"/>
                </a:solidFill>
              </a:rPr>
              <a:t>.</a:t>
            </a:r>
            <a:br>
              <a:rPr lang="ar-EG" altLang="ar-EG" sz="2200">
                <a:solidFill>
                  <a:schemeClr val="tx1"/>
                </a:solidFill>
              </a:rPr>
            </a:br>
            <a:r>
              <a:rPr lang="ar-SA" altLang="ar-EG" sz="2200" b="1">
                <a:solidFill>
                  <a:schemeClr val="tx1"/>
                </a:solidFill>
                <a:cs typeface="Times New Roman" panose="02020603050405020304" pitchFamily="18" charset="0"/>
              </a:rPr>
              <a:t>تحسين الأداء</a:t>
            </a:r>
            <a:r>
              <a:rPr lang="ar-EG" altLang="ar-EG" sz="2200">
                <a:solidFill>
                  <a:schemeClr val="tx1"/>
                </a:solidFill>
              </a:rPr>
              <a:t>: </a:t>
            </a:r>
            <a:r>
              <a:rPr lang="ar-SA" altLang="ar-EG" sz="2200">
                <a:solidFill>
                  <a:schemeClr val="tx1"/>
                </a:solidFill>
                <a:cs typeface="Times New Roman" panose="02020603050405020304" pitchFamily="18" charset="0"/>
              </a:rPr>
              <a:t>الزجاج يتيح ارتدادًا جيدًا للكرة ويوفر سلاسة في حركة اللاعبين، مما يعزز الأداء الرياضي بشكل عام</a:t>
            </a:r>
            <a:r>
              <a:rPr lang="ar-EG" altLang="ar-EG" sz="2200">
                <a:solidFill>
                  <a:schemeClr val="tx1"/>
                </a:solidFill>
              </a:rPr>
              <a:t>.</a:t>
            </a:r>
            <a:br>
              <a:rPr lang="ar-EG" altLang="ar-EG" sz="2200" b="1">
                <a:solidFill>
                  <a:schemeClr val="tx1"/>
                </a:solidFill>
              </a:rPr>
            </a:br>
            <a:r>
              <a:rPr lang="ar-EG" altLang="ar-EG" sz="2200" b="1">
                <a:solidFill>
                  <a:schemeClr val="tx1"/>
                </a:solidFill>
              </a:rPr>
              <a:t>5. </a:t>
            </a:r>
            <a:r>
              <a:rPr lang="ar-SA" altLang="ar-EG" sz="2200" b="1">
                <a:solidFill>
                  <a:schemeClr val="tx1"/>
                </a:solidFill>
                <a:cs typeface="Times New Roman" panose="02020603050405020304" pitchFamily="18" charset="0"/>
              </a:rPr>
              <a:t>سهولة الصيانة والتنظيف</a:t>
            </a:r>
            <a:r>
              <a:rPr lang="ar-EG" altLang="ar-EG" sz="2200" b="1">
                <a:solidFill>
                  <a:schemeClr val="tx1"/>
                </a:solidFill>
                <a:cs typeface="Times New Roman" panose="02020603050405020304" pitchFamily="18" charset="0"/>
              </a:rPr>
              <a:t>:</a:t>
            </a:r>
            <a:br>
              <a:rPr lang="ar-EG" altLang="ar-EG" sz="2200" b="1">
                <a:solidFill>
                  <a:schemeClr val="tx1"/>
                </a:solidFill>
              </a:rPr>
            </a:br>
            <a:r>
              <a:rPr lang="ar-SA" altLang="ar-EG" sz="2200" b="1">
                <a:solidFill>
                  <a:schemeClr val="tx1"/>
                </a:solidFill>
                <a:cs typeface="Times New Roman" panose="02020603050405020304" pitchFamily="18" charset="0"/>
              </a:rPr>
              <a:t>تنظيف سهل</a:t>
            </a:r>
            <a:r>
              <a:rPr lang="ar-EG" altLang="ar-EG" sz="2200">
                <a:solidFill>
                  <a:schemeClr val="tx1"/>
                </a:solidFill>
              </a:rPr>
              <a:t>: </a:t>
            </a:r>
            <a:r>
              <a:rPr lang="ar-SA" altLang="ar-EG" sz="2200">
                <a:solidFill>
                  <a:schemeClr val="tx1"/>
                </a:solidFill>
                <a:cs typeface="Times New Roman" panose="02020603050405020304" pitchFamily="18" charset="0"/>
              </a:rPr>
              <a:t>بفضل سطح الزجاج الأملس، يمكن تنظيف الأرضية بسهولة ودون الحاجة لمواد تنظيف خاصة</a:t>
            </a:r>
            <a:r>
              <a:rPr lang="ar-EG" altLang="ar-EG" sz="2200">
                <a:solidFill>
                  <a:schemeClr val="tx1"/>
                </a:solidFill>
              </a:rPr>
              <a:t>.</a:t>
            </a:r>
            <a:br>
              <a:rPr lang="ar-EG" altLang="ar-EG" sz="2200">
                <a:solidFill>
                  <a:schemeClr val="tx1"/>
                </a:solidFill>
              </a:rPr>
            </a:br>
            <a:r>
              <a:rPr lang="ar-SA" altLang="ar-EG" sz="2200" b="1">
                <a:solidFill>
                  <a:schemeClr val="tx1"/>
                </a:solidFill>
                <a:cs typeface="Times New Roman" panose="02020603050405020304" pitchFamily="18" charset="0"/>
              </a:rPr>
              <a:t>مقاومة للبقع</a:t>
            </a:r>
            <a:r>
              <a:rPr lang="ar-EG" altLang="ar-EG" sz="2200">
                <a:solidFill>
                  <a:schemeClr val="tx1"/>
                </a:solidFill>
              </a:rPr>
              <a:t>: </a:t>
            </a:r>
            <a:r>
              <a:rPr lang="ar-SA" altLang="ar-EG" sz="2200">
                <a:solidFill>
                  <a:schemeClr val="tx1"/>
                </a:solidFill>
                <a:cs typeface="Times New Roman" panose="02020603050405020304" pitchFamily="18" charset="0"/>
              </a:rPr>
              <a:t>الزجاج المقاوم للبقع يسهل الحفاظ عليه في حالة جيدة لفترات طويلة</a:t>
            </a:r>
            <a:r>
              <a:rPr lang="ar-EG" altLang="ar-EG" sz="2200">
                <a:solidFill>
                  <a:schemeClr val="tx1"/>
                </a:solidFill>
              </a:rPr>
              <a:t>.</a:t>
            </a:r>
            <a:br>
              <a:rPr lang="ar-EG" altLang="ar-EG" sz="2200" b="1">
                <a:solidFill>
                  <a:schemeClr val="tx1"/>
                </a:solidFill>
              </a:rPr>
            </a:br>
            <a:r>
              <a:rPr lang="ar-EG" altLang="ar-EG" sz="2200" b="1">
                <a:solidFill>
                  <a:schemeClr val="tx1"/>
                </a:solidFill>
              </a:rPr>
              <a:t>6. </a:t>
            </a:r>
            <a:r>
              <a:rPr lang="ar-SA" altLang="ar-EG" sz="2200" b="1">
                <a:solidFill>
                  <a:schemeClr val="tx1"/>
                </a:solidFill>
                <a:cs typeface="Times New Roman" panose="02020603050405020304" pitchFamily="18" charset="0"/>
              </a:rPr>
              <a:t>الاستدامة والبيئة</a:t>
            </a:r>
            <a:r>
              <a:rPr lang="ar-EG" altLang="ar-EG" sz="2200" b="1">
                <a:solidFill>
                  <a:schemeClr val="tx1"/>
                </a:solidFill>
                <a:cs typeface="Times New Roman" panose="02020603050405020304" pitchFamily="18" charset="0"/>
              </a:rPr>
              <a:t>:</a:t>
            </a:r>
            <a:br>
              <a:rPr lang="ar-EG" altLang="ar-EG" sz="2200" b="1">
                <a:solidFill>
                  <a:schemeClr val="tx1"/>
                </a:solidFill>
              </a:rPr>
            </a:br>
            <a:r>
              <a:rPr lang="ar-SA" altLang="ar-EG" sz="2200" b="1">
                <a:solidFill>
                  <a:schemeClr val="tx1"/>
                </a:solidFill>
                <a:cs typeface="Times New Roman" panose="02020603050405020304" pitchFamily="18" charset="0"/>
              </a:rPr>
              <a:t>مواد صديقة للبيئة</a:t>
            </a:r>
            <a:r>
              <a:rPr lang="ar-EG" altLang="ar-EG" sz="2200">
                <a:solidFill>
                  <a:schemeClr val="tx1"/>
                </a:solidFill>
              </a:rPr>
              <a:t>: </a:t>
            </a:r>
            <a:r>
              <a:rPr lang="ar-SA" altLang="ar-EG" sz="2200">
                <a:solidFill>
                  <a:schemeClr val="tx1"/>
                </a:solidFill>
                <a:cs typeface="Times New Roman" panose="02020603050405020304" pitchFamily="18" charset="0"/>
              </a:rPr>
              <a:t>يمكن تصنيع الأرضيات الزجاجية باستخدام الزجاج المعاد تدويره، مما يجعلها خيارًا صديقًا للبيئة</a:t>
            </a:r>
            <a:r>
              <a:rPr lang="ar-EG" altLang="ar-EG" sz="2200">
                <a:solidFill>
                  <a:schemeClr val="tx1"/>
                </a:solidFill>
              </a:rPr>
              <a:t>.</a:t>
            </a:r>
            <a:br>
              <a:rPr lang="ar-EG" altLang="ar-EG" sz="2200">
                <a:solidFill>
                  <a:schemeClr val="tx1"/>
                </a:solidFill>
              </a:rPr>
            </a:br>
            <a:r>
              <a:rPr lang="ar-SA" altLang="ar-EG" sz="2200" b="1">
                <a:solidFill>
                  <a:schemeClr val="tx1"/>
                </a:solidFill>
                <a:cs typeface="Times New Roman" panose="02020603050405020304" pitchFamily="18" charset="0"/>
              </a:rPr>
              <a:t>مقاومة للتآكل</a:t>
            </a:r>
            <a:r>
              <a:rPr lang="ar-EG" altLang="ar-EG" sz="2200">
                <a:solidFill>
                  <a:schemeClr val="tx1"/>
                </a:solidFill>
              </a:rPr>
              <a:t>: </a:t>
            </a:r>
            <a:r>
              <a:rPr lang="ar-SA" altLang="ar-EG" sz="2200">
                <a:solidFill>
                  <a:schemeClr val="tx1"/>
                </a:solidFill>
                <a:cs typeface="Times New Roman" panose="02020603050405020304" pitchFamily="18" charset="0"/>
              </a:rPr>
              <a:t>الزجاج المقاوم للتآكل يساهم في تقليل الحاجة إلى استبدال الأرضيات بشكل متكرر</a:t>
            </a:r>
            <a:r>
              <a:rPr lang="ar-EG" altLang="ar-EG" sz="2200">
                <a:solidFill>
                  <a:schemeClr val="tx1"/>
                </a:solidFill>
              </a:rPr>
              <a:t>.</a:t>
            </a:r>
            <a:br>
              <a:rPr lang="ar-EG" altLang="ar-EG" b="1">
                <a:solidFill>
                  <a:schemeClr val="tx1"/>
                </a:solidFill>
              </a:rPr>
            </a:br>
            <a:endParaRPr lang="ar-EG" altLang="ar-EG"/>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extBox 3">
            <a:extLst>
              <a:ext uri="{FF2B5EF4-FFF2-40B4-BE49-F238E27FC236}">
                <a16:creationId xmlns:a16="http://schemas.microsoft.com/office/drawing/2014/main" id="{0CEEE43F-E7FC-0969-B176-6DC9F0C34767}"/>
              </a:ext>
            </a:extLst>
          </p:cNvPr>
          <p:cNvSpPr txBox="1">
            <a:spLocks noChangeArrowheads="1"/>
          </p:cNvSpPr>
          <p:nvPr/>
        </p:nvSpPr>
        <p:spPr bwMode="auto">
          <a:xfrm>
            <a:off x="190500" y="753893"/>
            <a:ext cx="8763000" cy="517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rtl="1"/>
            <a:r>
              <a:rPr lang="ar-EG" altLang="ar-EG" sz="2200" b="1" dirty="0"/>
              <a:t>7. </a:t>
            </a:r>
            <a:r>
              <a:rPr lang="ar-SA" altLang="ar-EG" sz="2200" b="1" dirty="0">
                <a:cs typeface="Times New Roman" panose="02020603050405020304" pitchFamily="18" charset="0"/>
              </a:rPr>
              <a:t>التفاعل مع التقنيات الحديثة</a:t>
            </a:r>
            <a:r>
              <a:rPr lang="ar-EG" altLang="ar-EG" sz="2200" b="1" dirty="0">
                <a:cs typeface="Times New Roman" panose="02020603050405020304" pitchFamily="18" charset="0"/>
              </a:rPr>
              <a:t>:</a:t>
            </a:r>
            <a:endParaRPr lang="ar-EG" altLang="ar-EG" sz="2200" b="1" dirty="0"/>
          </a:p>
          <a:p>
            <a:pPr algn="r" rtl="1">
              <a:buFontTx/>
              <a:buChar char="•"/>
            </a:pPr>
            <a:r>
              <a:rPr lang="ar-SA" altLang="ar-EG" sz="2200" b="1" dirty="0">
                <a:cs typeface="Times New Roman" panose="02020603050405020304" pitchFamily="18" charset="0"/>
              </a:rPr>
              <a:t>الأنظمة الذكية</a:t>
            </a:r>
            <a:r>
              <a:rPr lang="ar-EG" altLang="ar-EG" sz="2200" dirty="0"/>
              <a:t>: </a:t>
            </a:r>
            <a:r>
              <a:rPr lang="ar-SA" altLang="ar-EG" sz="2200" dirty="0">
                <a:cs typeface="Times New Roman" panose="02020603050405020304" pitchFamily="18" charset="0"/>
              </a:rPr>
              <a:t>يمكن دمج الأرضيات الزجاجية مع تقنيات الاستشعار الذكية، مثل الحساسات التي تقيس حركة اللاعبين أو تشير إلى مناطق الضغط الزائد، مما يساهم في تحسين تجربة اللعب</a:t>
            </a:r>
            <a:r>
              <a:rPr lang="ar-EG" altLang="ar-EG" sz="2200" dirty="0"/>
              <a:t>.</a:t>
            </a:r>
          </a:p>
          <a:p>
            <a:pPr algn="r" rtl="1">
              <a:buFontTx/>
              <a:buChar char="•"/>
            </a:pPr>
            <a:r>
              <a:rPr lang="ar-SA" altLang="ar-EG" sz="2200" b="1" dirty="0">
                <a:cs typeface="Times New Roman" panose="02020603050405020304" pitchFamily="18" charset="0"/>
              </a:rPr>
              <a:t>تكنولوجيا الإضاءة</a:t>
            </a:r>
            <a:r>
              <a:rPr lang="ar-EG" altLang="ar-EG" sz="2200" dirty="0"/>
              <a:t>: </a:t>
            </a:r>
            <a:r>
              <a:rPr lang="ar-EG" altLang="ar-EG" sz="2200" dirty="0">
                <a:cs typeface="Times New Roman" panose="02020603050405020304" pitchFamily="18" charset="0"/>
              </a:rPr>
              <a:t>تستخدم</a:t>
            </a:r>
            <a:r>
              <a:rPr lang="ar-SA" altLang="ar-EG" sz="2200" dirty="0">
                <a:cs typeface="Times New Roman" panose="02020603050405020304" pitchFamily="18" charset="0"/>
              </a:rPr>
              <a:t> إ</a:t>
            </a:r>
            <a:r>
              <a:rPr lang="ar-EG" altLang="ar-EG" sz="2200" dirty="0">
                <a:cs typeface="Times New Roman" panose="02020603050405020304" pitchFamily="18" charset="0"/>
              </a:rPr>
              <a:t>لا</a:t>
            </a:r>
            <a:r>
              <a:rPr lang="ar-SA" altLang="ar-EG" sz="2200" dirty="0">
                <a:cs typeface="Times New Roman" panose="02020603050405020304" pitchFamily="18" charset="0"/>
              </a:rPr>
              <a:t>ضاءة تحت الأرضية الزجاجية</a:t>
            </a:r>
            <a:r>
              <a:rPr lang="ar-EG" altLang="ar-EG" sz="2200" dirty="0">
                <a:cs typeface="Times New Roman" panose="02020603050405020304" pitchFamily="18" charset="0"/>
              </a:rPr>
              <a:t> باللون المطلوب  ويتم التغير من لعبة لاخرى بمنتهى السهوله بمجرد الضغط على  ويمكن ايضا استخدام الارضيات فى فترات الراحة بين المباريات كشاشات اعلانية ولوحات نتائج .</a:t>
            </a:r>
            <a:r>
              <a:rPr lang="ar-SA" altLang="ar-EG" sz="2200" dirty="0">
                <a:cs typeface="Times New Roman" panose="02020603050405020304" pitchFamily="18" charset="0"/>
              </a:rPr>
              <a:t> </a:t>
            </a:r>
            <a:endParaRPr lang="ar-EG" altLang="ar-EG" sz="2200" dirty="0">
              <a:cs typeface="Times New Roman" panose="02020603050405020304" pitchFamily="18" charset="0"/>
            </a:endParaRPr>
          </a:p>
          <a:p>
            <a:pPr algn="r" rtl="1">
              <a:buFontTx/>
              <a:buChar char="•"/>
            </a:pPr>
            <a:r>
              <a:rPr lang="ar-EG" altLang="ar-EG" sz="2200" b="1" dirty="0"/>
              <a:t>8. </a:t>
            </a:r>
            <a:r>
              <a:rPr lang="ar-SA" altLang="ar-EG" sz="2200" b="1" dirty="0">
                <a:cs typeface="Times New Roman" panose="02020603050405020304" pitchFamily="18" charset="0"/>
              </a:rPr>
              <a:t>الشفافية التامة</a:t>
            </a:r>
            <a:r>
              <a:rPr lang="ar-EG" altLang="ar-EG" sz="2200" b="1" dirty="0"/>
              <a:t>:</a:t>
            </a:r>
          </a:p>
          <a:p>
            <a:pPr algn="r" rtl="1">
              <a:buFontTx/>
              <a:buChar char="•"/>
            </a:pPr>
            <a:r>
              <a:rPr lang="ar-SA" altLang="ar-EG" sz="2200" b="1" dirty="0">
                <a:cs typeface="Times New Roman" panose="02020603050405020304" pitchFamily="18" charset="0"/>
              </a:rPr>
              <a:t>رؤية واضحة للمسار</a:t>
            </a:r>
            <a:r>
              <a:rPr lang="ar-EG" altLang="ar-EG" sz="2200" dirty="0"/>
              <a:t>: </a:t>
            </a:r>
            <a:r>
              <a:rPr lang="ar-SA" altLang="ar-EG" sz="2200" dirty="0">
                <a:cs typeface="Times New Roman" panose="02020603050405020304" pitchFamily="18" charset="0"/>
              </a:rPr>
              <a:t>يمكن للرياضيين والحكام والجماهير رؤية اللاعبين من أسفل الأرضية، مما قد يساعد في تحفيز اللاعبين ويضيف تجربة مميزة للمشاهدين</a:t>
            </a:r>
            <a:r>
              <a:rPr lang="ar-EG" altLang="ar-EG" sz="2200" dirty="0"/>
              <a:t>.</a:t>
            </a:r>
          </a:p>
          <a:p>
            <a:pPr algn="r" rtl="1"/>
            <a:endParaRPr lang="ar-EG" altLang="ar-EG" sz="2200" b="1" dirty="0"/>
          </a:p>
          <a:p>
            <a:pPr algn="r" rtl="1"/>
            <a:r>
              <a:rPr lang="ar-EG" altLang="ar-EG" sz="2200" b="1" dirty="0"/>
              <a:t>الخلاصة:</a:t>
            </a:r>
          </a:p>
          <a:p>
            <a:pPr algn="r" rtl="1"/>
            <a:r>
              <a:rPr lang="ar-EG" altLang="ar-EG" sz="2200" dirty="0"/>
              <a:t>الأرضيات الرياضية الزجاجية تمثل تطورًا كبيرًا في تصميم الملاعب، إذ تجمع بين الجمالية والأداء العالي. هي مثالية للمرافق الرياضية الحديثة التي تهتم بالأناقة والأداء الممتاز، وتُستخدم بشكل متزايد في ملاعب كرة السلة، الصالات الرياضية متعددة الاستخدام، والأماكن التي تتطلب أرضيات متينة وسهلة الصيانة</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basketball court with white lines">
            <a:extLst>
              <a:ext uri="{FF2B5EF4-FFF2-40B4-BE49-F238E27FC236}">
                <a16:creationId xmlns:a16="http://schemas.microsoft.com/office/drawing/2014/main" id="{F2EF8806-625C-8111-C4FB-2BE757BC58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71488"/>
            <a:ext cx="6019800" cy="318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basketball court with a crowd of people in the background">
            <a:extLst>
              <a:ext uri="{FF2B5EF4-FFF2-40B4-BE49-F238E27FC236}">
                <a16:creationId xmlns:a16="http://schemas.microsoft.com/office/drawing/2014/main" id="{0F4C9E55-6493-3082-9847-637B502027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0075" y="3810000"/>
            <a:ext cx="6964363"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on a stage with a sign on it">
            <a:extLst>
              <a:ext uri="{FF2B5EF4-FFF2-40B4-BE49-F238E27FC236}">
                <a16:creationId xmlns:a16="http://schemas.microsoft.com/office/drawing/2014/main" id="{AA7FCC13-A4AE-1331-4C48-46E9537BC5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425" y="457200"/>
            <a:ext cx="869315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indoor basketball court with blue lines">
            <a:extLst>
              <a:ext uri="{FF2B5EF4-FFF2-40B4-BE49-F238E27FC236}">
                <a16:creationId xmlns:a16="http://schemas.microsoft.com/office/drawing/2014/main" id="{23123C7B-A4AC-8116-D4EC-B9546FFC41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2713" y="457200"/>
            <a:ext cx="3716337" cy="208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floor under construction with blue boards">
            <a:extLst>
              <a:ext uri="{FF2B5EF4-FFF2-40B4-BE49-F238E27FC236}">
                <a16:creationId xmlns:a16="http://schemas.microsoft.com/office/drawing/2014/main" id="{F785B0DE-52A8-CB7F-A5FB-19B5BEDB01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425" y="457200"/>
            <a:ext cx="39624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3" name="Picture 8" descr="A basketball court with a large screen">
            <a:extLst>
              <a:ext uri="{FF2B5EF4-FFF2-40B4-BE49-F238E27FC236}">
                <a16:creationId xmlns:a16="http://schemas.microsoft.com/office/drawing/2014/main" id="{D4DDA33A-EC6A-64D4-EFC8-6FAA0C36FC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2713" y="2667000"/>
            <a:ext cx="3716337"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100A1680-E2E8-8598-B984-40B17FA6E8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5425" y="2684463"/>
            <a:ext cx="3902075"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5" name="Picture 12">
            <a:extLst>
              <a:ext uri="{FF2B5EF4-FFF2-40B4-BE49-F238E27FC236}">
                <a16:creationId xmlns:a16="http://schemas.microsoft.com/office/drawing/2014/main" id="{5006DAE4-7C47-BFED-1930-724EC76C68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0350" y="4324350"/>
            <a:ext cx="386715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ASB GlassFloor Intro">
            <a:hlinkClick r:id="" action="ppaction://media"/>
            <a:extLst>
              <a:ext uri="{FF2B5EF4-FFF2-40B4-BE49-F238E27FC236}">
                <a16:creationId xmlns:a16="http://schemas.microsoft.com/office/drawing/2014/main" id="{B53484F4-2F68-598C-6F3E-D66D8EC1C804}"/>
              </a:ext>
            </a:extLst>
          </p:cNvPr>
          <p:cNvPicPr>
            <a:picLocks noRot="1" noChangeAspect="1"/>
          </p:cNvPicPr>
          <p:nvPr>
            <a:videoFile r:link="rId1"/>
          </p:nvPr>
        </p:nvPicPr>
        <p:blipFill>
          <a:blip r:embed="rId3"/>
          <a:stretch>
            <a:fillRect/>
          </a:stretch>
        </p:blipFill>
        <p:spPr>
          <a:xfrm>
            <a:off x="0" y="0"/>
            <a:ext cx="9144000" cy="5162706"/>
          </a:xfrm>
          <a:prstGeom prst="rect">
            <a:avLst/>
          </a:prstGeom>
        </p:spPr>
      </p:pic>
      <p:pic>
        <p:nvPicPr>
          <p:cNvPr id="120835" name="Picture 5">
            <a:extLst>
              <a:ext uri="{FF2B5EF4-FFF2-40B4-BE49-F238E27FC236}">
                <a16:creationId xmlns:a16="http://schemas.microsoft.com/office/drawing/2014/main" id="{B05AD688-BC2F-9868-1E31-31B4419E45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5334000"/>
            <a:ext cx="28575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6" name="Picture 7">
            <a:extLst>
              <a:ext uri="{FF2B5EF4-FFF2-40B4-BE49-F238E27FC236}">
                <a16:creationId xmlns:a16="http://schemas.microsoft.com/office/drawing/2014/main" id="{790C6623-045E-285E-0C3D-53F243D41F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3250" y="5224463"/>
            <a:ext cx="28575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7" name="Picture 9">
            <a:extLst>
              <a:ext uri="{FF2B5EF4-FFF2-40B4-BE49-F238E27FC236}">
                <a16:creationId xmlns:a16="http://schemas.microsoft.com/office/drawing/2014/main" id="{D0C8BC51-B379-8733-9C24-57B0F3283E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5224463"/>
            <a:ext cx="28575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5">
            <a:extLst>
              <a:ext uri="{FF2B5EF4-FFF2-40B4-BE49-F238E27FC236}">
                <a16:creationId xmlns:a16="http://schemas.microsoft.com/office/drawing/2014/main" id="{45B21A5F-87C9-50A9-AE33-7DF5AFEF71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334000"/>
            <a:ext cx="28575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59" name="Picture 7">
            <a:extLst>
              <a:ext uri="{FF2B5EF4-FFF2-40B4-BE49-F238E27FC236}">
                <a16:creationId xmlns:a16="http://schemas.microsoft.com/office/drawing/2014/main" id="{1B2B5688-A1B1-326F-1CB7-311038D40A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3250" y="5224463"/>
            <a:ext cx="28575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0" name="Picture 9">
            <a:extLst>
              <a:ext uri="{FF2B5EF4-FFF2-40B4-BE49-F238E27FC236}">
                <a16:creationId xmlns:a16="http://schemas.microsoft.com/office/drawing/2014/main" id="{008AD4F2-C466-44FB-7564-5F19336BC8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5224463"/>
            <a:ext cx="28575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1" name="AutoShape 11">
            <a:extLst>
              <a:ext uri="{FF2B5EF4-FFF2-40B4-BE49-F238E27FC236}">
                <a16:creationId xmlns:a16="http://schemas.microsoft.com/office/drawing/2014/main" id="{C8FF6D81-E1F6-ABF6-5AEE-ED80B0A03D6A}"/>
              </a:ext>
            </a:extLst>
          </p:cNvPr>
          <p:cNvSpPr>
            <a:spLocks noChangeAspect="1" noChangeArrowheads="1"/>
          </p:cNvSpPr>
          <p:nvPr/>
        </p:nvSpPr>
        <p:spPr bwMode="auto">
          <a:xfrm>
            <a:off x="1524000" y="381000"/>
            <a:ext cx="54864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ar-EG" altLang="ar-EG"/>
          </a:p>
        </p:txBody>
      </p:sp>
      <p:pic>
        <p:nvPicPr>
          <p:cNvPr id="4" name="Online Media 3" title="ASB MultiSports Promo Video">
            <a:hlinkClick r:id="" action="ppaction://media"/>
            <a:extLst>
              <a:ext uri="{FF2B5EF4-FFF2-40B4-BE49-F238E27FC236}">
                <a16:creationId xmlns:a16="http://schemas.microsoft.com/office/drawing/2014/main" id="{C5D76D7F-04D5-4B75-F6D0-5445E6B5A125}"/>
              </a:ext>
            </a:extLst>
          </p:cNvPr>
          <p:cNvPicPr>
            <a:picLocks noRot="1" noChangeAspect="1"/>
          </p:cNvPicPr>
          <p:nvPr>
            <a:videoFile r:link="rId1"/>
          </p:nvPr>
        </p:nvPicPr>
        <p:blipFill>
          <a:blip r:embed="rId6"/>
          <a:stretch>
            <a:fillRect/>
          </a:stretch>
        </p:blipFill>
        <p:spPr>
          <a:xfrm>
            <a:off x="366713" y="257175"/>
            <a:ext cx="8431212" cy="47593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a:extLst>
              <a:ext uri="{FF2B5EF4-FFF2-40B4-BE49-F238E27FC236}">
                <a16:creationId xmlns:a16="http://schemas.microsoft.com/office/drawing/2014/main" id="{7BEB7331-6F6E-3B2E-9DAF-EE69C4BFCF1E}"/>
              </a:ext>
            </a:extLst>
          </p:cNvPr>
          <p:cNvSpPr>
            <a:spLocks noGrp="1" noChangeArrowheads="1"/>
          </p:cNvSpPr>
          <p:nvPr>
            <p:ph type="title"/>
          </p:nvPr>
        </p:nvSpPr>
        <p:spPr/>
        <p:txBody>
          <a:bodyPr/>
          <a:lstStyle/>
          <a:p>
            <a:endParaRPr lang="ar-EG" altLang="ar-EG"/>
          </a:p>
        </p:txBody>
      </p:sp>
      <p:pic>
        <p:nvPicPr>
          <p:cNvPr id="4" name="play_480p.mp4">
            <a:hlinkClick r:id="" action="ppaction://media"/>
            <a:extLst>
              <a:ext uri="{FF2B5EF4-FFF2-40B4-BE49-F238E27FC236}">
                <a16:creationId xmlns:a16="http://schemas.microsoft.com/office/drawing/2014/main" id="{42457674-1D83-E2AC-D882-BB8EC0D2A43A}"/>
              </a:ext>
            </a:extLst>
          </p:cNvPr>
          <p:cNvPicPr>
            <a:picLocks noChangeAspect="1" noChangeArrowheads="1"/>
          </p:cNvPicPr>
          <p:nvPr>
            <a:vide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581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3906" name="Picture 2">
            <a:extLst>
              <a:ext uri="{FF2B5EF4-FFF2-40B4-BE49-F238E27FC236}">
                <a16:creationId xmlns:a16="http://schemas.microsoft.com/office/drawing/2014/main" id="{8B63169D-0670-ADD6-4B99-32209A0D6C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A429F9F-3B6B-7C3A-F1ED-5395BCD80B1D}"/>
              </a:ext>
            </a:extLst>
          </p:cNvPr>
          <p:cNvSpPr>
            <a:spLocks noGrp="1"/>
          </p:cNvSpPr>
          <p:nvPr>
            <p:ph type="title"/>
          </p:nvPr>
        </p:nvSpPr>
        <p:spPr>
          <a:xfrm>
            <a:off x="304800" y="-38100"/>
            <a:ext cx="7772400" cy="1143000"/>
          </a:xfrm>
        </p:spPr>
        <p:txBody>
          <a:bodyPr/>
          <a:lstStyle/>
          <a:p>
            <a:pPr>
              <a:defRPr/>
            </a:pPr>
            <a:r>
              <a:rPr lang="ar-EG" dirty="0">
                <a:solidFill>
                  <a:schemeClr val="bg1">
                    <a:lumMod val="95000"/>
                  </a:schemeClr>
                </a:solidFill>
              </a:rPr>
              <a:t>رياضة التسلق</a:t>
            </a:r>
            <a:endParaRPr lang="en-US" dirty="0"/>
          </a:p>
        </p:txBody>
      </p:sp>
      <p:pic>
        <p:nvPicPr>
          <p:cNvPr id="123908" name="Picture 3">
            <a:extLst>
              <a:ext uri="{FF2B5EF4-FFF2-40B4-BE49-F238E27FC236}">
                <a16:creationId xmlns:a16="http://schemas.microsoft.com/office/drawing/2014/main" id="{E81D201B-6555-F5F5-D566-DAB0B4200E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1447800"/>
            <a:ext cx="2938463"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9" name="Picture 4">
            <a:extLst>
              <a:ext uri="{FF2B5EF4-FFF2-40B4-BE49-F238E27FC236}">
                <a16:creationId xmlns:a16="http://schemas.microsoft.com/office/drawing/2014/main" id="{619419BB-1A5B-F1D7-1CEC-B6776FF41C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0250" y="1752600"/>
            <a:ext cx="5857875" cy="386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a:extLst>
              <a:ext uri="{FF2B5EF4-FFF2-40B4-BE49-F238E27FC236}">
                <a16:creationId xmlns:a16="http://schemas.microsoft.com/office/drawing/2014/main" id="{1D4A4DEF-EE2D-923A-2649-BCA0277136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30ECFB52-6B69-6FFE-A658-BA984794B275}"/>
              </a:ext>
            </a:extLst>
          </p:cNvPr>
          <p:cNvSpPr txBox="1"/>
          <p:nvPr/>
        </p:nvSpPr>
        <p:spPr>
          <a:xfrm>
            <a:off x="4495800" y="261938"/>
            <a:ext cx="4006850" cy="892175"/>
          </a:xfrm>
          <a:prstGeom prst="rect">
            <a:avLst/>
          </a:prstGeom>
          <a:noFill/>
        </p:spPr>
        <p:txBody>
          <a:bodyPr wrap="none">
            <a:spAutoFit/>
          </a:bodyPr>
          <a:lstStyle/>
          <a:p>
            <a:pPr>
              <a:defRPr/>
            </a:pPr>
            <a:r>
              <a:rPr lang="ar-EG" sz="2800" b="1" dirty="0">
                <a:solidFill>
                  <a:schemeClr val="bg1">
                    <a:lumMod val="95000"/>
                  </a:schemeClr>
                </a:solidFill>
              </a:rPr>
              <a:t>شاشات العرض ولوحات النتائج </a:t>
            </a:r>
          </a:p>
          <a:p>
            <a:pPr>
              <a:defRPr/>
            </a:pPr>
            <a:endParaRPr lang="en-US" dirty="0"/>
          </a:p>
        </p:txBody>
      </p:sp>
      <p:pic>
        <p:nvPicPr>
          <p:cNvPr id="124932" name="Picture 9">
            <a:extLst>
              <a:ext uri="{FF2B5EF4-FFF2-40B4-BE49-F238E27FC236}">
                <a16:creationId xmlns:a16="http://schemas.microsoft.com/office/drawing/2014/main" id="{5EA3DEB0-B325-3CD4-317A-DE899BBC74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7613" y="2286000"/>
            <a:ext cx="5257800" cy="350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3" name="Picture 7">
            <a:extLst>
              <a:ext uri="{FF2B5EF4-FFF2-40B4-BE49-F238E27FC236}">
                <a16:creationId xmlns:a16="http://schemas.microsoft.com/office/drawing/2014/main" id="{8DD3586C-9308-3AD0-3D62-196FF5A018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75" y="854075"/>
            <a:ext cx="40005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2">
            <a:extLst>
              <a:ext uri="{FF2B5EF4-FFF2-40B4-BE49-F238E27FC236}">
                <a16:creationId xmlns:a16="http://schemas.microsoft.com/office/drawing/2014/main" id="{823065F2-C8E0-4173-2B14-E1120EE0CEC5}"/>
              </a:ext>
            </a:extLst>
          </p:cNvPr>
          <p:cNvSpPr txBox="1">
            <a:spLocks noChangeArrowheads="1"/>
          </p:cNvSpPr>
          <p:nvPr/>
        </p:nvSpPr>
        <p:spPr bwMode="auto">
          <a:xfrm>
            <a:off x="188068" y="1392677"/>
            <a:ext cx="86868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rtl="1"/>
            <a:r>
              <a:rPr lang="ar-EG" altLang="ar-EG" sz="2000" b="1" dirty="0">
                <a:solidFill>
                  <a:srgbClr val="FF0000"/>
                </a:solidFill>
              </a:rPr>
              <a:t>8. </a:t>
            </a:r>
            <a:r>
              <a:rPr lang="ar-SA" altLang="ar-EG" sz="2000" b="1" dirty="0">
                <a:solidFill>
                  <a:srgbClr val="FF0000"/>
                </a:solidFill>
                <a:cs typeface="Times New Roman" panose="02020603050405020304" pitchFamily="18" charset="0"/>
              </a:rPr>
              <a:t>توفير الوقت</a:t>
            </a:r>
            <a:r>
              <a:rPr lang="ar-EG" altLang="ar-EG" sz="2000" b="1" dirty="0">
                <a:solidFill>
                  <a:srgbClr val="FF0000"/>
                </a:solidFill>
                <a:cs typeface="Times New Roman" panose="02020603050405020304" pitchFamily="18" charset="0"/>
              </a:rPr>
              <a:t>:</a:t>
            </a:r>
            <a:endParaRPr lang="ar-EG" altLang="ar-EG" sz="2000" b="1" dirty="0">
              <a:solidFill>
                <a:srgbClr val="FF0000"/>
              </a:solidFill>
            </a:endParaRPr>
          </a:p>
          <a:p>
            <a:pPr algn="r" rtl="1">
              <a:buFontTx/>
              <a:buChar char="•"/>
            </a:pPr>
            <a:r>
              <a:rPr lang="ar-SA" altLang="ar-EG" sz="2000" dirty="0">
                <a:cs typeface="Times New Roman" panose="02020603050405020304" pitchFamily="18" charset="0"/>
              </a:rPr>
              <a:t>لا تحتاج إلى وقت طويل للتجهيز أو التحضير. يمكن استخدامها مباشرة بعد التركيب دون الحاجة إلى فترات راحة أو تطور</a:t>
            </a:r>
            <a:r>
              <a:rPr lang="ar-EG" altLang="ar-EG" sz="2000" dirty="0">
                <a:cs typeface="Times New Roman" panose="02020603050405020304" pitchFamily="18" charset="0"/>
              </a:rPr>
              <a:t>.</a:t>
            </a:r>
            <a:endParaRPr lang="ar-EG" altLang="ar-EG" sz="2000" b="1" dirty="0"/>
          </a:p>
          <a:p>
            <a:pPr algn="r" rtl="1"/>
            <a:r>
              <a:rPr lang="ar-EG" altLang="ar-EG" sz="2000" b="1" dirty="0">
                <a:solidFill>
                  <a:srgbClr val="FF0000"/>
                </a:solidFill>
              </a:rPr>
              <a:t>9. </a:t>
            </a:r>
            <a:r>
              <a:rPr lang="ar-SA" altLang="ar-EG" sz="2000" b="1" dirty="0">
                <a:solidFill>
                  <a:srgbClr val="FF0000"/>
                </a:solidFill>
                <a:cs typeface="Times New Roman" panose="02020603050405020304" pitchFamily="18" charset="0"/>
              </a:rPr>
              <a:t>تكلفة الأولية المناسبة</a:t>
            </a:r>
            <a:r>
              <a:rPr lang="ar-EG" altLang="ar-EG" sz="2000" b="1" dirty="0">
                <a:solidFill>
                  <a:srgbClr val="FF0000"/>
                </a:solidFill>
                <a:cs typeface="Times New Roman" panose="02020603050405020304" pitchFamily="18" charset="0"/>
              </a:rPr>
              <a:t>:</a:t>
            </a:r>
            <a:endParaRPr lang="ar-EG" altLang="ar-EG" sz="2000" b="1" dirty="0">
              <a:solidFill>
                <a:srgbClr val="FF0000"/>
              </a:solidFill>
            </a:endParaRPr>
          </a:p>
          <a:p>
            <a:pPr algn="r" rtl="1">
              <a:buFontTx/>
              <a:buChar char="•"/>
            </a:pPr>
            <a:r>
              <a:rPr lang="ar-SA" altLang="ar-EG" sz="2000" dirty="0">
                <a:cs typeface="Times New Roman" panose="02020603050405020304" pitchFamily="18" charset="0"/>
              </a:rPr>
              <a:t>رغم أن تكلفة تركيب بعض الأرضيات الصناعية قد تكون مرتفعة، إلا أنها توفر قيمة طويلة الأمد بفضل عمرها الطويل وانخفاض تكلفة صيانتها</a:t>
            </a:r>
            <a:r>
              <a:rPr lang="ar-EG" altLang="ar-EG" sz="2000" dirty="0">
                <a:cs typeface="Times New Roman" panose="02020603050405020304" pitchFamily="18" charset="0"/>
              </a:rPr>
              <a:t>.</a:t>
            </a:r>
            <a:endParaRPr lang="ar-EG" altLang="ar-EG" sz="2000" b="1" dirty="0"/>
          </a:p>
          <a:p>
            <a:pPr algn="r" rtl="1"/>
            <a:r>
              <a:rPr lang="ar-EG" altLang="ar-EG" sz="2000" b="1" dirty="0">
                <a:solidFill>
                  <a:srgbClr val="FF0000"/>
                </a:solidFill>
              </a:rPr>
              <a:t>10. </a:t>
            </a:r>
            <a:r>
              <a:rPr lang="ar-SA" altLang="ar-EG" sz="2000" b="1" dirty="0">
                <a:solidFill>
                  <a:srgbClr val="FF0000"/>
                </a:solidFill>
                <a:cs typeface="Times New Roman" panose="02020603050405020304" pitchFamily="18" charset="0"/>
              </a:rPr>
              <a:t>الأمان</a:t>
            </a:r>
            <a:r>
              <a:rPr lang="ar-EG" altLang="ar-EG" sz="2000" b="1" dirty="0">
                <a:solidFill>
                  <a:srgbClr val="FF0000"/>
                </a:solidFill>
                <a:cs typeface="Times New Roman" panose="02020603050405020304" pitchFamily="18" charset="0"/>
              </a:rPr>
              <a:t>:</a:t>
            </a:r>
            <a:endParaRPr lang="ar-EG" altLang="ar-EG" sz="2000" b="1" dirty="0">
              <a:solidFill>
                <a:srgbClr val="FF0000"/>
              </a:solidFill>
            </a:endParaRPr>
          </a:p>
          <a:p>
            <a:pPr algn="r" rtl="1">
              <a:buFontTx/>
              <a:buChar char="•"/>
            </a:pPr>
            <a:r>
              <a:rPr lang="ar-SA" altLang="ar-EG" sz="2000" dirty="0">
                <a:cs typeface="Times New Roman" panose="02020603050405020304" pitchFamily="18" charset="0"/>
              </a:rPr>
              <a:t>تتمتع بعض الأنواع مثل الأرضيات المطاطية بقدرة عالية على امتصاص الصدمات، مما يقلل من خطر الإصابات لدى الرياضيين</a:t>
            </a:r>
            <a:r>
              <a:rPr lang="ar-EG" altLang="ar-EG" sz="2000" dirty="0">
                <a:cs typeface="Times New Roman" panose="02020603050405020304" pitchFamily="18" charset="0"/>
              </a:rPr>
              <a:t>.</a:t>
            </a:r>
            <a:endParaRPr lang="ar-EG" altLang="ar-EG" sz="2000" dirty="0"/>
          </a:p>
          <a:p>
            <a:pPr algn="r" rtl="1"/>
            <a:r>
              <a:rPr lang="ar-SA" altLang="ar-EG" sz="2000" dirty="0">
                <a:cs typeface="Times New Roman" panose="02020603050405020304" pitchFamily="18" charset="0"/>
              </a:rPr>
              <a:t>رغم هذه المميزات، قد تكون بعض الأرضيات الصناعية أقل تميزًا من حيث المظهر الطبيعي مقارنة بالأرضيات الطبيعية، وتحتاج إلى فترة من التكيف عند الاستخدام في البداية</a:t>
            </a:r>
            <a:r>
              <a:rPr lang="ar-EG" altLang="ar-EG" sz="2000" dirty="0">
                <a:cs typeface="Times New Roman" panose="02020603050405020304" pitchFamily="18" charset="0"/>
              </a:rPr>
              <a:t>.</a:t>
            </a:r>
            <a:endParaRPr lang="ar-EG" altLang="ar-EG" sz="2000" dirty="0"/>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AI-generated content may be incorrect.">
            <a:extLst>
              <a:ext uri="{FF2B5EF4-FFF2-40B4-BE49-F238E27FC236}">
                <a16:creationId xmlns:a16="http://schemas.microsoft.com/office/drawing/2014/main" id="{55A5DEA7-2737-B83C-3483-BFDE9ED654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Tree>
    <p:extLst>
      <p:ext uri="{BB962C8B-B14F-4D97-AF65-F5344CB8AC3E}">
        <p14:creationId xmlns:p14="http://schemas.microsoft.com/office/powerpoint/2010/main" val="320282466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85891" y="4673526"/>
            <a:ext cx="2907065" cy="1556907"/>
          </a:xfrm>
        </p:spPr>
        <p:txBody>
          <a:bodyPr anchor="ctr">
            <a:normAutofit/>
          </a:bodyPr>
          <a:lstStyle/>
          <a:p>
            <a:r>
              <a:rPr lang="ar-EG" sz="2800" u="sng" dirty="0"/>
              <a:t>التقييم والخاتمة</a:t>
            </a:r>
          </a:p>
        </p:txBody>
      </p:sp>
      <p:sp>
        <p:nvSpPr>
          <p:cNvPr id="3" name="Content Placeholder 2"/>
          <p:cNvSpPr>
            <a:spLocks noGrp="1"/>
          </p:cNvSpPr>
          <p:nvPr>
            <p:ph idx="1"/>
          </p:nvPr>
        </p:nvSpPr>
        <p:spPr>
          <a:xfrm>
            <a:off x="-1701345" y="4905537"/>
            <a:ext cx="4940186" cy="1556907"/>
          </a:xfrm>
        </p:spPr>
        <p:txBody>
          <a:bodyPr anchor="ctr">
            <a:normAutofit/>
          </a:bodyPr>
          <a:lstStyle/>
          <a:p>
            <a:pPr algn="r" rtl="1"/>
            <a:r>
              <a:rPr lang="ar-EG" sz="1600" dirty="0"/>
              <a:t>- أسئلة وأجوبة</a:t>
            </a:r>
          </a:p>
          <a:p>
            <a:pPr algn="r" rtl="1"/>
            <a:r>
              <a:rPr lang="ar-EG" sz="1600" dirty="0"/>
              <a:t>- نموذج تقييم للمشاركين</a:t>
            </a:r>
          </a:p>
          <a:p>
            <a:pPr algn="r" rtl="1"/>
            <a:r>
              <a:rPr lang="ar-EG" sz="1600" dirty="0"/>
              <a:t>- شهادات حضور</a:t>
            </a:r>
          </a:p>
        </p:txBody>
      </p:sp>
      <p:pic>
        <p:nvPicPr>
          <p:cNvPr id="4" name="Picture 3">
            <a:extLst>
              <a:ext uri="{FF2B5EF4-FFF2-40B4-BE49-F238E27FC236}">
                <a16:creationId xmlns:a16="http://schemas.microsoft.com/office/drawing/2014/main" id="{5320D217-68AD-9A27-4A81-2B31293786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702" b="5548"/>
          <a:stretch>
            <a:fillRect/>
          </a:stretch>
        </p:blipFill>
        <p:spPr bwMode="auto">
          <a:xfrm>
            <a:off x="0" y="6348"/>
            <a:ext cx="9144000" cy="4547752"/>
          </a:xfrm>
          <a:prstGeom prst="rect">
            <a:avLst/>
          </a:prstGeom>
          <a:blipFill dpi="0" rotWithShape="0">
            <a:blip r:embed="rId3"/>
            <a:srcRect/>
            <a:tile tx="0" ty="0" sx="100000" sy="100000" flip="none" algn="tl"/>
          </a:blipFill>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2">
            <a:extLst>
              <a:ext uri="{FF2B5EF4-FFF2-40B4-BE49-F238E27FC236}">
                <a16:creationId xmlns:a16="http://schemas.microsoft.com/office/drawing/2014/main" id="{0C587D0D-1FC9-C75C-0CAE-E7C5F6744731}"/>
              </a:ext>
            </a:extLst>
          </p:cNvPr>
          <p:cNvSpPr txBox="1">
            <a:spLocks noChangeArrowheads="1"/>
          </p:cNvSpPr>
          <p:nvPr/>
        </p:nvSpPr>
        <p:spPr bwMode="auto">
          <a:xfrm>
            <a:off x="228600" y="813881"/>
            <a:ext cx="86868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rtl="1"/>
            <a:r>
              <a:rPr lang="ar-EG" altLang="ar-EG" sz="2000" b="1" u="sng" dirty="0">
                <a:solidFill>
                  <a:srgbClr val="FF0000"/>
                </a:solidFill>
              </a:rPr>
              <a:t>عيوب الارضيات الصناعية :-</a:t>
            </a:r>
          </a:p>
          <a:p>
            <a:pPr algn="r" rtl="1"/>
            <a:r>
              <a:rPr lang="ar-EG" altLang="ar-EG" sz="2000" dirty="0"/>
              <a:t>رغم المزايا العديدة للأرضيات الرياضية الصناعية، إلا أن لها بعض العيوب التي يجب أخذها في الاعتبار عند اختيارها. إليك أبرز هذه العيوب:</a:t>
            </a:r>
          </a:p>
          <a:p>
            <a:pPr algn="r" rtl="1"/>
            <a:r>
              <a:rPr lang="ar-EG" altLang="ar-EG" sz="2000" b="1" dirty="0">
                <a:solidFill>
                  <a:srgbClr val="FF0000"/>
                </a:solidFill>
              </a:rPr>
              <a:t>1. الراحة والأداء المحدود:</a:t>
            </a:r>
          </a:p>
          <a:p>
            <a:pPr algn="r" rtl="1">
              <a:buFont typeface="Arial" panose="020B0604020202020204" pitchFamily="34" charset="0"/>
              <a:buChar char="•"/>
            </a:pPr>
            <a:r>
              <a:rPr lang="ar-EG" altLang="ar-EG" sz="2000" dirty="0"/>
              <a:t>بعض أنواع الأرضيات الرياضية الصناعية قد تكون أقل راحة مقارنة بالأرضيات الطبيعية مثل العشب الطبيعي، مما يمكن أن يؤدي إلى زيادة الضغط على المفاصل والعضلات.</a:t>
            </a:r>
          </a:p>
          <a:p>
            <a:pPr algn="r" rtl="1">
              <a:buFont typeface="Arial" panose="020B0604020202020204" pitchFamily="34" charset="0"/>
              <a:buChar char="•"/>
            </a:pPr>
            <a:r>
              <a:rPr lang="ar-EG" altLang="ar-EG" sz="2000" dirty="0"/>
              <a:t>قد تكون بعض الأرضيات، مثل الأسطح الصلبة، أقل مرونة مما يؤدي إلى احتمالية أكبر للإصابات مثل التواءات المفاصل أو الإصابات الرياضية.</a:t>
            </a:r>
          </a:p>
          <a:p>
            <a:pPr algn="r" rtl="1"/>
            <a:r>
              <a:rPr lang="ar-EG" altLang="ar-EG" sz="2000" b="1" dirty="0">
                <a:solidFill>
                  <a:srgbClr val="FF0000"/>
                </a:solidFill>
              </a:rPr>
              <a:t>2. ارتفاع التكلفة الأولية:</a:t>
            </a:r>
          </a:p>
          <a:p>
            <a:pPr algn="r" rtl="1">
              <a:buFont typeface="Arial" panose="020B0604020202020204" pitchFamily="34" charset="0"/>
              <a:buChar char="•"/>
            </a:pPr>
            <a:r>
              <a:rPr lang="ar-EG" altLang="ar-EG" sz="2000" dirty="0"/>
              <a:t>تكلفة تركيب الأرضيات الرياضية الصناعية قد تكون مرتفعة مقارنة بالأرضيات الطبيعية. بعض الأنواع مثل العشب الصناعي أو الأرضيات المطاطية قد تتطلب استثمارًا كبيرًا في البداية.</a:t>
            </a:r>
          </a:p>
          <a:p>
            <a:pPr algn="r" rtl="1"/>
            <a:r>
              <a:rPr lang="ar-EG" altLang="ar-EG" sz="2000" b="1" dirty="0">
                <a:solidFill>
                  <a:srgbClr val="FF0000"/>
                </a:solidFill>
              </a:rPr>
              <a:t>3. التأثير البيئي:</a:t>
            </a:r>
          </a:p>
          <a:p>
            <a:pPr algn="r" rtl="1">
              <a:buFont typeface="Arial" panose="020B0604020202020204" pitchFamily="34" charset="0"/>
              <a:buChar char="•"/>
            </a:pPr>
            <a:r>
              <a:rPr lang="ar-EG" altLang="ar-EG" sz="2000" dirty="0"/>
              <a:t>العديد من الأرضيات الرياضية الصناعية تصنع من مواد بلاستيكية أو مواد غير قابلة للتحلل، مما قد يؤدي إلى مشاكل بيئية في حالة التخلص منها.</a:t>
            </a:r>
          </a:p>
          <a:p>
            <a:pPr algn="r" rtl="1">
              <a:buFont typeface="Arial" panose="020B0604020202020204" pitchFamily="34" charset="0"/>
              <a:buChar char="•"/>
            </a:pPr>
            <a:r>
              <a:rPr lang="ar-EG" altLang="ar-EG" sz="2000" dirty="0"/>
              <a:t>بعض الأنواع تحتوي على مواد كيميائية قد تكون ضارة عند التعرض الطويل لها أو عند انتهاء عمرها الافتراضي.</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2">
            <a:extLst>
              <a:ext uri="{FF2B5EF4-FFF2-40B4-BE49-F238E27FC236}">
                <a16:creationId xmlns:a16="http://schemas.microsoft.com/office/drawing/2014/main" id="{A7B9CAB0-DB0E-2F86-1B0B-91192AA023B3}"/>
              </a:ext>
            </a:extLst>
          </p:cNvPr>
          <p:cNvSpPr txBox="1">
            <a:spLocks noChangeArrowheads="1"/>
          </p:cNvSpPr>
          <p:nvPr/>
        </p:nvSpPr>
        <p:spPr bwMode="auto">
          <a:xfrm>
            <a:off x="282102" y="1074907"/>
            <a:ext cx="8631676"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rtl="1"/>
            <a:r>
              <a:rPr lang="ar-EG" altLang="ar-EG" sz="2000" b="1" dirty="0">
                <a:solidFill>
                  <a:srgbClr val="FF0000"/>
                </a:solidFill>
              </a:rPr>
              <a:t>4. الحرارة في الأجواء الحارة:</a:t>
            </a:r>
          </a:p>
          <a:p>
            <a:pPr algn="r" rtl="1">
              <a:buFont typeface="Arial" panose="020B0604020202020204" pitchFamily="34" charset="0"/>
              <a:buChar char="•"/>
            </a:pPr>
            <a:r>
              <a:rPr lang="ar-EG" altLang="ar-EG" sz="2000" dirty="0"/>
              <a:t>بعض الأرضيات الرياضية الصناعية مثل العشب الصناعي يمكن أن تصبح ساخنة جدًا عند التعرض لأشعة الشمس المباشرة، مما يجعلها غير مريحة للاستخدام في الأجواء الحارة.</a:t>
            </a:r>
          </a:p>
          <a:p>
            <a:pPr algn="r" rtl="1">
              <a:buFont typeface="Arial" panose="020B0604020202020204" pitchFamily="34" charset="0"/>
              <a:buChar char="•"/>
            </a:pPr>
            <a:r>
              <a:rPr lang="ar-EG" altLang="ar-EG" sz="2000" dirty="0"/>
              <a:t>الأسطح المطاطية قد تحتفظ بالحرارة أيضًا، مما يسبب انزعاجًا للرياضيين في الصيف.</a:t>
            </a:r>
          </a:p>
          <a:p>
            <a:pPr algn="r" rtl="1"/>
            <a:r>
              <a:rPr lang="ar-EG" altLang="ar-EG" sz="2000" b="1" dirty="0">
                <a:solidFill>
                  <a:srgbClr val="FF0000"/>
                </a:solidFill>
              </a:rPr>
              <a:t>5. الافتقار للمظهر الطبيعي:</a:t>
            </a:r>
          </a:p>
          <a:p>
            <a:pPr algn="r" rtl="1">
              <a:buFont typeface="Arial" panose="020B0604020202020204" pitchFamily="34" charset="0"/>
              <a:buChar char="•"/>
            </a:pPr>
            <a:r>
              <a:rPr lang="ar-EG" altLang="ar-EG" sz="2000" dirty="0"/>
              <a:t>على الرغم من أن بعض الأرضيات الصناعية قد تحاكي المظهر الطبيعي، إلا أن العديد منها لا يعكس الجمالية التي توفرها الأرضيات الطبيعية مثل العشب الأخضر أو الطين.</a:t>
            </a:r>
          </a:p>
          <a:p>
            <a:pPr algn="r" rtl="1">
              <a:buFont typeface="Arial" panose="020B0604020202020204" pitchFamily="34" charset="0"/>
              <a:buChar char="•"/>
            </a:pPr>
            <a:r>
              <a:rPr lang="ar-EG" altLang="ar-EG" sz="2000" dirty="0"/>
              <a:t>قد لا تعطي الإحساس الطبيعي والتقليدي للرياضات التي تُلعب عادة على الأرضيات الطبيعية.</a:t>
            </a:r>
          </a:p>
          <a:p>
            <a:pPr algn="r" rtl="1"/>
            <a:r>
              <a:rPr lang="ar-EG" altLang="ar-EG" sz="2000" b="1" dirty="0">
                <a:solidFill>
                  <a:srgbClr val="FF0000"/>
                </a:solidFill>
              </a:rPr>
              <a:t>6. التأثير على الأداء في بعض الرياضات:</a:t>
            </a:r>
          </a:p>
          <a:p>
            <a:pPr algn="r" rtl="1">
              <a:buFont typeface="Arial" panose="020B0604020202020204" pitchFamily="34" charset="0"/>
              <a:buChar char="•"/>
            </a:pPr>
            <a:r>
              <a:rPr lang="ar-EG" altLang="ar-EG" sz="2000" dirty="0"/>
              <a:t>بعض أنواع الأرضيات الصناعية قد تؤثر على طريقة حركة اللاعبين أو سلوك الكرة. على سبيل المثال، العشب الصناعي قد يؤدي إلى سرعة غير متوقعة للكرة مقارنة بالعشب الطبيعي.</a:t>
            </a:r>
          </a:p>
          <a:p>
            <a:pPr algn="r" rtl="1">
              <a:buFont typeface="Arial" panose="020B0604020202020204" pitchFamily="34" charset="0"/>
              <a:buChar char="•"/>
            </a:pPr>
            <a:r>
              <a:rPr lang="ar-EG" altLang="ar-EG" sz="2000" dirty="0"/>
              <a:t>قد تكون بعض الأسطح أقل مناسبة للرياضات التي تتطلب تفاعلاً دقيقًا مع الأرض مثل التنس أو الجولف.</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2">
            <a:extLst>
              <a:ext uri="{FF2B5EF4-FFF2-40B4-BE49-F238E27FC236}">
                <a16:creationId xmlns:a16="http://schemas.microsoft.com/office/drawing/2014/main" id="{E806A2E7-2A0F-DEB7-F08E-98B8C3E8A4DD}"/>
              </a:ext>
            </a:extLst>
          </p:cNvPr>
          <p:cNvSpPr txBox="1">
            <a:spLocks noChangeArrowheads="1"/>
          </p:cNvSpPr>
          <p:nvPr/>
        </p:nvSpPr>
        <p:spPr bwMode="auto">
          <a:xfrm>
            <a:off x="321013" y="1069739"/>
            <a:ext cx="852143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rtl="1"/>
            <a:r>
              <a:rPr lang="ar-EG" altLang="ar-EG" sz="2000" b="1" dirty="0">
                <a:solidFill>
                  <a:srgbClr val="FF0000"/>
                </a:solidFill>
              </a:rPr>
              <a:t>7. الاحتياج لتحديثات أو استبدال في حالة التلف:</a:t>
            </a:r>
          </a:p>
          <a:p>
            <a:pPr algn="r" rtl="1">
              <a:buFont typeface="Arial" panose="020B0604020202020204" pitchFamily="34" charset="0"/>
              <a:buChar char="•"/>
            </a:pPr>
            <a:r>
              <a:rPr lang="ar-EG" altLang="ar-EG" sz="2000" dirty="0"/>
              <a:t>رغم أن الأرضيات الرياضية الصناعية تتحمل الاستخدام المكثف، فإنها قد تتعرض للتلف بعد فترة طويلة من الاستخدام، مما يستدعي استبدال الأجزاء المتضررة أو تجديدها، مما يمكن أن يكون مكلفًا.</a:t>
            </a:r>
          </a:p>
          <a:p>
            <a:pPr algn="r" rtl="1"/>
            <a:r>
              <a:rPr lang="ar-EG" altLang="ar-EG" sz="2000" b="1" dirty="0">
                <a:solidFill>
                  <a:srgbClr val="FF0000"/>
                </a:solidFill>
              </a:rPr>
              <a:t>8. الاستجابة البيئية المحدودة:</a:t>
            </a:r>
          </a:p>
          <a:p>
            <a:pPr algn="r" rtl="1">
              <a:buFont typeface="Arial" panose="020B0604020202020204" pitchFamily="34" charset="0"/>
              <a:buChar char="•"/>
            </a:pPr>
            <a:r>
              <a:rPr lang="ar-EG" altLang="ar-EG" sz="2000" dirty="0"/>
              <a:t>في بعض الحالات، قد لا تكون الأرضيات الصناعية قابلة للتكيف مع الظروف البيئية أو مناخية مختلفة، مثل الرياح أو الأمطار، مما قد يجعلها أقل فعالية في بعض الأوقات.</a:t>
            </a:r>
          </a:p>
          <a:p>
            <a:pPr algn="r" rtl="1"/>
            <a:r>
              <a:rPr lang="ar-EG" altLang="ar-EG" sz="2000" b="1" dirty="0">
                <a:solidFill>
                  <a:srgbClr val="FF0000"/>
                </a:solidFill>
              </a:rPr>
              <a:t>9. المواد السامة في بعض الأنواع:</a:t>
            </a:r>
          </a:p>
          <a:p>
            <a:pPr algn="r" rtl="1">
              <a:buFont typeface="Arial" panose="020B0604020202020204" pitchFamily="34" charset="0"/>
              <a:buChar char="•"/>
            </a:pPr>
            <a:r>
              <a:rPr lang="ar-EG" altLang="ar-EG" sz="2000" dirty="0"/>
              <a:t>بعض الأرضيات، خاصة تلك المصنوعة من المطاط المعاد تدويره أو المواد الاصطناعية، قد تحتوي على مواد كيميائية قد تؤثر سلبًا على الصحة في حالة التعرض المباشر لها على المدى الطويل.</a:t>
            </a:r>
          </a:p>
          <a:p>
            <a:pPr algn="r" rtl="1"/>
            <a:r>
              <a:rPr lang="ar-EG" altLang="ar-EG" sz="2000" b="1" dirty="0">
                <a:solidFill>
                  <a:srgbClr val="FF0000"/>
                </a:solidFill>
              </a:rPr>
              <a:t>10. الإحساس الاصطناعي:</a:t>
            </a:r>
          </a:p>
          <a:p>
            <a:pPr algn="r" rtl="1">
              <a:buFont typeface="Arial" panose="020B0604020202020204" pitchFamily="34" charset="0"/>
              <a:buChar char="•"/>
            </a:pPr>
            <a:r>
              <a:rPr lang="ar-EG" altLang="ar-EG" sz="2000" dirty="0"/>
              <a:t>قد يلاحظ بعض الرياضيين أن الأرضيات الصناعية تفتقر إلى الإحساس الطبيعي في اللعب، مما قد يؤثر على أداء بعض الرياضيين الذين يفضلون الأرضيات الطبيعية.</a:t>
            </a:r>
          </a:p>
          <a:p>
            <a:pPr algn="r" rtl="1"/>
            <a:r>
              <a:rPr lang="ar-EG" altLang="ar-EG" sz="2000" dirty="0"/>
              <a:t>رغم هذه العيوب، تبقى الأرضيات الرياضية الصناعية خيارًا شائعًا وعمليًا في العديد من المنشآت الرياضية بفضل مزاياها العديدة، بشرط اختيار النوع المناسب وتوفير الصيانة اللازمة.</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
            <a:extLst>
              <a:ext uri="{FF2B5EF4-FFF2-40B4-BE49-F238E27FC236}">
                <a16:creationId xmlns:a16="http://schemas.microsoft.com/office/drawing/2014/main" id="{668ADE14-D800-E84A-2173-94B21C7B9403}"/>
              </a:ext>
            </a:extLst>
          </p:cNvPr>
          <p:cNvSpPr>
            <a:spLocks noChangeArrowheads="1"/>
          </p:cNvSpPr>
          <p:nvPr/>
        </p:nvSpPr>
        <p:spPr bwMode="auto">
          <a:xfrm>
            <a:off x="114300" y="504825"/>
            <a:ext cx="8915400" cy="584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rtl="1"/>
            <a:r>
              <a:rPr lang="ar-EG" altLang="ar-EG" sz="2200" b="1" u="sng" dirty="0">
                <a:solidFill>
                  <a:srgbClr val="FF0000"/>
                </a:solidFill>
                <a:cs typeface="Times New Roman" panose="02020603050405020304" pitchFamily="18" charset="0"/>
              </a:rPr>
              <a:t>ثالثا الارضيات الهجين :-</a:t>
            </a:r>
          </a:p>
          <a:p>
            <a:pPr algn="r" rtl="1"/>
            <a:r>
              <a:rPr lang="ar-SA" altLang="ar-EG" sz="2200" b="1" u="sng" dirty="0">
                <a:solidFill>
                  <a:srgbClr val="FF0000"/>
                </a:solidFill>
                <a:cs typeface="Times New Roman" panose="02020603050405020304" pitchFamily="18" charset="0"/>
              </a:rPr>
              <a:t>مميزات الارضيات الرياضية الهجين</a:t>
            </a:r>
            <a:r>
              <a:rPr lang="ar-EG" altLang="ar-EG" sz="2200" b="1" u="sng" dirty="0">
                <a:solidFill>
                  <a:srgbClr val="FF0000"/>
                </a:solidFill>
                <a:cs typeface="Times New Roman" panose="02020603050405020304" pitchFamily="18" charset="0"/>
              </a:rPr>
              <a:t>:- </a:t>
            </a:r>
            <a:endParaRPr lang="ar-EG" altLang="ar-EG" sz="2200" b="1" u="sng" dirty="0">
              <a:solidFill>
                <a:srgbClr val="FF0000"/>
              </a:solidFill>
            </a:endParaRPr>
          </a:p>
          <a:p>
            <a:pPr algn="r" rtl="1"/>
            <a:r>
              <a:rPr lang="ar-SA" altLang="ar-EG" sz="2200" dirty="0">
                <a:cs typeface="Times New Roman" panose="02020603050405020304" pitchFamily="18" charset="0"/>
              </a:rPr>
              <a:t>الأرضيات الرياضية الهجين هي نوع من الأرضيات التي تجمع بين خصائص الأرضيات الطبيعية والصناعية. هذا النوع من الأرضيات يوفر مزايا عدة تلبي احتياجات المنشآت الرياضية المتنوعة. إليك أبرز مميزاتها</a:t>
            </a:r>
            <a:r>
              <a:rPr lang="ar-EG" altLang="ar-EG" sz="2200" dirty="0">
                <a:cs typeface="Times New Roman" panose="02020603050405020304" pitchFamily="18" charset="0"/>
              </a:rPr>
              <a:t>:</a:t>
            </a:r>
            <a:endParaRPr lang="ar-EG" altLang="ar-EG" sz="2200" b="1" dirty="0"/>
          </a:p>
          <a:p>
            <a:pPr algn="r" rtl="1"/>
            <a:r>
              <a:rPr lang="ar-EG" altLang="ar-EG" sz="2200" b="1" dirty="0"/>
              <a:t>1. </a:t>
            </a:r>
            <a:r>
              <a:rPr lang="ar-SA" altLang="ar-EG" sz="2200" b="1" dirty="0">
                <a:cs typeface="Times New Roman" panose="02020603050405020304" pitchFamily="18" charset="0"/>
              </a:rPr>
              <a:t>التوازن بين الأداء والراحة</a:t>
            </a:r>
            <a:r>
              <a:rPr lang="ar-EG" altLang="ar-EG" sz="2200" b="1" dirty="0">
                <a:cs typeface="Times New Roman" panose="02020603050405020304" pitchFamily="18" charset="0"/>
              </a:rPr>
              <a:t>:</a:t>
            </a:r>
            <a:endParaRPr lang="ar-EG" altLang="ar-EG" sz="2200" b="1" dirty="0"/>
          </a:p>
          <a:p>
            <a:pPr algn="r" rtl="1">
              <a:buFontTx/>
              <a:buChar char="•"/>
            </a:pPr>
            <a:r>
              <a:rPr lang="ar-SA" altLang="ar-EG" sz="2200" b="1" dirty="0">
                <a:cs typeface="Times New Roman" panose="02020603050405020304" pitchFamily="18" charset="0"/>
              </a:rPr>
              <a:t>مرونة عالية</a:t>
            </a:r>
            <a:r>
              <a:rPr lang="ar-EG" altLang="ar-EG" sz="2200" b="1" dirty="0">
                <a:cs typeface="Times New Roman" panose="02020603050405020304" pitchFamily="18" charset="0"/>
              </a:rPr>
              <a:t>:</a:t>
            </a:r>
            <a:r>
              <a:rPr lang="ar-EG" altLang="ar-EG" sz="2200" dirty="0"/>
              <a:t> </a:t>
            </a:r>
            <a:r>
              <a:rPr lang="ar-SA" altLang="ar-EG" sz="2200" dirty="0">
                <a:cs typeface="Times New Roman" panose="02020603050405020304" pitchFamily="18" charset="0"/>
              </a:rPr>
              <a:t>توفر الأرضيات الهجينة التوازن بين الراحة والأداء، حيث تجمع بين المرونة التي توفرها الأرضيات الطبيعية (مثل العشب) مع خصائص الأرضيات الصناعية من حيث التحمل والمتانة</a:t>
            </a:r>
            <a:r>
              <a:rPr lang="ar-EG" altLang="ar-EG" sz="2200" dirty="0"/>
              <a:t>.</a:t>
            </a:r>
          </a:p>
          <a:p>
            <a:pPr algn="r" rtl="1">
              <a:buFontTx/>
              <a:buChar char="•"/>
            </a:pPr>
            <a:r>
              <a:rPr lang="ar-SA" altLang="ar-EG" sz="2200" b="1" dirty="0">
                <a:cs typeface="Times New Roman" panose="02020603050405020304" pitchFamily="18" charset="0"/>
              </a:rPr>
              <a:t>الامتصاص الجيد للصدمات</a:t>
            </a:r>
            <a:r>
              <a:rPr lang="ar-EG" altLang="ar-EG" sz="2200" b="1" dirty="0">
                <a:cs typeface="Times New Roman" panose="02020603050405020304" pitchFamily="18" charset="0"/>
              </a:rPr>
              <a:t>:</a:t>
            </a:r>
            <a:r>
              <a:rPr lang="ar-EG" altLang="ar-EG" sz="2200" dirty="0"/>
              <a:t> </a:t>
            </a:r>
            <a:r>
              <a:rPr lang="ar-SA" altLang="ar-EG" sz="2200" dirty="0">
                <a:cs typeface="Times New Roman" panose="02020603050405020304" pitchFamily="18" charset="0"/>
              </a:rPr>
              <a:t>تساعد الأرضيات الهجينة في تقليل التأثير على المفاصل والأربطة، مما يقلل من خطر الإصابات الرياضية</a:t>
            </a:r>
            <a:r>
              <a:rPr lang="ar-EG" altLang="ar-EG" sz="2200" dirty="0"/>
              <a:t>.</a:t>
            </a:r>
            <a:endParaRPr lang="ar-EG" altLang="ar-EG" sz="2200" b="1" dirty="0"/>
          </a:p>
          <a:p>
            <a:pPr algn="r" rtl="1"/>
            <a:r>
              <a:rPr lang="ar-EG" altLang="ar-EG" sz="2200" b="1" dirty="0"/>
              <a:t>2. </a:t>
            </a:r>
            <a:r>
              <a:rPr lang="ar-SA" altLang="ar-EG" sz="2200" b="1" dirty="0">
                <a:cs typeface="Times New Roman" panose="02020603050405020304" pitchFamily="18" charset="0"/>
              </a:rPr>
              <a:t>التحمل والمتانة</a:t>
            </a:r>
            <a:r>
              <a:rPr lang="ar-EG" altLang="ar-EG" sz="2200" b="1" dirty="0">
                <a:cs typeface="Times New Roman" panose="02020603050405020304" pitchFamily="18" charset="0"/>
              </a:rPr>
              <a:t>:</a:t>
            </a:r>
            <a:endParaRPr lang="ar-EG" altLang="ar-EG" sz="2200" b="1" dirty="0"/>
          </a:p>
          <a:p>
            <a:pPr algn="r" rtl="1">
              <a:buFontTx/>
              <a:buChar char="•"/>
            </a:pPr>
            <a:r>
              <a:rPr lang="ar-SA" altLang="ar-EG" sz="2200" b="1" dirty="0">
                <a:cs typeface="Times New Roman" panose="02020603050405020304" pitchFamily="18" charset="0"/>
              </a:rPr>
              <a:t>مقاومة للتآكل</a:t>
            </a:r>
            <a:r>
              <a:rPr lang="ar-EG" altLang="ar-EG" sz="2200" b="1" dirty="0">
                <a:cs typeface="Times New Roman" panose="02020603050405020304" pitchFamily="18" charset="0"/>
              </a:rPr>
              <a:t>:</a:t>
            </a:r>
            <a:r>
              <a:rPr lang="ar-EG" altLang="ar-EG" sz="2200" dirty="0"/>
              <a:t> </a:t>
            </a:r>
            <a:r>
              <a:rPr lang="ar-SA" altLang="ar-EG" sz="2200" dirty="0">
                <a:cs typeface="Times New Roman" panose="02020603050405020304" pitchFamily="18" charset="0"/>
              </a:rPr>
              <a:t>الأرضيات الهجينة توفر سطحًا قويًا ومتوازنًا يمكنه تحمل الاستخدام المكثف والمستمر، مما يجعلها خيارًا مثاليًا للرياضات ذات الضغط العالي مثل كرة القدم أو كرة السلة</a:t>
            </a:r>
            <a:r>
              <a:rPr lang="ar-EG" altLang="ar-EG" sz="2200" dirty="0"/>
              <a:t>.</a:t>
            </a:r>
          </a:p>
          <a:p>
            <a:pPr algn="r" rtl="1">
              <a:buFontTx/>
              <a:buChar char="•"/>
            </a:pPr>
            <a:r>
              <a:rPr lang="ar-SA" altLang="ar-EG" sz="2200" b="1" dirty="0">
                <a:cs typeface="Times New Roman" panose="02020603050405020304" pitchFamily="18" charset="0"/>
              </a:rPr>
              <a:t>مقاومة للتلف</a:t>
            </a:r>
            <a:r>
              <a:rPr lang="ar-EG" altLang="ar-EG" sz="2200" b="1" dirty="0">
                <a:cs typeface="Times New Roman" panose="02020603050405020304" pitchFamily="18" charset="0"/>
              </a:rPr>
              <a:t>:</a:t>
            </a:r>
            <a:r>
              <a:rPr lang="ar-EG" altLang="ar-EG" sz="2200" dirty="0"/>
              <a:t> </a:t>
            </a:r>
            <a:r>
              <a:rPr lang="ar-SA" altLang="ar-EG" sz="2200" dirty="0">
                <a:cs typeface="Times New Roman" panose="02020603050405020304" pitchFamily="18" charset="0"/>
              </a:rPr>
              <a:t>تتضمن مزيجًا من المواد الاصطناعية والطبيعية مما يزيد من قدرة الأرضية على مقاومة التآكل والأضرار مقارنة بالأرضيات الطبيعية فقط</a:t>
            </a:r>
            <a:r>
              <a:rPr lang="ar-EG" altLang="ar-EG" sz="2200" dirty="0"/>
              <a:t>.</a:t>
            </a:r>
          </a:p>
          <a:p>
            <a:pPr algn="r" rtl="1">
              <a:buFontTx/>
              <a:buChar char="•"/>
            </a:pPr>
            <a:endParaRPr lang="ar-EG" altLang="ar-EG" sz="2200" b="1"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2">
            <a:extLst>
              <a:ext uri="{FF2B5EF4-FFF2-40B4-BE49-F238E27FC236}">
                <a16:creationId xmlns:a16="http://schemas.microsoft.com/office/drawing/2014/main" id="{13D6DCA7-F02B-022B-E800-08F8D252E969}"/>
              </a:ext>
            </a:extLst>
          </p:cNvPr>
          <p:cNvSpPr txBox="1">
            <a:spLocks noChangeArrowheads="1"/>
          </p:cNvSpPr>
          <p:nvPr/>
        </p:nvSpPr>
        <p:spPr bwMode="auto">
          <a:xfrm>
            <a:off x="0" y="601495"/>
            <a:ext cx="8839200" cy="6986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rtl="1"/>
            <a:r>
              <a:rPr lang="ar-EG" altLang="ar-EG" sz="2000" b="1" dirty="0">
                <a:solidFill>
                  <a:srgbClr val="FF0000"/>
                </a:solidFill>
              </a:rPr>
              <a:t>3. </a:t>
            </a:r>
            <a:r>
              <a:rPr lang="ar-SA" altLang="ar-EG" sz="2000" b="1" dirty="0">
                <a:solidFill>
                  <a:srgbClr val="FF0000"/>
                </a:solidFill>
                <a:cs typeface="Times New Roman" panose="02020603050405020304" pitchFamily="18" charset="0"/>
              </a:rPr>
              <a:t>التكيف مع جميع الظروف الجوية</a:t>
            </a:r>
            <a:r>
              <a:rPr lang="ar-EG" altLang="ar-EG" sz="2000" b="1" dirty="0">
                <a:solidFill>
                  <a:srgbClr val="FF0000"/>
                </a:solidFill>
                <a:cs typeface="Times New Roman" panose="02020603050405020304" pitchFamily="18" charset="0"/>
              </a:rPr>
              <a:t>:</a:t>
            </a:r>
            <a:endParaRPr lang="ar-EG" altLang="ar-EG" sz="2000" b="1" dirty="0">
              <a:solidFill>
                <a:srgbClr val="FF0000"/>
              </a:solidFill>
            </a:endParaRPr>
          </a:p>
          <a:p>
            <a:pPr algn="r" rtl="1">
              <a:buFontTx/>
              <a:buChar char="•"/>
            </a:pPr>
            <a:r>
              <a:rPr lang="ar-SA" altLang="ar-EG" sz="2000" b="1" dirty="0">
                <a:cs typeface="Times New Roman" panose="02020603050405020304" pitchFamily="18" charset="0"/>
              </a:rPr>
              <a:t>قوة التكيف مع المناخ</a:t>
            </a:r>
            <a:r>
              <a:rPr lang="ar-EG" altLang="ar-EG" sz="2000" b="1" dirty="0">
                <a:cs typeface="Times New Roman" panose="02020603050405020304" pitchFamily="18" charset="0"/>
              </a:rPr>
              <a:t>:</a:t>
            </a:r>
            <a:r>
              <a:rPr lang="ar-EG" altLang="ar-EG" sz="2000" dirty="0"/>
              <a:t> </a:t>
            </a:r>
            <a:r>
              <a:rPr lang="ar-SA" altLang="ar-EG" sz="2000" dirty="0">
                <a:cs typeface="Times New Roman" panose="02020603050405020304" pitchFamily="18" charset="0"/>
              </a:rPr>
              <a:t>الأرضيات الهجينة تستطيع التكيف مع الظروف المناخية المختلفة (حارة، باردة، رطبة)، وتوفر أداءً جيدًا في جميع الظروف الجوية، على عكس الأرضيات الطبيعية التي قد تتأثر بتغيرات الطقس</a:t>
            </a:r>
            <a:r>
              <a:rPr lang="ar-EG" altLang="ar-EG" sz="2000" dirty="0"/>
              <a:t>.</a:t>
            </a:r>
            <a:endParaRPr lang="ar-EG" altLang="ar-EG" sz="2000" b="1" dirty="0">
              <a:cs typeface="Times New Roman" panose="02020603050405020304" pitchFamily="18" charset="0"/>
            </a:endParaRPr>
          </a:p>
          <a:p>
            <a:pPr algn="r" rtl="1">
              <a:buFontTx/>
              <a:buChar char="•"/>
            </a:pPr>
            <a:r>
              <a:rPr lang="ar-SA" altLang="ar-EG" sz="2000" b="1" dirty="0">
                <a:cs typeface="Times New Roman" panose="02020603050405020304" pitchFamily="18" charset="0"/>
              </a:rPr>
              <a:t>مقاومة للماء والطقس</a:t>
            </a:r>
            <a:r>
              <a:rPr lang="ar-EG" altLang="ar-EG" sz="2000" b="1" dirty="0">
                <a:cs typeface="Times New Roman" panose="02020603050405020304" pitchFamily="18" charset="0"/>
              </a:rPr>
              <a:t>:</a:t>
            </a:r>
            <a:r>
              <a:rPr lang="ar-EG" altLang="ar-EG" sz="2000" dirty="0"/>
              <a:t> </a:t>
            </a:r>
            <a:r>
              <a:rPr lang="ar-SA" altLang="ar-EG" sz="2000" dirty="0">
                <a:cs typeface="Times New Roman" panose="02020603050405020304" pitchFamily="18" charset="0"/>
              </a:rPr>
              <a:t>غالبًا ما تكون الأرضيات الهجينة مقاومة للماء والثلوج، مما يجعلها صالحة للاستخدام في جميع فصول السنة</a:t>
            </a:r>
            <a:r>
              <a:rPr lang="ar-EG" altLang="ar-EG" sz="2000" dirty="0"/>
              <a:t>.</a:t>
            </a:r>
            <a:endParaRPr lang="ar-EG" altLang="ar-EG" sz="2000" b="1" dirty="0"/>
          </a:p>
          <a:p>
            <a:pPr algn="r" rtl="1"/>
            <a:r>
              <a:rPr lang="ar-EG" altLang="ar-EG" sz="2000" b="1" dirty="0">
                <a:solidFill>
                  <a:srgbClr val="FF0000"/>
                </a:solidFill>
              </a:rPr>
              <a:t>4. </a:t>
            </a:r>
            <a:r>
              <a:rPr lang="ar-SA" altLang="ar-EG" sz="2000" b="1" dirty="0">
                <a:solidFill>
                  <a:srgbClr val="FF0000"/>
                </a:solidFill>
                <a:cs typeface="Times New Roman" panose="02020603050405020304" pitchFamily="18" charset="0"/>
              </a:rPr>
              <a:t>الاستدامة البيئية</a:t>
            </a:r>
            <a:r>
              <a:rPr lang="ar-EG" altLang="ar-EG" sz="2000" b="1" dirty="0">
                <a:solidFill>
                  <a:srgbClr val="FF0000"/>
                </a:solidFill>
                <a:cs typeface="Times New Roman" panose="02020603050405020304" pitchFamily="18" charset="0"/>
              </a:rPr>
              <a:t>:</a:t>
            </a:r>
            <a:endParaRPr lang="ar-EG" altLang="ar-EG" sz="2000" b="1" dirty="0">
              <a:solidFill>
                <a:srgbClr val="FF0000"/>
              </a:solidFill>
            </a:endParaRPr>
          </a:p>
          <a:p>
            <a:pPr algn="r" rtl="1">
              <a:buFontTx/>
              <a:buChar char="•"/>
            </a:pPr>
            <a:r>
              <a:rPr lang="ar-SA" altLang="ar-EG" sz="2000" b="1" dirty="0">
                <a:cs typeface="Times New Roman" panose="02020603050405020304" pitchFamily="18" charset="0"/>
              </a:rPr>
              <a:t>مكونات قابلة لإعادة التدوير</a:t>
            </a:r>
            <a:r>
              <a:rPr lang="ar-EG" altLang="ar-EG" sz="2000" b="1" dirty="0">
                <a:cs typeface="Times New Roman" panose="02020603050405020304" pitchFamily="18" charset="0"/>
              </a:rPr>
              <a:t>:</a:t>
            </a:r>
            <a:r>
              <a:rPr lang="ar-EG" altLang="ar-EG" sz="2000" dirty="0"/>
              <a:t> </a:t>
            </a:r>
            <a:r>
              <a:rPr lang="ar-SA" altLang="ar-EG" sz="2000" dirty="0">
                <a:cs typeface="Times New Roman" panose="02020603050405020304" pitchFamily="18" charset="0"/>
              </a:rPr>
              <a:t>العديد من الأرضيات الهجينة مصنوعة من مواد قابلة لإعادة التدوير، مما يجعلها خيارًا صديقًا للبيئة</a:t>
            </a:r>
            <a:r>
              <a:rPr lang="ar-EG" altLang="ar-EG" sz="2000" dirty="0"/>
              <a:t>.</a:t>
            </a:r>
          </a:p>
          <a:p>
            <a:pPr algn="r" rtl="1">
              <a:buFontTx/>
              <a:buChar char="•"/>
            </a:pPr>
            <a:r>
              <a:rPr lang="ar-SA" altLang="ar-EG" sz="2000" b="1" dirty="0">
                <a:cs typeface="Times New Roman" panose="02020603050405020304" pitchFamily="18" charset="0"/>
              </a:rPr>
              <a:t>تقليل استهلاك الموارد</a:t>
            </a:r>
            <a:r>
              <a:rPr lang="ar-EG" altLang="ar-EG" sz="2000" b="1" dirty="0">
                <a:cs typeface="Times New Roman" panose="02020603050405020304" pitchFamily="18" charset="0"/>
              </a:rPr>
              <a:t>:</a:t>
            </a:r>
            <a:r>
              <a:rPr lang="ar-EG" altLang="ar-EG" sz="2000" dirty="0"/>
              <a:t> </a:t>
            </a:r>
            <a:r>
              <a:rPr lang="ar-SA" altLang="ar-EG" sz="2000" dirty="0">
                <a:cs typeface="Times New Roman" panose="02020603050405020304" pitchFamily="18" charset="0"/>
              </a:rPr>
              <a:t>الجمع بين المواد الطبيعية والصناعية يقلل من الحاجة لاستخدام موارد إضافية، ويقلل من الحاجة إلى صيانة مكثفة كما هو الحال في الأرضيات الطبيعية</a:t>
            </a:r>
            <a:r>
              <a:rPr lang="ar-EG" altLang="ar-EG" sz="2000" dirty="0"/>
              <a:t>.</a:t>
            </a:r>
          </a:p>
          <a:p>
            <a:pPr algn="r" rtl="1"/>
            <a:r>
              <a:rPr lang="ar-EG" altLang="ar-EG" sz="2000" b="1" dirty="0">
                <a:solidFill>
                  <a:srgbClr val="FF0000"/>
                </a:solidFill>
              </a:rPr>
              <a:t>5. </a:t>
            </a:r>
            <a:r>
              <a:rPr lang="ar-SA" altLang="ar-EG" sz="2000" b="1" dirty="0">
                <a:solidFill>
                  <a:srgbClr val="FF0000"/>
                </a:solidFill>
                <a:cs typeface="Times New Roman" panose="02020603050405020304" pitchFamily="18" charset="0"/>
              </a:rPr>
              <a:t>الصيانة السهلة</a:t>
            </a:r>
            <a:r>
              <a:rPr lang="ar-EG" altLang="ar-EG" sz="2000" b="1" dirty="0">
                <a:solidFill>
                  <a:srgbClr val="FF0000"/>
                </a:solidFill>
                <a:cs typeface="Times New Roman" panose="02020603050405020304" pitchFamily="18" charset="0"/>
              </a:rPr>
              <a:t>:</a:t>
            </a:r>
            <a:endParaRPr lang="ar-EG" altLang="ar-EG" sz="2000" b="1" dirty="0">
              <a:solidFill>
                <a:srgbClr val="FF0000"/>
              </a:solidFill>
            </a:endParaRPr>
          </a:p>
          <a:p>
            <a:pPr algn="r" rtl="1">
              <a:buFontTx/>
              <a:buChar char="•"/>
            </a:pPr>
            <a:r>
              <a:rPr lang="ar-SA" altLang="ar-EG" sz="2000" b="1" dirty="0">
                <a:cs typeface="Times New Roman" panose="02020603050405020304" pitchFamily="18" charset="0"/>
              </a:rPr>
              <a:t>منخفضة الصيانة</a:t>
            </a:r>
            <a:r>
              <a:rPr lang="ar-EG" altLang="ar-EG" sz="2000" b="1" dirty="0">
                <a:cs typeface="Times New Roman" panose="02020603050405020304" pitchFamily="18" charset="0"/>
              </a:rPr>
              <a:t>:</a:t>
            </a:r>
            <a:r>
              <a:rPr lang="ar-EG" altLang="ar-EG" sz="2000" dirty="0"/>
              <a:t> </a:t>
            </a:r>
            <a:r>
              <a:rPr lang="ar-SA" altLang="ar-EG" sz="2000" dirty="0">
                <a:cs typeface="Times New Roman" panose="02020603050405020304" pitchFamily="18" charset="0"/>
              </a:rPr>
              <a:t>مقارنة بالأرضيات الطبيعية التي تتطلب صيانة مستمرة مثل الري أو القص، تتميز الأرضيات الهجينة بأنها أسهل في الصيانة، حيث تحتاج إلى تنظيف أقل وصيانة دورية</a:t>
            </a:r>
            <a:r>
              <a:rPr lang="ar-EG" altLang="ar-EG" sz="2000" dirty="0"/>
              <a:t>.</a:t>
            </a:r>
          </a:p>
          <a:p>
            <a:pPr algn="r" rtl="1">
              <a:buFontTx/>
              <a:buChar char="•"/>
            </a:pPr>
            <a:r>
              <a:rPr lang="ar-SA" altLang="ar-EG" sz="2000" b="1" dirty="0">
                <a:cs typeface="Times New Roman" panose="02020603050405020304" pitchFamily="18" charset="0"/>
              </a:rPr>
              <a:t>ديمومة أطول</a:t>
            </a:r>
            <a:r>
              <a:rPr lang="ar-EG" altLang="ar-EG" sz="2000" b="1" dirty="0">
                <a:cs typeface="Times New Roman" panose="02020603050405020304" pitchFamily="18" charset="0"/>
              </a:rPr>
              <a:t>:</a:t>
            </a:r>
            <a:r>
              <a:rPr lang="ar-EG" altLang="ar-EG" sz="2000" dirty="0"/>
              <a:t> </a:t>
            </a:r>
            <a:r>
              <a:rPr lang="ar-SA" altLang="ar-EG" sz="2000" dirty="0">
                <a:cs typeface="Times New Roman" panose="02020603050405020304" pitchFamily="18" charset="0"/>
              </a:rPr>
              <a:t>توفر الأرضيات الهجينة استمرارية لفترة طويلة دون الحاجة إلى استبدال أو تجديد متكرر، مما يقلل من تكاليف الصيانة على المدى الطويل</a:t>
            </a:r>
            <a:r>
              <a:rPr lang="ar-EG" altLang="ar-EG" sz="2000" dirty="0"/>
              <a:t>.</a:t>
            </a:r>
          </a:p>
          <a:p>
            <a:pPr algn="r" rtl="1"/>
            <a:r>
              <a:rPr lang="ar-EG" altLang="ar-EG" sz="2000" b="1" dirty="0">
                <a:solidFill>
                  <a:srgbClr val="FF0000"/>
                </a:solidFill>
              </a:rPr>
              <a:t>6. </a:t>
            </a:r>
            <a:r>
              <a:rPr lang="ar-SA" altLang="ar-EG" sz="2000" b="1" dirty="0">
                <a:solidFill>
                  <a:srgbClr val="FF0000"/>
                </a:solidFill>
                <a:cs typeface="Times New Roman" panose="02020603050405020304" pitchFamily="18" charset="0"/>
              </a:rPr>
              <a:t>الأداء العالي للرياضات المختلفة</a:t>
            </a:r>
            <a:r>
              <a:rPr lang="ar-EG" altLang="ar-EG" sz="2000" b="1" dirty="0">
                <a:solidFill>
                  <a:srgbClr val="FF0000"/>
                </a:solidFill>
                <a:cs typeface="Times New Roman" panose="02020603050405020304" pitchFamily="18" charset="0"/>
              </a:rPr>
              <a:t>:</a:t>
            </a:r>
            <a:endParaRPr lang="ar-EG" altLang="ar-EG" sz="2000" b="1" dirty="0">
              <a:solidFill>
                <a:srgbClr val="FF0000"/>
              </a:solidFill>
            </a:endParaRPr>
          </a:p>
          <a:p>
            <a:pPr algn="r" rtl="1">
              <a:buFontTx/>
              <a:buChar char="•"/>
            </a:pPr>
            <a:r>
              <a:rPr lang="ar-SA" altLang="ar-EG" sz="2000" b="1" dirty="0">
                <a:cs typeface="Times New Roman" panose="02020603050405020304" pitchFamily="18" charset="0"/>
              </a:rPr>
              <a:t>ملائمة لمجموعة متنوعة من الرياضات</a:t>
            </a:r>
            <a:r>
              <a:rPr lang="ar-EG" altLang="ar-EG" sz="2000" b="1" dirty="0">
                <a:cs typeface="Times New Roman" panose="02020603050405020304" pitchFamily="18" charset="0"/>
              </a:rPr>
              <a:t>:</a:t>
            </a:r>
            <a:r>
              <a:rPr lang="ar-EG" altLang="ar-EG" sz="2000" dirty="0"/>
              <a:t> </a:t>
            </a:r>
            <a:r>
              <a:rPr lang="ar-SA" altLang="ar-EG" sz="2000" dirty="0">
                <a:cs typeface="Times New Roman" panose="02020603050405020304" pitchFamily="18" charset="0"/>
              </a:rPr>
              <a:t>يمكن تصميم الأرضيات الهجينة لتناسب أنواعًا متعددة من الرياضات مثل كرة القدم، كرة السلة، والتنس، مما يجعلها خيارًا متعدد الاستخدامات</a:t>
            </a:r>
            <a:r>
              <a:rPr lang="ar-EG" altLang="ar-EG" sz="2000" dirty="0"/>
              <a:t>.</a:t>
            </a:r>
          </a:p>
          <a:p>
            <a:pPr algn="r" rtl="1">
              <a:buFontTx/>
              <a:buChar char="•"/>
            </a:pPr>
            <a:r>
              <a:rPr lang="ar-SA" altLang="ar-EG" sz="2000" b="1" dirty="0">
                <a:cs typeface="Times New Roman" panose="02020603050405020304" pitchFamily="18" charset="0"/>
              </a:rPr>
              <a:t>تحكم متفوق في الكرة</a:t>
            </a:r>
            <a:r>
              <a:rPr lang="ar-EG" altLang="ar-EG" sz="2000" b="1" dirty="0">
                <a:cs typeface="Times New Roman" panose="02020603050405020304" pitchFamily="18" charset="0"/>
              </a:rPr>
              <a:t>:</a:t>
            </a:r>
            <a:r>
              <a:rPr lang="ar-EG" altLang="ar-EG" sz="2000" dirty="0"/>
              <a:t> </a:t>
            </a:r>
            <a:r>
              <a:rPr lang="ar-SA" altLang="ar-EG" sz="2000" dirty="0">
                <a:cs typeface="Times New Roman" panose="02020603050405020304" pitchFamily="18" charset="0"/>
              </a:rPr>
              <a:t>يمكن تعديل سطح الأرضية الهجينة لتوفير تحكم مثالي في حركة الكرة،</a:t>
            </a:r>
            <a:endParaRPr lang="ar-EG" altLang="ar-EG" sz="2000" b="1" dirty="0"/>
          </a:p>
          <a:p>
            <a:pPr algn="r" rtl="1">
              <a:buFontTx/>
              <a:buChar char="•"/>
            </a:pPr>
            <a:endParaRPr lang="ar-EG" altLang="ar-EG" dirty="0"/>
          </a:p>
          <a:p>
            <a:pPr algn="r" rtl="1"/>
            <a:endParaRPr lang="ar-EG" altLang="ar-EG" b="1"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2">
            <a:extLst>
              <a:ext uri="{FF2B5EF4-FFF2-40B4-BE49-F238E27FC236}">
                <a16:creationId xmlns:a16="http://schemas.microsoft.com/office/drawing/2014/main" id="{4CA6071F-3A81-7702-78A7-DB0EFC705641}"/>
              </a:ext>
            </a:extLst>
          </p:cNvPr>
          <p:cNvSpPr txBox="1">
            <a:spLocks noChangeArrowheads="1"/>
          </p:cNvSpPr>
          <p:nvPr/>
        </p:nvSpPr>
        <p:spPr bwMode="auto">
          <a:xfrm>
            <a:off x="114300" y="843063"/>
            <a:ext cx="8915400"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rtl="1"/>
            <a:r>
              <a:rPr lang="ar-EG" altLang="ar-EG" sz="2200" b="1" dirty="0">
                <a:solidFill>
                  <a:srgbClr val="FF0000"/>
                </a:solidFill>
              </a:rPr>
              <a:t>7. </a:t>
            </a:r>
            <a:r>
              <a:rPr lang="ar-SA" altLang="ar-EG" sz="2200" b="1" dirty="0">
                <a:solidFill>
                  <a:srgbClr val="FF0000"/>
                </a:solidFill>
                <a:cs typeface="Times New Roman" panose="02020603050405020304" pitchFamily="18" charset="0"/>
              </a:rPr>
              <a:t>الاستجابة للتكنولوجيا المتقدمة</a:t>
            </a:r>
            <a:r>
              <a:rPr lang="ar-EG" altLang="ar-EG" sz="2200" b="1" dirty="0">
                <a:solidFill>
                  <a:srgbClr val="FF0000"/>
                </a:solidFill>
                <a:cs typeface="Times New Roman" panose="02020603050405020304" pitchFamily="18" charset="0"/>
              </a:rPr>
              <a:t>:</a:t>
            </a:r>
            <a:endParaRPr lang="ar-EG" altLang="ar-EG" sz="2200" b="1" dirty="0">
              <a:solidFill>
                <a:srgbClr val="FF0000"/>
              </a:solidFill>
            </a:endParaRPr>
          </a:p>
          <a:p>
            <a:pPr algn="r" rtl="1">
              <a:buFontTx/>
              <a:buChar char="•"/>
            </a:pPr>
            <a:r>
              <a:rPr lang="ar-SA" altLang="ar-EG" sz="2200" b="1" dirty="0">
                <a:cs typeface="Times New Roman" panose="02020603050405020304" pitchFamily="18" charset="0"/>
              </a:rPr>
              <a:t>تقنيات متطورة</a:t>
            </a:r>
            <a:r>
              <a:rPr lang="ar-EG" altLang="ar-EG" sz="2200" b="1" dirty="0">
                <a:cs typeface="Times New Roman" panose="02020603050405020304" pitchFamily="18" charset="0"/>
              </a:rPr>
              <a:t>:</a:t>
            </a:r>
            <a:r>
              <a:rPr lang="ar-EG" altLang="ar-EG" sz="2200" dirty="0"/>
              <a:t> </a:t>
            </a:r>
            <a:r>
              <a:rPr lang="ar-SA" altLang="ar-EG" sz="2200" dirty="0">
                <a:cs typeface="Times New Roman" panose="02020603050405020304" pitchFamily="18" charset="0"/>
              </a:rPr>
              <a:t>العديد من الأرضيات الهجينة تعتمد على تقنيات حديثة، مثل أنظمة الصرف المتطورة أو أنظمة دعم للرياضية، مما يساعد في الحفاظ على جودة الأداء والسلامة</a:t>
            </a:r>
            <a:r>
              <a:rPr lang="ar-EG" altLang="ar-EG" sz="2200" dirty="0"/>
              <a:t>.</a:t>
            </a:r>
          </a:p>
          <a:p>
            <a:pPr algn="r" rtl="1"/>
            <a:r>
              <a:rPr lang="ar-EG" altLang="ar-EG" sz="2200" b="1" dirty="0">
                <a:solidFill>
                  <a:srgbClr val="FF0000"/>
                </a:solidFill>
              </a:rPr>
              <a:t>8. </a:t>
            </a:r>
            <a:r>
              <a:rPr lang="ar-SA" altLang="ar-EG" sz="2200" b="1" dirty="0">
                <a:solidFill>
                  <a:srgbClr val="FF0000"/>
                </a:solidFill>
                <a:cs typeface="Times New Roman" panose="02020603050405020304" pitchFamily="18" charset="0"/>
              </a:rPr>
              <a:t>الظهور الجمالي</a:t>
            </a:r>
            <a:r>
              <a:rPr lang="ar-EG" altLang="ar-EG" sz="2200" b="1" dirty="0">
                <a:solidFill>
                  <a:srgbClr val="FF0000"/>
                </a:solidFill>
                <a:cs typeface="Times New Roman" panose="02020603050405020304" pitchFamily="18" charset="0"/>
              </a:rPr>
              <a:t>:</a:t>
            </a:r>
            <a:endParaRPr lang="ar-EG" altLang="ar-EG" sz="2200" b="1" dirty="0">
              <a:solidFill>
                <a:srgbClr val="FF0000"/>
              </a:solidFill>
            </a:endParaRPr>
          </a:p>
          <a:p>
            <a:pPr algn="r" rtl="1">
              <a:buFontTx/>
              <a:buChar char="•"/>
            </a:pPr>
            <a:r>
              <a:rPr lang="ar-SA" altLang="ar-EG" sz="2200" b="1" dirty="0">
                <a:cs typeface="Times New Roman" panose="02020603050405020304" pitchFamily="18" charset="0"/>
              </a:rPr>
              <a:t>مظهر طبيعي</a:t>
            </a:r>
            <a:r>
              <a:rPr lang="ar-EG" altLang="ar-EG" sz="2200" b="1" dirty="0">
                <a:cs typeface="Times New Roman" panose="02020603050405020304" pitchFamily="18" charset="0"/>
              </a:rPr>
              <a:t>:</a:t>
            </a:r>
            <a:r>
              <a:rPr lang="ar-EG" altLang="ar-EG" sz="2200" dirty="0"/>
              <a:t> </a:t>
            </a:r>
            <a:r>
              <a:rPr lang="ar-SA" altLang="ar-EG" sz="2200" dirty="0">
                <a:cs typeface="Times New Roman" panose="02020603050405020304" pitchFamily="18" charset="0"/>
              </a:rPr>
              <a:t>على الرغم من كونها أرضيات هجينة، يمكن تصميمها لتبدو وكأنها أرضيات طبيعية، مما يوفر جمالًا وراحة بصريًا، مما يجعلها مناسبة للأماكن الرياضية الحديثة</a:t>
            </a:r>
            <a:r>
              <a:rPr lang="ar-EG" altLang="ar-EG" sz="2200" dirty="0"/>
              <a:t>.</a:t>
            </a:r>
          </a:p>
          <a:p>
            <a:pPr algn="r" rtl="1">
              <a:buFontTx/>
              <a:buChar char="•"/>
            </a:pPr>
            <a:r>
              <a:rPr lang="ar-SA" altLang="ar-EG" sz="2200" b="1" dirty="0">
                <a:cs typeface="Times New Roman" panose="02020603050405020304" pitchFamily="18" charset="0"/>
              </a:rPr>
              <a:t>مرونة التصميم</a:t>
            </a:r>
            <a:r>
              <a:rPr lang="ar-EG" altLang="ar-EG" sz="2200" b="1" dirty="0">
                <a:cs typeface="Times New Roman" panose="02020603050405020304" pitchFamily="18" charset="0"/>
              </a:rPr>
              <a:t>:</a:t>
            </a:r>
            <a:r>
              <a:rPr lang="ar-EG" altLang="ar-EG" sz="2200" dirty="0"/>
              <a:t> </a:t>
            </a:r>
            <a:r>
              <a:rPr lang="ar-SA" altLang="ar-EG" sz="2200" dirty="0">
                <a:cs typeface="Times New Roman" panose="02020603050405020304" pitchFamily="18" charset="0"/>
              </a:rPr>
              <a:t>تتيح إمكانية دمج مواد مختلفة للحصول على تصميمات تناسب متطلبات المكان والجمالية</a:t>
            </a:r>
            <a:r>
              <a:rPr lang="ar-EG" altLang="ar-EG" sz="2200" dirty="0"/>
              <a:t>.</a:t>
            </a:r>
          </a:p>
          <a:p>
            <a:pPr algn="r" rtl="1"/>
            <a:r>
              <a:rPr lang="ar-EG" altLang="ar-EG" sz="2200" b="1" dirty="0">
                <a:solidFill>
                  <a:srgbClr val="FF0000"/>
                </a:solidFill>
              </a:rPr>
              <a:t>9. </a:t>
            </a:r>
            <a:r>
              <a:rPr lang="ar-SA" altLang="ar-EG" sz="2200" b="1" dirty="0">
                <a:solidFill>
                  <a:srgbClr val="FF0000"/>
                </a:solidFill>
                <a:cs typeface="Times New Roman" panose="02020603050405020304" pitchFamily="18" charset="0"/>
              </a:rPr>
              <a:t>التكلفة المتوازنة</a:t>
            </a:r>
            <a:r>
              <a:rPr lang="ar-EG" altLang="ar-EG" sz="2200" b="1" dirty="0">
                <a:solidFill>
                  <a:srgbClr val="FF0000"/>
                </a:solidFill>
                <a:cs typeface="Times New Roman" panose="02020603050405020304" pitchFamily="18" charset="0"/>
              </a:rPr>
              <a:t>:</a:t>
            </a:r>
            <a:endParaRPr lang="ar-EG" altLang="ar-EG" sz="2200" b="1" dirty="0">
              <a:solidFill>
                <a:srgbClr val="FF0000"/>
              </a:solidFill>
            </a:endParaRPr>
          </a:p>
          <a:p>
            <a:pPr algn="r" rtl="1">
              <a:buFontTx/>
              <a:buChar char="•"/>
            </a:pPr>
            <a:r>
              <a:rPr lang="ar-SA" altLang="ar-EG" sz="2200" b="1" dirty="0">
                <a:cs typeface="Times New Roman" panose="02020603050405020304" pitchFamily="18" charset="0"/>
              </a:rPr>
              <a:t>تكلفة معقولة</a:t>
            </a:r>
            <a:r>
              <a:rPr lang="ar-EG" altLang="ar-EG" sz="2200" b="1" dirty="0">
                <a:cs typeface="Times New Roman" panose="02020603050405020304" pitchFamily="18" charset="0"/>
              </a:rPr>
              <a:t>:</a:t>
            </a:r>
            <a:r>
              <a:rPr lang="ar-EG" altLang="ar-EG" sz="2200" dirty="0"/>
              <a:t> </a:t>
            </a:r>
            <a:r>
              <a:rPr lang="ar-SA" altLang="ar-EG" sz="2200" dirty="0">
                <a:cs typeface="Times New Roman" panose="02020603050405020304" pitchFamily="18" charset="0"/>
              </a:rPr>
              <a:t>الأرضيات الهجينة توفر مزيجًا من الفوائد مقابل تكلفة معقولة مقارنة بالأرضيات الصناعية أو الطبيعية فقط. حيث تكون أقل تكلفة من حيث الصيانة وأطول عمرًا</a:t>
            </a:r>
            <a:r>
              <a:rPr lang="ar-EG" altLang="ar-EG" sz="2200" dirty="0"/>
              <a:t>.</a:t>
            </a:r>
            <a:endParaRPr lang="ar-EG" altLang="ar-EG" sz="2200" b="1" dirty="0"/>
          </a:p>
          <a:p>
            <a:pPr algn="r" rtl="1"/>
            <a:r>
              <a:rPr lang="ar-EG" altLang="ar-EG" sz="2200" b="1" dirty="0">
                <a:solidFill>
                  <a:srgbClr val="FF0000"/>
                </a:solidFill>
              </a:rPr>
              <a:t>10. </a:t>
            </a:r>
            <a:r>
              <a:rPr lang="ar-SA" altLang="ar-EG" sz="2200" b="1" dirty="0">
                <a:solidFill>
                  <a:srgbClr val="FF0000"/>
                </a:solidFill>
                <a:cs typeface="Times New Roman" panose="02020603050405020304" pitchFamily="18" charset="0"/>
              </a:rPr>
              <a:t>الأمان</a:t>
            </a:r>
            <a:r>
              <a:rPr lang="ar-EG" altLang="ar-EG" sz="2200" b="1" dirty="0">
                <a:solidFill>
                  <a:srgbClr val="FF0000"/>
                </a:solidFill>
                <a:cs typeface="Times New Roman" panose="02020603050405020304" pitchFamily="18" charset="0"/>
              </a:rPr>
              <a:t>:</a:t>
            </a:r>
            <a:endParaRPr lang="ar-EG" altLang="ar-EG" sz="2200" b="1" dirty="0">
              <a:solidFill>
                <a:srgbClr val="FF0000"/>
              </a:solidFill>
            </a:endParaRPr>
          </a:p>
          <a:p>
            <a:pPr algn="r" rtl="1">
              <a:buFontTx/>
              <a:buChar char="•"/>
            </a:pPr>
            <a:r>
              <a:rPr lang="ar-SA" altLang="ar-EG" sz="2200" b="1" dirty="0">
                <a:cs typeface="Times New Roman" panose="02020603050405020304" pitchFamily="18" charset="0"/>
              </a:rPr>
              <a:t>تقليل خطر الإصابات</a:t>
            </a:r>
            <a:r>
              <a:rPr lang="ar-EG" altLang="ar-EG" sz="2200" b="1" dirty="0">
                <a:cs typeface="Times New Roman" panose="02020603050405020304" pitchFamily="18" charset="0"/>
              </a:rPr>
              <a:t>:</a:t>
            </a:r>
            <a:r>
              <a:rPr lang="ar-EG" altLang="ar-EG" sz="2200" dirty="0"/>
              <a:t> </a:t>
            </a:r>
            <a:r>
              <a:rPr lang="ar-SA" altLang="ar-EG" sz="2200" dirty="0">
                <a:cs typeface="Times New Roman" panose="02020603050405020304" pitchFamily="18" charset="0"/>
              </a:rPr>
              <a:t>تجمع الأرضيات الهجينة بين المتانة والمرونة، مما يقلل من فرصة التعرض للإصابات نتيجة للانزلاق أو الاصطدامات الحادة</a:t>
            </a:r>
            <a:r>
              <a:rPr lang="ar-EG" altLang="ar-EG" sz="2200" dirty="0"/>
              <a:t>.</a:t>
            </a:r>
            <a:endParaRPr lang="ar-EG" altLang="ar-EG" sz="2200" b="1" dirty="0"/>
          </a:p>
          <a:p>
            <a:pPr algn="r" rtl="1"/>
            <a:r>
              <a:rPr lang="ar-SA" altLang="ar-EG" sz="2200" b="1" dirty="0">
                <a:cs typeface="Times New Roman" panose="02020603050405020304" pitchFamily="18" charset="0"/>
              </a:rPr>
              <a:t>خلاصة</a:t>
            </a:r>
            <a:r>
              <a:rPr lang="ar-EG" altLang="ar-EG" sz="2200" b="1" dirty="0"/>
              <a:t>:</a:t>
            </a:r>
          </a:p>
          <a:p>
            <a:pPr algn="r" rtl="1"/>
            <a:r>
              <a:rPr lang="ar-SA" altLang="ar-EG" sz="2200" dirty="0">
                <a:cs typeface="Times New Roman" panose="02020603050405020304" pitchFamily="18" charset="0"/>
              </a:rPr>
              <a:t>الأرضيات الرياضية الهجين توفر مزيجًا من مزايا الأرضيات الطبيعية والصناعية، مما يجعلها خيارًا ممتازًا للملاعب الرياضية التي تحتاج إلى سطح مقاوم، سهل الصيانة، وأداء جيد في جميع الظروف</a:t>
            </a:r>
            <a:r>
              <a:rPr lang="ar-EG" altLang="ar-EG" sz="2200" dirty="0">
                <a:cs typeface="Times New Roman" panose="02020603050405020304" pitchFamily="18" charset="0"/>
              </a:rPr>
              <a:t>.</a:t>
            </a:r>
            <a:endParaRPr lang="ar-EG" altLang="ar-EG" sz="2200" dirty="0"/>
          </a:p>
          <a:p>
            <a:pPr algn="r" rtl="1">
              <a:buFontTx/>
              <a:buChar char="•"/>
            </a:pPr>
            <a:endParaRPr lang="ar-EG" altLang="ar-EG" sz="2200" b="1" dirty="0"/>
          </a:p>
          <a:p>
            <a:pPr algn="r" rtl="1">
              <a:buFontTx/>
              <a:buChar char="•"/>
            </a:pPr>
            <a:endParaRPr lang="ar-EG" altLang="ar-EG" b="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7F018-F1BE-14EC-B194-744397690BC3}"/>
              </a:ext>
            </a:extLst>
          </p:cNvPr>
          <p:cNvSpPr>
            <a:spLocks noGrp="1"/>
          </p:cNvSpPr>
          <p:nvPr>
            <p:ph type="title"/>
          </p:nvPr>
        </p:nvSpPr>
        <p:spPr/>
        <p:txBody>
          <a:bodyPr>
            <a:normAutofit/>
          </a:bodyPr>
          <a:lstStyle/>
          <a:p>
            <a:pPr algn="r"/>
            <a:r>
              <a:rPr lang="ar-EG" b="1" u="sng" dirty="0"/>
              <a:t>🎯 أهداف البرنامج:</a:t>
            </a:r>
            <a:br>
              <a:rPr lang="ar-EG" b="1" dirty="0"/>
            </a:br>
            <a:endParaRPr lang="ar-EG" dirty="0"/>
          </a:p>
        </p:txBody>
      </p:sp>
      <p:sp>
        <p:nvSpPr>
          <p:cNvPr id="3" name="Content Placeholder 2">
            <a:extLst>
              <a:ext uri="{FF2B5EF4-FFF2-40B4-BE49-F238E27FC236}">
                <a16:creationId xmlns:a16="http://schemas.microsoft.com/office/drawing/2014/main" id="{8D6B16E4-E2B1-7EB6-FF06-851937DB20EE}"/>
              </a:ext>
            </a:extLst>
          </p:cNvPr>
          <p:cNvSpPr>
            <a:spLocks noGrp="1"/>
          </p:cNvSpPr>
          <p:nvPr>
            <p:ph idx="1"/>
          </p:nvPr>
        </p:nvSpPr>
        <p:spPr/>
        <p:txBody>
          <a:bodyPr/>
          <a:lstStyle/>
          <a:p>
            <a:pPr algn="r" rtl="1"/>
            <a:r>
              <a:rPr lang="ar-EG" dirty="0"/>
              <a:t>تزويد المشاركين بالمعرفة الفنية اللازمة لإنشاء الملاعب الرياضية وفق المعايير الدولية.</a:t>
            </a:r>
          </a:p>
          <a:p>
            <a:pPr algn="r" rtl="1"/>
            <a:r>
              <a:rPr lang="ar-EG" dirty="0"/>
              <a:t>التعرف على أنواع الأرضيات الرياضية ومواصفاتها.</a:t>
            </a:r>
          </a:p>
          <a:p>
            <a:pPr algn="r" rtl="1"/>
            <a:r>
              <a:rPr lang="ar-EG" dirty="0"/>
              <a:t>إكساب المهندسين والفنيين المهارات الأساسية للتخطيط والتنفيذ والمتابعة الفنية للملاعب.</a:t>
            </a:r>
          </a:p>
          <a:p>
            <a:pPr algn="r" rtl="1"/>
            <a:r>
              <a:rPr lang="ar-EG" dirty="0"/>
              <a:t>تدريب عملي على خطوات الإنشاء بدءًا من الأعمال الترابية حتى التسليم النهائي.</a:t>
            </a:r>
          </a:p>
          <a:p>
            <a:pPr algn="r" rtl="1"/>
            <a:endParaRPr lang="ar-EG" dirty="0"/>
          </a:p>
        </p:txBody>
      </p:sp>
    </p:spTree>
    <p:extLst>
      <p:ext uri="{BB962C8B-B14F-4D97-AF65-F5344CB8AC3E}">
        <p14:creationId xmlns:p14="http://schemas.microsoft.com/office/powerpoint/2010/main" val="3265107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4">
            <a:extLst>
              <a:ext uri="{FF2B5EF4-FFF2-40B4-BE49-F238E27FC236}">
                <a16:creationId xmlns:a16="http://schemas.microsoft.com/office/drawing/2014/main" id="{9BDE4A1A-759E-640C-38AD-5C7488C1DFF9}"/>
              </a:ext>
            </a:extLst>
          </p:cNvPr>
          <p:cNvSpPr txBox="1">
            <a:spLocks noChangeArrowheads="1"/>
          </p:cNvSpPr>
          <p:nvPr/>
        </p:nvSpPr>
        <p:spPr bwMode="auto">
          <a:xfrm>
            <a:off x="152400" y="668507"/>
            <a:ext cx="8763000"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rtl="1"/>
            <a:r>
              <a:rPr lang="ar-EG" altLang="ar-EG" b="1" u="sng" dirty="0">
                <a:solidFill>
                  <a:srgbClr val="FF0000"/>
                </a:solidFill>
                <a:cs typeface="Times New Roman" panose="02020603050405020304" pitchFamily="18" charset="0"/>
              </a:rPr>
              <a:t>عيوب</a:t>
            </a:r>
            <a:r>
              <a:rPr lang="ar-SA" altLang="ar-EG" b="1" u="sng" dirty="0">
                <a:solidFill>
                  <a:srgbClr val="FF0000"/>
                </a:solidFill>
                <a:cs typeface="Times New Roman" panose="02020603050405020304" pitchFamily="18" charset="0"/>
              </a:rPr>
              <a:t> الارضيات الرياضية الهجين</a:t>
            </a:r>
            <a:r>
              <a:rPr lang="ar-EG" altLang="ar-EG" b="1" u="sng" dirty="0">
                <a:solidFill>
                  <a:srgbClr val="FF0000"/>
                </a:solidFill>
                <a:cs typeface="Times New Roman" panose="02020603050405020304" pitchFamily="18" charset="0"/>
              </a:rPr>
              <a:t>:- </a:t>
            </a:r>
            <a:endParaRPr lang="ar-EG" altLang="ar-EG" dirty="0"/>
          </a:p>
          <a:p>
            <a:pPr algn="r" rtl="1"/>
            <a:r>
              <a:rPr lang="ar-EG" altLang="ar-EG" dirty="0"/>
              <a:t>على الرغم من المزايا العديدة للأرضيات الرياضية الهجينة، إلا أن هناك بعض العيوب التي يجب مراعاتها عند اختيارها. إليك أبرز هذه العيوب:</a:t>
            </a:r>
          </a:p>
          <a:p>
            <a:pPr algn="r" rtl="1"/>
            <a:r>
              <a:rPr lang="ar-EG" altLang="ar-EG" b="1" dirty="0">
                <a:solidFill>
                  <a:srgbClr val="FF0000"/>
                </a:solidFill>
              </a:rPr>
              <a:t>1. التكلفة الأولية المرتفعة:</a:t>
            </a:r>
          </a:p>
          <a:p>
            <a:pPr algn="r" rtl="1">
              <a:buFont typeface="Arial" panose="020B0604020202020204" pitchFamily="34" charset="0"/>
              <a:buChar char="•"/>
            </a:pPr>
            <a:r>
              <a:rPr lang="ar-EG" altLang="ar-EG" dirty="0"/>
              <a:t>تركيب الأرضيات الهجينة قد يكون مكلفًا مقارنة بالأرضيات الطبيعية أو الصناعية وحدها. التكلفة الأولية للمواد والتقنيات المستخدمة قد تكون عالية.</a:t>
            </a:r>
          </a:p>
          <a:p>
            <a:pPr algn="r" rtl="1"/>
            <a:r>
              <a:rPr lang="ar-EG" altLang="ar-EG" b="1" dirty="0">
                <a:solidFill>
                  <a:srgbClr val="FF0000"/>
                </a:solidFill>
              </a:rPr>
              <a:t>2. التعقيد في التركيب:</a:t>
            </a:r>
          </a:p>
          <a:p>
            <a:pPr algn="r" rtl="1">
              <a:buFont typeface="Arial" panose="020B0604020202020204" pitchFamily="34" charset="0"/>
              <a:buChar char="•"/>
            </a:pPr>
            <a:r>
              <a:rPr lang="ar-EG" altLang="ar-EG" dirty="0"/>
              <a:t>تتطلب بعض الأنواع من الأرضيات الهجينة تركيبًا معقدًا يتطلب خبرة فنية دقيقة. قد يكون هذا أمرًا غير ملائم إذا لم يكن هناك خبراء في تركيب هذه الأرضيات.</a:t>
            </a:r>
          </a:p>
          <a:p>
            <a:pPr algn="r" rtl="1">
              <a:buFont typeface="Arial" panose="020B0604020202020204" pitchFamily="34" charset="0"/>
              <a:buChar char="•"/>
            </a:pPr>
            <a:r>
              <a:rPr lang="ar-EG" altLang="ar-EG" dirty="0"/>
              <a:t>قد يستغرق التركيب وقتًا أطول مقارنة بالأرضيات التقليدية.</a:t>
            </a:r>
          </a:p>
          <a:p>
            <a:pPr algn="r" rtl="1"/>
            <a:r>
              <a:rPr lang="ar-EG" altLang="ar-EG" sz="2200" b="1" dirty="0">
                <a:solidFill>
                  <a:srgbClr val="FF0000"/>
                </a:solidFill>
              </a:rPr>
              <a:t>3. الحاجة للصيانة الخاصة:</a:t>
            </a:r>
          </a:p>
          <a:p>
            <a:pPr algn="r" rtl="1">
              <a:buFont typeface="Arial" panose="020B0604020202020204" pitchFamily="34" charset="0"/>
              <a:buChar char="•"/>
            </a:pPr>
            <a:r>
              <a:rPr lang="ar-EG" altLang="ar-EG" sz="2200" dirty="0"/>
              <a:t>رغم أن الصيانة أقل من الأرضيات الطبيعية، إلا أن الأرضيات الهجينة قد تتطلب نوعًا خاصًا من الصيانة لضمان طول عمرها وجودتها، مثل تنظيف الأسطح بطرق معينة أو التعامل مع الأجزاء المصنوعة من المواد الصناعية بحذر.</a:t>
            </a:r>
          </a:p>
          <a:p>
            <a:pPr algn="r" rtl="1">
              <a:buFont typeface="Arial" panose="020B0604020202020204" pitchFamily="34" charset="0"/>
              <a:buChar char="•"/>
            </a:pPr>
            <a:r>
              <a:rPr lang="ar-EG" altLang="ar-EG" sz="2200" dirty="0"/>
              <a:t>في بعض الحالات، قد تكون بعض المواد المستخدمة في الأرضيات الهجينة حساسة للتغيرات في درجات الحرارة أو الرطوبة، مما قد يؤدي إلى تلف جزئي إذا لم يتم العناية بها بشكل صحيح.</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2">
            <a:extLst>
              <a:ext uri="{FF2B5EF4-FFF2-40B4-BE49-F238E27FC236}">
                <a16:creationId xmlns:a16="http://schemas.microsoft.com/office/drawing/2014/main" id="{B9E491CE-4828-F110-58B0-9C151B9B25DC}"/>
              </a:ext>
            </a:extLst>
          </p:cNvPr>
          <p:cNvSpPr txBox="1">
            <a:spLocks noChangeArrowheads="1"/>
          </p:cNvSpPr>
          <p:nvPr/>
        </p:nvSpPr>
        <p:spPr bwMode="auto">
          <a:xfrm>
            <a:off x="76200" y="685226"/>
            <a:ext cx="8915400" cy="58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rtl="1"/>
            <a:r>
              <a:rPr lang="ar-EG" altLang="ar-EG" sz="2200" b="1" dirty="0">
                <a:solidFill>
                  <a:srgbClr val="FF0000"/>
                </a:solidFill>
              </a:rPr>
              <a:t>4. الاعتماد على المواد الاصطناعية:</a:t>
            </a:r>
          </a:p>
          <a:p>
            <a:pPr algn="r" rtl="1">
              <a:buFont typeface="Arial" panose="020B0604020202020204" pitchFamily="34" charset="0"/>
              <a:buChar char="•"/>
            </a:pPr>
            <a:r>
              <a:rPr lang="ar-EG" altLang="ar-EG" sz="2200" dirty="0"/>
              <a:t>بعض الأنواع من الأرضيات الهجينة تعتمد على مواد صناعية قد تؤثر على البيئة، مثل المواد البلاستيكية أو المطاط المعاد تدويره، مما قد يثير مخاوف بشأن الاستدامة البيئية في المستقبل.</a:t>
            </a:r>
          </a:p>
          <a:p>
            <a:pPr algn="r" rtl="1"/>
            <a:r>
              <a:rPr lang="ar-EG" altLang="ar-EG" sz="2200" b="1" dirty="0">
                <a:solidFill>
                  <a:srgbClr val="FF0000"/>
                </a:solidFill>
              </a:rPr>
              <a:t>5. الحاجة للتجديد الدوري:</a:t>
            </a:r>
          </a:p>
          <a:p>
            <a:pPr algn="r" rtl="1">
              <a:buFont typeface="Arial" panose="020B0604020202020204" pitchFamily="34" charset="0"/>
              <a:buChar char="•"/>
            </a:pPr>
            <a:r>
              <a:rPr lang="ar-EG" altLang="ar-EG" sz="2200" dirty="0"/>
              <a:t>في بعض الحالات، قد تحتاج الأرضيات الهجينة إلى تجديد أو استبدال أجزاء منها بعد فترة من الاستخدام المكثف. على الرغم من أن العمر الافتراضي طويل، إلا أن الصيانة قد تكون مكلفة في بعض الحالات.</a:t>
            </a:r>
          </a:p>
          <a:p>
            <a:pPr algn="r" rtl="1"/>
            <a:r>
              <a:rPr lang="ar-EG" altLang="ar-EG" sz="2200" b="1" dirty="0">
                <a:solidFill>
                  <a:srgbClr val="FF0000"/>
                </a:solidFill>
              </a:rPr>
              <a:t>6. المظهر الاصطناعي:</a:t>
            </a:r>
          </a:p>
          <a:p>
            <a:pPr algn="r" rtl="1">
              <a:buFont typeface="Arial" panose="020B0604020202020204" pitchFamily="34" charset="0"/>
              <a:buChar char="•"/>
            </a:pPr>
            <a:r>
              <a:rPr lang="ar-EG" altLang="ar-EG" sz="2200" dirty="0"/>
              <a:t>رغم محاكاة الأرضيات الهجينة للمظهر الطبيعي، إلا أنها قد تظل تعطي انطباعًا صناعيًا بالمقارنة مع الأرضيات الطبيعية مثل العشب الطبيعي أو الطين، مما قد يقلل من جاذبيتها لبعض المستخدمين.</a:t>
            </a:r>
          </a:p>
          <a:p>
            <a:pPr algn="r" rtl="1"/>
            <a:r>
              <a:rPr lang="ar-EG" altLang="ar-EG" sz="2200" b="1" dirty="0">
                <a:solidFill>
                  <a:srgbClr val="FF0000"/>
                </a:solidFill>
              </a:rPr>
              <a:t>7. التحمل في الظروف القاسية:</a:t>
            </a:r>
          </a:p>
          <a:p>
            <a:pPr algn="r" rtl="1">
              <a:buFont typeface="Arial" panose="020B0604020202020204" pitchFamily="34" charset="0"/>
              <a:buChar char="•"/>
            </a:pPr>
            <a:r>
              <a:rPr lang="ar-EG" altLang="ar-EG" sz="2200" dirty="0"/>
              <a:t>بعض الأرضيات الهجينة قد لا تكون مقاومة بنفس الكفاءة للظروف البيئية القاسية مثل الشمس الشديدة أو المطر الغزير، وقد تتأثر بمرور الوقت خاصة في المناطق ذات المناخ المتغير.</a:t>
            </a:r>
          </a:p>
          <a:p>
            <a:pPr algn="r" rtl="1"/>
            <a:r>
              <a:rPr lang="ar-EG" altLang="ar-EG" sz="2200" b="1" dirty="0">
                <a:solidFill>
                  <a:srgbClr val="FF0000"/>
                </a:solidFill>
              </a:rPr>
              <a:t>8. الاحتياج لتحديث التكنولوجيا:</a:t>
            </a:r>
          </a:p>
          <a:p>
            <a:pPr algn="r" rtl="1">
              <a:buFont typeface="Arial" panose="020B0604020202020204" pitchFamily="34" charset="0"/>
              <a:buChar char="•"/>
            </a:pPr>
            <a:r>
              <a:rPr lang="ar-EG" altLang="ar-EG" sz="2200" dirty="0"/>
              <a:t>بعض الأرضيات الهجينة قد تحتوي على تقنيات أو أنظمة قد تصبح قديمة مع مرور الوقت. هذا قد يتطلب استثمارًا إضافيًا في تحديث الأنظمة أو استبدال المواد الخاصة بها.</a:t>
            </a:r>
          </a:p>
          <a:p>
            <a:pPr algn="r" rtl="1">
              <a:buFont typeface="Arial" panose="020B0604020202020204" pitchFamily="34" charset="0"/>
              <a:buChar char="•"/>
            </a:pPr>
            <a:endParaRPr lang="ar-EG" altLang="ar-EG" sz="2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2">
            <a:extLst>
              <a:ext uri="{FF2B5EF4-FFF2-40B4-BE49-F238E27FC236}">
                <a16:creationId xmlns:a16="http://schemas.microsoft.com/office/drawing/2014/main" id="{56EF14F9-0814-5B5F-D8C9-1DE9765F94B9}"/>
              </a:ext>
            </a:extLst>
          </p:cNvPr>
          <p:cNvSpPr txBox="1">
            <a:spLocks noChangeArrowheads="1"/>
          </p:cNvSpPr>
          <p:nvPr/>
        </p:nvSpPr>
        <p:spPr bwMode="auto">
          <a:xfrm>
            <a:off x="76200" y="315913"/>
            <a:ext cx="8915400" cy="313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rtl="1"/>
            <a:r>
              <a:rPr lang="ar-EG" altLang="ar-EG" sz="2200" b="1" dirty="0">
                <a:solidFill>
                  <a:srgbClr val="FF0000"/>
                </a:solidFill>
              </a:rPr>
              <a:t>9. مشاكل في التكيف مع الرياضات المختلفة:</a:t>
            </a:r>
          </a:p>
          <a:p>
            <a:pPr algn="r" rtl="1">
              <a:buFont typeface="Arial" panose="020B0604020202020204" pitchFamily="34" charset="0"/>
              <a:buChar char="•"/>
            </a:pPr>
            <a:r>
              <a:rPr lang="ar-EG" altLang="ar-EG" sz="2200" dirty="0"/>
              <a:t>رغم قدرتها على التكيف مع العديد من الرياضات، إلا أن بعض أنواع الأرضيات الهجينة قد لا تكون مثالية لجميع الأنواع الرياضية. قد يكون هناك اختلافات في الأداء، مثل سرعة الكرة أو الاستجابة للحركة، مما يجعلها أقل ملائمة في بعض الرياضات الخاصة.</a:t>
            </a:r>
          </a:p>
          <a:p>
            <a:pPr algn="r" rtl="1"/>
            <a:r>
              <a:rPr lang="ar-EG" altLang="ar-EG" sz="2200" b="1" dirty="0">
                <a:solidFill>
                  <a:srgbClr val="FF0000"/>
                </a:solidFill>
              </a:rPr>
              <a:t>10. القابلية للإصابة في بعض الحالات:</a:t>
            </a:r>
          </a:p>
          <a:p>
            <a:pPr algn="r" rtl="1">
              <a:buFont typeface="Arial" panose="020B0604020202020204" pitchFamily="34" charset="0"/>
              <a:buChar char="•"/>
            </a:pPr>
            <a:r>
              <a:rPr lang="ar-EG" altLang="ar-EG" sz="2200" dirty="0"/>
              <a:t>إذا لم يتم تركيب الأرضية بشكل صحيح أو إذا كانت المواد المستخدمة غير عالية الجودة، قد تكون هناك مخاطر للإصابة بسبب الانزلاق أو السقوط، خصوصًا إذا كانت السطح ليس مرنًا بشكل كافٍ.</a:t>
            </a:r>
          </a:p>
          <a:p>
            <a:pPr algn="r" rtl="1"/>
            <a:r>
              <a:rPr lang="ar-EG" altLang="ar-EG" sz="2200" dirty="0"/>
              <a:t>رغم هذه العيوب، تبقى الأرضيات الهجينة خيارًا ممتازًا في كثير من الحالات الرياضية بفضل توازنها بين الأداء والجمالية والمتانة.</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3DE41F-CCED-35E1-26BB-CD417EC08332}"/>
              </a:ext>
            </a:extLst>
          </p:cNvPr>
          <p:cNvSpPr txBox="1">
            <a:spLocks noChangeArrowheads="1"/>
          </p:cNvSpPr>
          <p:nvPr/>
        </p:nvSpPr>
        <p:spPr bwMode="auto">
          <a:xfrm>
            <a:off x="-568325" y="1758950"/>
            <a:ext cx="7412038"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rtl="0">
              <a:spcBef>
                <a:spcPct val="0"/>
              </a:spcBef>
              <a:buFontTx/>
              <a:buNone/>
            </a:pPr>
            <a:r>
              <a:rPr lang="ar-EG" altLang="ar-EG" sz="2400" b="1" u="sng" dirty="0"/>
              <a:t>أ- الأرضيات الرياضية للاستخدام الخارجي و الداخلى  :-</a:t>
            </a:r>
            <a:endParaRPr lang="en-US" altLang="ar-EG" sz="2400" b="1" u="sng" dirty="0"/>
          </a:p>
          <a:p>
            <a:pPr rtl="0">
              <a:spcBef>
                <a:spcPct val="0"/>
              </a:spcBef>
              <a:buFontTx/>
              <a:buNone/>
            </a:pPr>
            <a:r>
              <a:rPr lang="en-US" altLang="ar-EG" sz="2200" dirty="0"/>
              <a:t>           </a:t>
            </a:r>
            <a:r>
              <a:rPr lang="ar-EG" altLang="ar-EG" sz="2200" dirty="0"/>
              <a:t>1-ارضيات النجيل بانواعة  </a:t>
            </a:r>
          </a:p>
          <a:p>
            <a:pPr rtl="0">
              <a:spcBef>
                <a:spcPct val="0"/>
              </a:spcBef>
              <a:buFontTx/>
              <a:buNone/>
            </a:pPr>
            <a:r>
              <a:rPr lang="ar-EG" altLang="ar-EG" sz="2200" dirty="0"/>
              <a:t>2- الارضيات المطاطية الصناعية البوليوريثان   </a:t>
            </a:r>
            <a:endParaRPr lang="en-US" altLang="ar-EG" sz="2200" dirty="0"/>
          </a:p>
          <a:p>
            <a:pPr algn="just" rtl="0">
              <a:spcBef>
                <a:spcPct val="0"/>
              </a:spcBef>
              <a:buFontTx/>
              <a:buNone/>
            </a:pPr>
            <a:r>
              <a:rPr lang="en-US" altLang="ar-EG" sz="2400" dirty="0"/>
              <a:t>               </a:t>
            </a:r>
          </a:p>
        </p:txBody>
      </p:sp>
      <p:sp>
        <p:nvSpPr>
          <p:cNvPr id="4" name="TextBox 3">
            <a:extLst>
              <a:ext uri="{FF2B5EF4-FFF2-40B4-BE49-F238E27FC236}">
                <a16:creationId xmlns:a16="http://schemas.microsoft.com/office/drawing/2014/main" id="{5F3BF558-D821-C76F-05E0-40F42A93C3F0}"/>
              </a:ext>
            </a:extLst>
          </p:cNvPr>
          <p:cNvSpPr txBox="1">
            <a:spLocks noChangeArrowheads="1"/>
          </p:cNvSpPr>
          <p:nvPr/>
        </p:nvSpPr>
        <p:spPr bwMode="auto">
          <a:xfrm>
            <a:off x="476520" y="227013"/>
            <a:ext cx="748823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rtl="0">
              <a:spcBef>
                <a:spcPct val="0"/>
              </a:spcBef>
              <a:buFontTx/>
              <a:buNone/>
            </a:pPr>
            <a:r>
              <a:rPr lang="ar-EG" altLang="ar-EG" sz="2400" b="1" u="sng" dirty="0">
                <a:solidFill>
                  <a:srgbClr val="FF0000"/>
                </a:solidFill>
              </a:rPr>
              <a:t>3- انظمة الارضيات الرياضية  ؟</a:t>
            </a:r>
            <a:endParaRPr lang="en-US" altLang="ar-EG" sz="2400" b="1" u="sng" dirty="0">
              <a:solidFill>
                <a:srgbClr val="FF0000"/>
              </a:solidFill>
            </a:endParaRPr>
          </a:p>
          <a:p>
            <a:pPr rtl="0">
              <a:spcBef>
                <a:spcPct val="0"/>
              </a:spcBef>
              <a:buFontTx/>
              <a:buNone/>
            </a:pPr>
            <a:r>
              <a:rPr lang="ar-EG" altLang="en-US" sz="2400" dirty="0">
                <a:solidFill>
                  <a:srgbClr val="050607"/>
                </a:solidFill>
              </a:rPr>
              <a:t>تنقسم الارضيات الرياضية الى نظامين  و هما :-</a:t>
            </a:r>
            <a:endParaRPr lang="en-US" altLang="en-US" sz="2400" dirty="0">
              <a:solidFill>
                <a:srgbClr val="050607"/>
              </a:solidFill>
            </a:endParaRPr>
          </a:p>
          <a:p>
            <a:pPr rtl="0">
              <a:spcBef>
                <a:spcPct val="0"/>
              </a:spcBef>
              <a:buFontTx/>
              <a:buNone/>
            </a:pPr>
            <a:r>
              <a:rPr lang="en-US" altLang="en-US" sz="2400" dirty="0"/>
              <a:t>      .</a:t>
            </a:r>
            <a:r>
              <a:rPr lang="ar-EG" altLang="en-US" sz="2400" dirty="0"/>
              <a:t>أ- الأرضيات الرياضية للاستخدام الخارجيى والداخلي  </a:t>
            </a:r>
            <a:endParaRPr lang="en-US" altLang="en-US" sz="2400" dirty="0"/>
          </a:p>
          <a:p>
            <a:pPr rtl="0">
              <a:spcBef>
                <a:spcPct val="0"/>
              </a:spcBef>
              <a:buFontTx/>
              <a:buNone/>
            </a:pPr>
            <a:r>
              <a:rPr lang="en-US" altLang="en-US" sz="2400" dirty="0"/>
              <a:t>      </a:t>
            </a:r>
            <a:r>
              <a:rPr lang="ar-EG" altLang="en-US" sz="2400" dirty="0"/>
              <a:t>ب- الأرضيات الرياضية للاستخدام الداخلي فقط  . </a:t>
            </a:r>
            <a:endParaRPr lang="en-US" altLang="en-US" sz="2400" dirty="0"/>
          </a:p>
        </p:txBody>
      </p:sp>
      <p:sp>
        <p:nvSpPr>
          <p:cNvPr id="8" name="TextBox 7">
            <a:extLst>
              <a:ext uri="{FF2B5EF4-FFF2-40B4-BE49-F238E27FC236}">
                <a16:creationId xmlns:a16="http://schemas.microsoft.com/office/drawing/2014/main" id="{E8C084D6-EC60-4417-724C-F9CB025804DB}"/>
              </a:ext>
            </a:extLst>
          </p:cNvPr>
          <p:cNvSpPr txBox="1">
            <a:spLocks noChangeArrowheads="1"/>
          </p:cNvSpPr>
          <p:nvPr/>
        </p:nvSpPr>
        <p:spPr bwMode="auto">
          <a:xfrm>
            <a:off x="-776288" y="2481244"/>
            <a:ext cx="7620001"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rtl="0">
              <a:spcBef>
                <a:spcPct val="0"/>
              </a:spcBef>
              <a:buFontTx/>
              <a:buNone/>
            </a:pPr>
            <a:endParaRPr lang="en-US" altLang="ar-EG" sz="2200" dirty="0"/>
          </a:p>
          <a:p>
            <a:pPr rtl="0">
              <a:spcBef>
                <a:spcPct val="0"/>
              </a:spcBef>
              <a:buFontTx/>
              <a:buNone/>
            </a:pPr>
            <a:r>
              <a:rPr lang="ar-EG" altLang="ar-EG" sz="2200" dirty="0"/>
              <a:t>3- ارضيات الاكريلك </a:t>
            </a:r>
            <a:endParaRPr lang="en-US" altLang="ar-EG" sz="2200" dirty="0"/>
          </a:p>
          <a:p>
            <a:pPr rtl="0">
              <a:spcBef>
                <a:spcPct val="0"/>
              </a:spcBef>
              <a:buFontTx/>
              <a:buNone/>
            </a:pPr>
            <a:r>
              <a:rPr lang="ar-EG" altLang="ar-EG" sz="2200" dirty="0"/>
              <a:t>4- ارضيات الحمرة </a:t>
            </a:r>
          </a:p>
          <a:p>
            <a:pPr rtl="0">
              <a:spcBef>
                <a:spcPct val="0"/>
              </a:spcBef>
              <a:buFontTx/>
              <a:buNone/>
            </a:pPr>
            <a:r>
              <a:rPr lang="ar-EG" altLang="ar-EG" sz="2200" dirty="0"/>
              <a:t>5- بلاطات المطاط والبردورات المطاطية </a:t>
            </a:r>
          </a:p>
          <a:p>
            <a:pPr rtl="0">
              <a:spcBef>
                <a:spcPct val="0"/>
              </a:spcBef>
              <a:buFontTx/>
              <a:buNone/>
            </a:pPr>
            <a:r>
              <a:rPr lang="ar-EG" altLang="ar-EG" sz="2200" dirty="0"/>
              <a:t>6- بلاطات البلاسيك </a:t>
            </a:r>
          </a:p>
          <a:p>
            <a:pPr rtl="0">
              <a:spcBef>
                <a:spcPct val="0"/>
              </a:spcBef>
              <a:buFontTx/>
              <a:buNone/>
            </a:pPr>
            <a:r>
              <a:rPr lang="ar-EG" altLang="ar-EG" sz="2200" dirty="0"/>
              <a:t>7- الملاعب الزجاجية الرياضية </a:t>
            </a:r>
          </a:p>
          <a:p>
            <a:pPr rtl="0">
              <a:spcBef>
                <a:spcPct val="0"/>
              </a:spcBef>
              <a:buFontTx/>
              <a:buNone/>
            </a:pPr>
            <a:endParaRPr lang="en-US" altLang="ar-EG" sz="2200" dirty="0"/>
          </a:p>
        </p:txBody>
      </p:sp>
      <p:sp>
        <p:nvSpPr>
          <p:cNvPr id="5" name="TextBox 4">
            <a:extLst>
              <a:ext uri="{FF2B5EF4-FFF2-40B4-BE49-F238E27FC236}">
                <a16:creationId xmlns:a16="http://schemas.microsoft.com/office/drawing/2014/main" id="{C01DE762-7C68-B70C-5C27-1B1AA7049B3A}"/>
              </a:ext>
            </a:extLst>
          </p:cNvPr>
          <p:cNvSpPr txBox="1">
            <a:spLocks noChangeArrowheads="1"/>
          </p:cNvSpPr>
          <p:nvPr/>
        </p:nvSpPr>
        <p:spPr bwMode="auto">
          <a:xfrm>
            <a:off x="-568325" y="4519832"/>
            <a:ext cx="7412038"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rtl="0">
              <a:spcBef>
                <a:spcPct val="0"/>
              </a:spcBef>
              <a:buFontTx/>
              <a:buNone/>
            </a:pPr>
            <a:r>
              <a:rPr lang="ar-EG" altLang="ar-EG" sz="2400" b="1" u="sng" dirty="0"/>
              <a:t>ب - ألأارضيات الرياضية للاستخدام الداخلي فقط  :-</a:t>
            </a:r>
            <a:endParaRPr lang="en-US" altLang="ar-EG" sz="2400" b="1" u="sng" dirty="0"/>
          </a:p>
          <a:p>
            <a:pPr rtl="0">
              <a:spcBef>
                <a:spcPct val="0"/>
              </a:spcBef>
              <a:buFontTx/>
              <a:buNone/>
            </a:pPr>
            <a:r>
              <a:rPr lang="en-US" altLang="ar-EG" sz="2200" dirty="0"/>
              <a:t>           </a:t>
            </a:r>
            <a:r>
              <a:rPr lang="ar-EG" altLang="ar-EG" sz="2200" dirty="0"/>
              <a:t>1-الارضيات المطاطية الصناعية البوليوريثان .</a:t>
            </a:r>
          </a:p>
          <a:p>
            <a:pPr rtl="0">
              <a:spcBef>
                <a:spcPct val="0"/>
              </a:spcBef>
              <a:buFontTx/>
              <a:buNone/>
            </a:pPr>
            <a:r>
              <a:rPr lang="ar-EG" altLang="ar-EG" sz="2200" dirty="0"/>
              <a:t>2- ارضيات الفنيل .</a:t>
            </a:r>
          </a:p>
          <a:p>
            <a:pPr rtl="0">
              <a:spcBef>
                <a:spcPct val="0"/>
              </a:spcBef>
              <a:buFontTx/>
              <a:buNone/>
            </a:pPr>
            <a:r>
              <a:rPr lang="ar-EG" altLang="ar-EG" sz="2200" dirty="0"/>
              <a:t>3- الارضيات الخشبية .</a:t>
            </a:r>
          </a:p>
          <a:p>
            <a:pPr rtl="0">
              <a:spcBef>
                <a:spcPct val="0"/>
              </a:spcBef>
              <a:buFontTx/>
              <a:buNone/>
            </a:pPr>
            <a:r>
              <a:rPr lang="ar-EG" altLang="ar-EG" sz="2200" dirty="0"/>
              <a:t>4- رولات المطاط والبلاطات المطاطية .</a:t>
            </a:r>
          </a:p>
          <a:p>
            <a:pPr rtl="0">
              <a:spcBef>
                <a:spcPct val="0"/>
              </a:spcBef>
              <a:buFontTx/>
              <a:buNone/>
            </a:pPr>
            <a:r>
              <a:rPr lang="ar-EG" altLang="ar-EG" sz="2200" dirty="0"/>
              <a:t>5- الارضيات الزجاجية الرياضية .</a:t>
            </a:r>
            <a:endParaRPr lang="en-US" altLang="ar-EG" sz="2200" dirty="0"/>
          </a:p>
          <a:p>
            <a:pPr algn="just" rtl="0">
              <a:spcBef>
                <a:spcPct val="0"/>
              </a:spcBef>
              <a:buFontTx/>
              <a:buNone/>
            </a:pPr>
            <a:r>
              <a:rPr lang="en-US" altLang="ar-EG" sz="2400" dirty="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anim calcmode="lin" valueType="num">
                                      <p:cBhvr additive="base">
                                        <p:cTn id="1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6">
                                            <p:txEl>
                                              <p:pRg st="0" end="0"/>
                                            </p:txEl>
                                          </p:spTgt>
                                        </p:tgtEl>
                                        <p:attrNameLst>
                                          <p:attrName>style.visibility</p:attrName>
                                        </p:attrNameLst>
                                      </p:cBhvr>
                                      <p:to>
                                        <p:strVal val="visible"/>
                                      </p:to>
                                    </p:set>
                                    <p:anim calcmode="lin" valueType="num">
                                      <p:cBhvr additive="base">
                                        <p:cTn id="36"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6">
                                            <p:txEl>
                                              <p:pRg st="1" end="1"/>
                                            </p:txEl>
                                          </p:spTgt>
                                        </p:tgtEl>
                                        <p:attrNameLst>
                                          <p:attrName>style.visibility</p:attrName>
                                        </p:attrNameLst>
                                      </p:cBhvr>
                                      <p:to>
                                        <p:strVal val="visible"/>
                                      </p:to>
                                    </p:set>
                                    <p:anim calcmode="lin" valueType="num">
                                      <p:cBhvr additive="base">
                                        <p:cTn id="42"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6">
                                            <p:txEl>
                                              <p:pRg st="2" end="2"/>
                                            </p:txEl>
                                          </p:spTgt>
                                        </p:tgtEl>
                                        <p:attrNameLst>
                                          <p:attrName>style.visibility</p:attrName>
                                        </p:attrNameLst>
                                      </p:cBhvr>
                                      <p:to>
                                        <p:strVal val="visible"/>
                                      </p:to>
                                    </p:set>
                                    <p:anim calcmode="lin" valueType="num">
                                      <p:cBhvr additive="base">
                                        <p:cTn id="48"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8">
                                            <p:txEl>
                                              <p:pRg st="1" end="1"/>
                                            </p:txEl>
                                          </p:spTgt>
                                        </p:tgtEl>
                                        <p:attrNameLst>
                                          <p:attrName>style.visibility</p:attrName>
                                        </p:attrNameLst>
                                      </p:cBhvr>
                                      <p:to>
                                        <p:strVal val="visible"/>
                                      </p:to>
                                    </p:set>
                                    <p:anim calcmode="lin" valueType="num">
                                      <p:cBhvr additive="base">
                                        <p:cTn id="54"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8">
                                            <p:txEl>
                                              <p:pRg st="2" end="2"/>
                                            </p:txEl>
                                          </p:spTgt>
                                        </p:tgtEl>
                                        <p:attrNameLst>
                                          <p:attrName>style.visibility</p:attrName>
                                        </p:attrNameLst>
                                      </p:cBhvr>
                                      <p:to>
                                        <p:strVal val="visible"/>
                                      </p:to>
                                    </p:set>
                                    <p:anim calcmode="lin" valueType="num">
                                      <p:cBhvr additive="base">
                                        <p:cTn id="60"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8">
                                            <p:txEl>
                                              <p:pRg st="3" end="3"/>
                                            </p:txEl>
                                          </p:spTgt>
                                        </p:tgtEl>
                                        <p:attrNameLst>
                                          <p:attrName>style.visibility</p:attrName>
                                        </p:attrNameLst>
                                      </p:cBhvr>
                                      <p:to>
                                        <p:strVal val="visible"/>
                                      </p:to>
                                    </p:set>
                                    <p:anim calcmode="lin" valueType="num">
                                      <p:cBhvr additive="base">
                                        <p:cTn id="66"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8">
                                            <p:txEl>
                                              <p:pRg st="4" end="4"/>
                                            </p:txEl>
                                          </p:spTgt>
                                        </p:tgtEl>
                                        <p:attrNameLst>
                                          <p:attrName>style.visibility</p:attrName>
                                        </p:attrNameLst>
                                      </p:cBhvr>
                                      <p:to>
                                        <p:strVal val="visible"/>
                                      </p:to>
                                    </p:set>
                                    <p:anim calcmode="lin" valueType="num">
                                      <p:cBhvr additive="base">
                                        <p:cTn id="72"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8">
                                            <p:txEl>
                                              <p:pRg st="5" end="5"/>
                                            </p:txEl>
                                          </p:spTgt>
                                        </p:tgtEl>
                                        <p:attrNameLst>
                                          <p:attrName>style.visibility</p:attrName>
                                        </p:attrNameLst>
                                      </p:cBhvr>
                                      <p:to>
                                        <p:strVal val="visible"/>
                                      </p:to>
                                    </p:set>
                                    <p:anim calcmode="lin" valueType="num">
                                      <p:cBhvr additive="base">
                                        <p:cTn id="78"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79"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5">
                                            <p:txEl>
                                              <p:pRg st="0" end="0"/>
                                            </p:txEl>
                                          </p:spTgt>
                                        </p:tgtEl>
                                        <p:attrNameLst>
                                          <p:attrName>style.visibility</p:attrName>
                                        </p:attrNameLst>
                                      </p:cBhvr>
                                      <p:to>
                                        <p:strVal val="visible"/>
                                      </p:to>
                                    </p:set>
                                    <p:anim calcmode="lin" valueType="num">
                                      <p:cBhvr additive="base">
                                        <p:cTn id="84"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nodeType="clickEffect">
                                  <p:stCondLst>
                                    <p:cond delay="0"/>
                                  </p:stCondLst>
                                  <p:childTnLst>
                                    <p:set>
                                      <p:cBhvr>
                                        <p:cTn id="89" dur="1" fill="hold">
                                          <p:stCondLst>
                                            <p:cond delay="0"/>
                                          </p:stCondLst>
                                        </p:cTn>
                                        <p:tgtEl>
                                          <p:spTgt spid="5">
                                            <p:txEl>
                                              <p:pRg st="1" end="1"/>
                                            </p:txEl>
                                          </p:spTgt>
                                        </p:tgtEl>
                                        <p:attrNameLst>
                                          <p:attrName>style.visibility</p:attrName>
                                        </p:attrNameLst>
                                      </p:cBhvr>
                                      <p:to>
                                        <p:strVal val="visible"/>
                                      </p:to>
                                    </p:set>
                                    <p:anim calcmode="lin" valueType="num">
                                      <p:cBhvr additive="base">
                                        <p:cTn id="90"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91"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nodeType="clickEffect">
                                  <p:stCondLst>
                                    <p:cond delay="0"/>
                                  </p:stCondLst>
                                  <p:childTnLst>
                                    <p:set>
                                      <p:cBhvr>
                                        <p:cTn id="95" dur="1" fill="hold">
                                          <p:stCondLst>
                                            <p:cond delay="0"/>
                                          </p:stCondLst>
                                        </p:cTn>
                                        <p:tgtEl>
                                          <p:spTgt spid="5">
                                            <p:txEl>
                                              <p:pRg st="2" end="2"/>
                                            </p:txEl>
                                          </p:spTgt>
                                        </p:tgtEl>
                                        <p:attrNameLst>
                                          <p:attrName>style.visibility</p:attrName>
                                        </p:attrNameLst>
                                      </p:cBhvr>
                                      <p:to>
                                        <p:strVal val="visible"/>
                                      </p:to>
                                    </p:set>
                                    <p:anim calcmode="lin" valueType="num">
                                      <p:cBhvr additive="base">
                                        <p:cTn id="96"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97"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2" presetClass="entr" presetSubtype="4" fill="hold" nodeType="clickEffect">
                                  <p:stCondLst>
                                    <p:cond delay="0"/>
                                  </p:stCondLst>
                                  <p:childTnLst>
                                    <p:set>
                                      <p:cBhvr>
                                        <p:cTn id="101" dur="1" fill="hold">
                                          <p:stCondLst>
                                            <p:cond delay="0"/>
                                          </p:stCondLst>
                                        </p:cTn>
                                        <p:tgtEl>
                                          <p:spTgt spid="5">
                                            <p:txEl>
                                              <p:pRg st="3" end="3"/>
                                            </p:txEl>
                                          </p:spTgt>
                                        </p:tgtEl>
                                        <p:attrNameLst>
                                          <p:attrName>style.visibility</p:attrName>
                                        </p:attrNameLst>
                                      </p:cBhvr>
                                      <p:to>
                                        <p:strVal val="visible"/>
                                      </p:to>
                                    </p:set>
                                    <p:anim calcmode="lin" valueType="num">
                                      <p:cBhvr additive="base">
                                        <p:cTn id="102"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03"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2" presetClass="entr" presetSubtype="4" fill="hold" nodeType="clickEffect">
                                  <p:stCondLst>
                                    <p:cond delay="0"/>
                                  </p:stCondLst>
                                  <p:childTnLst>
                                    <p:set>
                                      <p:cBhvr>
                                        <p:cTn id="107" dur="1" fill="hold">
                                          <p:stCondLst>
                                            <p:cond delay="0"/>
                                          </p:stCondLst>
                                        </p:cTn>
                                        <p:tgtEl>
                                          <p:spTgt spid="5">
                                            <p:txEl>
                                              <p:pRg st="4" end="4"/>
                                            </p:txEl>
                                          </p:spTgt>
                                        </p:tgtEl>
                                        <p:attrNameLst>
                                          <p:attrName>style.visibility</p:attrName>
                                        </p:attrNameLst>
                                      </p:cBhvr>
                                      <p:to>
                                        <p:strVal val="visible"/>
                                      </p:to>
                                    </p:set>
                                    <p:anim calcmode="lin" valueType="num">
                                      <p:cBhvr additive="base">
                                        <p:cTn id="108"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09"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4074A8-A997-EEB2-7682-4785620D4CC5}"/>
              </a:ext>
            </a:extLst>
          </p:cNvPr>
          <p:cNvSpPr txBox="1"/>
          <p:nvPr/>
        </p:nvSpPr>
        <p:spPr>
          <a:xfrm>
            <a:off x="2581235" y="2788919"/>
            <a:ext cx="8183880" cy="640081"/>
          </a:xfrm>
          <a:prstGeom prst="rect">
            <a:avLst/>
          </a:prstGeom>
        </p:spPr>
        <p:txBody>
          <a:bodyPr vert="horz" lIns="91440" tIns="45720" rIns="91440" bIns="45720" rtlCol="0" anchor="ctr">
            <a:normAutofit/>
          </a:bodyPr>
          <a:lstStyle/>
          <a:p>
            <a:pPr algn="ctr" defTabSz="914400" rtl="1">
              <a:lnSpc>
                <a:spcPct val="90000"/>
              </a:lnSpc>
              <a:spcBef>
                <a:spcPct val="0"/>
              </a:spcBef>
              <a:spcAft>
                <a:spcPts val="600"/>
              </a:spcAft>
            </a:pPr>
            <a:r>
              <a:rPr lang="en-US" altLang="ar-EG" sz="2800" b="1" u="sng" dirty="0">
                <a:latin typeface="+mj-lt"/>
                <a:ea typeface="+mj-ea"/>
                <a:cs typeface="+mj-cs"/>
              </a:rPr>
              <a:t>أ- </a:t>
            </a:r>
            <a:r>
              <a:rPr lang="en-US" altLang="ar-EG" sz="2800" b="1" u="sng" dirty="0" err="1">
                <a:latin typeface="+mj-lt"/>
                <a:ea typeface="+mj-ea"/>
                <a:cs typeface="+mj-cs"/>
              </a:rPr>
              <a:t>الأرضيات</a:t>
            </a:r>
            <a:r>
              <a:rPr lang="en-US" altLang="ar-EG" sz="2800" b="1" u="sng" dirty="0">
                <a:latin typeface="+mj-lt"/>
                <a:ea typeface="+mj-ea"/>
                <a:cs typeface="+mj-cs"/>
              </a:rPr>
              <a:t> </a:t>
            </a:r>
            <a:r>
              <a:rPr lang="en-US" altLang="ar-EG" sz="2800" b="1" u="sng" dirty="0" err="1">
                <a:latin typeface="+mj-lt"/>
                <a:ea typeface="+mj-ea"/>
                <a:cs typeface="+mj-cs"/>
              </a:rPr>
              <a:t>الرياضية</a:t>
            </a:r>
            <a:r>
              <a:rPr lang="en-US" altLang="ar-EG" sz="2800" b="1" u="sng" dirty="0">
                <a:latin typeface="+mj-lt"/>
                <a:ea typeface="+mj-ea"/>
                <a:cs typeface="+mj-cs"/>
              </a:rPr>
              <a:t> </a:t>
            </a:r>
            <a:r>
              <a:rPr lang="en-US" altLang="ar-EG" sz="2800" b="1" u="sng" dirty="0" err="1">
                <a:latin typeface="+mj-lt"/>
                <a:ea typeface="+mj-ea"/>
                <a:cs typeface="+mj-cs"/>
              </a:rPr>
              <a:t>الخارجية</a:t>
            </a:r>
            <a:endParaRPr lang="en-US" altLang="ar-EG" sz="2800" b="1" u="sng" dirty="0">
              <a:latin typeface="+mj-lt"/>
              <a:ea typeface="+mj-ea"/>
              <a:cs typeface="+mj-cs"/>
            </a:endParaRPr>
          </a:p>
        </p:txBody>
      </p:sp>
      <p:pic>
        <p:nvPicPr>
          <p:cNvPr id="4" name="Picture 3" descr="A group of people playing football&#10;&#10;Description automatically generated">
            <a:extLst>
              <a:ext uri="{FF2B5EF4-FFF2-40B4-BE49-F238E27FC236}">
                <a16:creationId xmlns:a16="http://schemas.microsoft.com/office/drawing/2014/main" id="{A9726743-CB87-F6C5-1F01-CCFBC0E65EB4}"/>
              </a:ext>
            </a:extLst>
          </p:cNvPr>
          <p:cNvPicPr>
            <a:picLocks noChangeAspect="1"/>
          </p:cNvPicPr>
          <p:nvPr/>
        </p:nvPicPr>
        <p:blipFill>
          <a:blip r:embed="rId2">
            <a:extLst>
              <a:ext uri="{28A0092B-C50C-407E-A947-70E740481C1C}">
                <a14:useLocalDpi xmlns:a14="http://schemas.microsoft.com/office/drawing/2010/main" val="0"/>
              </a:ext>
            </a:extLst>
          </a:blip>
          <a:srcRect r="4825" b="1"/>
          <a:stretch>
            <a:fillRect/>
          </a:stretch>
        </p:blipFill>
        <p:spPr>
          <a:xfrm>
            <a:off x="480060" y="379380"/>
            <a:ext cx="8183880" cy="6021420"/>
          </a:xfrm>
          <a:prstGeom prst="rect">
            <a:avLst/>
          </a:prstGeom>
          <a:ln w="19050">
            <a:solidFill>
              <a:schemeClr val="tx1"/>
            </a:solidFill>
            <a:miter lim="800000"/>
          </a:ln>
        </p:spPr>
      </p:pic>
    </p:spTree>
    <p:extLst>
      <p:ext uri="{BB962C8B-B14F-4D97-AF65-F5344CB8AC3E}">
        <p14:creationId xmlns:p14="http://schemas.microsoft.com/office/powerpoint/2010/main" val="2562031369"/>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a:extLst>
              <a:ext uri="{FF2B5EF4-FFF2-40B4-BE49-F238E27FC236}">
                <a16:creationId xmlns:a16="http://schemas.microsoft.com/office/drawing/2014/main" id="{1D43B852-72B4-3303-B4C6-2F53CF79E98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057401"/>
            <a:ext cx="3276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Box 2">
            <a:extLst>
              <a:ext uri="{FF2B5EF4-FFF2-40B4-BE49-F238E27FC236}">
                <a16:creationId xmlns:a16="http://schemas.microsoft.com/office/drawing/2014/main" id="{5A369980-EC5C-B809-FB45-E554B9D3A906}"/>
              </a:ext>
            </a:extLst>
          </p:cNvPr>
          <p:cNvSpPr txBox="1">
            <a:spLocks noChangeArrowheads="1"/>
          </p:cNvSpPr>
          <p:nvPr/>
        </p:nvSpPr>
        <p:spPr bwMode="auto">
          <a:xfrm>
            <a:off x="304800" y="381000"/>
            <a:ext cx="85344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rtl="1"/>
            <a:r>
              <a:rPr lang="ar-EG" altLang="ar-EG" b="1" u="sng" dirty="0">
                <a:solidFill>
                  <a:srgbClr val="FF0000"/>
                </a:solidFill>
              </a:rPr>
              <a:t>1- أرضيات النجيل بانواعة </a:t>
            </a:r>
          </a:p>
          <a:p>
            <a:pPr algn="r" rtl="1"/>
            <a:r>
              <a:rPr lang="ar-EG" altLang="ar-EG" sz="2200" dirty="0">
                <a:solidFill>
                  <a:srgbClr val="FF0000"/>
                </a:solidFill>
              </a:rPr>
              <a:t> </a:t>
            </a:r>
            <a:r>
              <a:rPr lang="ar-EG" altLang="ar-EG" sz="2200" dirty="0"/>
              <a:t>وتنقسم ارضيات النجيل الى 3 انواع وتستخدم فى مختلف انواع الملاعب ( ملاعب كرة  القدم – ملاعب الهوكى – ملاعب التنس الارضى – ملاعب البدل تنس – ملاعب الجولف – وتنسيق الموقع العام )  ويوجد  3 انواع من النجيل :-</a:t>
            </a:r>
          </a:p>
          <a:p>
            <a:pPr algn="r" rtl="1"/>
            <a:r>
              <a:rPr lang="ar-EG" altLang="ar-EG" sz="2200" dirty="0"/>
              <a:t>  </a:t>
            </a:r>
          </a:p>
          <a:p>
            <a:pPr algn="r" rtl="1"/>
            <a:r>
              <a:rPr lang="ar-EG" altLang="ar-EG" sz="2200" dirty="0"/>
              <a:t> أ-  ارضيات ملاعب نجيل طبيعى </a:t>
            </a:r>
            <a:r>
              <a:rPr lang="en-US" altLang="ar-EG" sz="2200" dirty="0"/>
              <a:t>( Natural Turf )</a:t>
            </a:r>
            <a:r>
              <a:rPr lang="ar-EG" altLang="ar-EG" sz="2200" dirty="0"/>
              <a:t> .</a:t>
            </a:r>
          </a:p>
          <a:p>
            <a:pPr algn="r" rtl="1"/>
            <a:endParaRPr lang="ar-EG" altLang="ar-EG" sz="2200" dirty="0"/>
          </a:p>
          <a:p>
            <a:pPr algn="r" rtl="1"/>
            <a:r>
              <a:rPr lang="ar-EG" altLang="ar-EG" sz="2200" dirty="0"/>
              <a:t>ب- ارضيات ملاعب نجيل صناعى </a:t>
            </a:r>
            <a:r>
              <a:rPr lang="en-US" altLang="ar-EG" sz="2200" dirty="0"/>
              <a:t>( Artificial Turf )</a:t>
            </a:r>
            <a:r>
              <a:rPr lang="ar-EG" altLang="ar-EG" sz="2200" dirty="0"/>
              <a:t> .</a:t>
            </a:r>
          </a:p>
          <a:p>
            <a:pPr algn="r" rtl="1"/>
            <a:endParaRPr lang="ar-EG" altLang="ar-EG" sz="2200" dirty="0"/>
          </a:p>
          <a:p>
            <a:pPr algn="r" rtl="1"/>
            <a:r>
              <a:rPr lang="ar-EG" altLang="ar-EG" sz="2200" dirty="0"/>
              <a:t>ج- ارضايات ملاعب نجيل هجين </a:t>
            </a:r>
            <a:r>
              <a:rPr lang="en-US" altLang="ar-EG" sz="2200" dirty="0"/>
              <a:t>(hybrid turf )</a:t>
            </a:r>
            <a:r>
              <a:rPr lang="ar-EG" altLang="ar-EG" sz="2200" dirty="0"/>
              <a:t> .</a:t>
            </a:r>
          </a:p>
          <a:p>
            <a:pPr algn="r" rtl="1"/>
            <a:r>
              <a:rPr lang="ar-EG" altLang="ar-EG" sz="2200" dirty="0"/>
              <a:t>            </a:t>
            </a:r>
          </a:p>
          <a:p>
            <a:r>
              <a:rPr lang="ar-EG" altLang="ar-EG" sz="2200" dirty="0"/>
              <a:t>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A63BDDFF-D094-E890-C2E6-84DF17E037E2}"/>
              </a:ext>
            </a:extLst>
          </p:cNvPr>
          <p:cNvSpPr>
            <a:spLocks noGrp="1"/>
          </p:cNvSpPr>
          <p:nvPr>
            <p:ph idx="1"/>
          </p:nvPr>
        </p:nvSpPr>
        <p:spPr>
          <a:xfrm>
            <a:off x="2095360" y="-741831"/>
            <a:ext cx="6726314" cy="3959352"/>
          </a:xfrm>
        </p:spPr>
        <p:txBody>
          <a:bodyPr anchor="ctr">
            <a:normAutofit/>
          </a:bodyPr>
          <a:lstStyle/>
          <a:p>
            <a:r>
              <a:rPr lang="ar-EG" sz="4000" b="1" u="sng" dirty="0">
                <a:solidFill>
                  <a:srgbClr val="FF0000"/>
                </a:solidFill>
              </a:rPr>
              <a:t>1- انشاء ملاعب كرة القدم </a:t>
            </a:r>
            <a:endParaRPr lang="en-US" sz="4000" b="1" u="sng" dirty="0">
              <a:solidFill>
                <a:srgbClr val="FF0000"/>
              </a:solidFill>
            </a:endParaRPr>
          </a:p>
        </p:txBody>
      </p:sp>
      <p:pic>
        <p:nvPicPr>
          <p:cNvPr id="5" name="Content Placeholder 4" descr="A person kicking a football ball&#10;&#10;AI-generated content may be incorrect.">
            <a:extLst>
              <a:ext uri="{FF2B5EF4-FFF2-40B4-BE49-F238E27FC236}">
                <a16:creationId xmlns:a16="http://schemas.microsoft.com/office/drawing/2014/main" id="{4D030B80-E706-7C6B-9C51-7905B8624627}"/>
              </a:ext>
            </a:extLst>
          </p:cNvPr>
          <p:cNvPicPr>
            <a:picLocks noChangeAspect="1"/>
          </p:cNvPicPr>
          <p:nvPr/>
        </p:nvPicPr>
        <p:blipFill>
          <a:blip r:embed="rId2"/>
          <a:srcRect l="21197" r="16508"/>
          <a:stretch>
            <a:fillRect/>
          </a:stretch>
        </p:blipFill>
        <p:spPr>
          <a:xfrm>
            <a:off x="964351" y="1721922"/>
            <a:ext cx="6963691" cy="5033887"/>
          </a:xfrm>
          <a:prstGeom prst="rect">
            <a:avLst/>
          </a:prstGeom>
        </p:spPr>
      </p:pic>
    </p:spTree>
    <p:extLst>
      <p:ext uri="{BB962C8B-B14F-4D97-AF65-F5344CB8AC3E}">
        <p14:creationId xmlns:p14="http://schemas.microsoft.com/office/powerpoint/2010/main" val="23524179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D5E5298C-1099-3B34-1E72-1B0953E05F7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0564" y="2971800"/>
            <a:ext cx="8162872"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3B8D56DF-998E-56A3-94A6-12D77EBFAC86}"/>
              </a:ext>
            </a:extLst>
          </p:cNvPr>
          <p:cNvSpPr txBox="1">
            <a:spLocks noChangeArrowheads="1"/>
          </p:cNvSpPr>
          <p:nvPr/>
        </p:nvSpPr>
        <p:spPr bwMode="auto">
          <a:xfrm>
            <a:off x="190500" y="-152400"/>
            <a:ext cx="8763000" cy="3854450"/>
          </a:xfrm>
          <a:prstGeom prst="rect">
            <a:avLst/>
          </a:prstGeom>
          <a:noFill/>
          <a:ln w="9525">
            <a:noFill/>
            <a:miter lim="800000"/>
            <a:headEnd/>
            <a:tailEnd/>
          </a:ln>
        </p:spPr>
        <p:txBody>
          <a:bodyPr anchor="ctr"/>
          <a:lstStyle/>
          <a:p>
            <a:pPr algn="just" rtl="1" eaLnBrk="1" hangingPunct="1">
              <a:defRPr/>
            </a:pPr>
            <a:r>
              <a:rPr lang="ar-EG" sz="2000" dirty="0"/>
              <a:t>اختيار نوع العشب المناسب لملاعب النجيل الطبيعي يعتمد على  مجموعه عوامل مثل المناخ، نوع الرياضة، ومدى استخدام الملعب. إذا كانت الأرضية ستستخدم بشكل مكثف، فمن المهم اختيار نوع عشب يتحمل الضغط العالي ويقاوم التآكل، بينما إذا كان الملعب يستخدم بشكل أقل تواترًا، فقد يكون العشب الأقل كثافة مناسبًا.</a:t>
            </a:r>
          </a:p>
          <a:p>
            <a:pPr algn="just" rtl="1" eaLnBrk="1" hangingPunct="1">
              <a:defRPr/>
            </a:pPr>
            <a:r>
              <a:rPr lang="ar-EG" sz="2000" kern="0" dirty="0">
                <a:latin typeface="+mj-lt"/>
                <a:ea typeface="+mj-ea"/>
                <a:cs typeface="+mj-cs"/>
              </a:rPr>
              <a:t>من أشهر انواع النجيل المستخدمة فى الملاعب البسبيلم 10 والتفواى وتكون زراعة الملاعب الطبيعية اما عن طريق البزور او عن طريق التشيتل او عن طريق البلاطات والرولات ويكون الاختيار بين طرق الزراعه المختلفة بناء على حالة كل ملعب والظروف الخاصة وتدرس كل حالة على حدي .  </a:t>
            </a:r>
            <a:endParaRPr lang="en-US" sz="2000" kern="0" dirty="0">
              <a:latin typeface="+mj-lt"/>
              <a:ea typeface="+mj-ea"/>
              <a:cs typeface="+mj-cs"/>
            </a:endParaRPr>
          </a:p>
        </p:txBody>
      </p:sp>
      <p:sp>
        <p:nvSpPr>
          <p:cNvPr id="3" name="TextBox 2">
            <a:extLst>
              <a:ext uri="{FF2B5EF4-FFF2-40B4-BE49-F238E27FC236}">
                <a16:creationId xmlns:a16="http://schemas.microsoft.com/office/drawing/2014/main" id="{C07A2989-1F40-3CAC-31B9-6CB91BBB4B1E}"/>
              </a:ext>
            </a:extLst>
          </p:cNvPr>
          <p:cNvSpPr txBox="1"/>
          <p:nvPr/>
        </p:nvSpPr>
        <p:spPr>
          <a:xfrm>
            <a:off x="1219200" y="304800"/>
            <a:ext cx="6705600" cy="461665"/>
          </a:xfrm>
          <a:prstGeom prst="rect">
            <a:avLst/>
          </a:prstGeom>
          <a:noFill/>
        </p:spPr>
        <p:txBody>
          <a:bodyPr>
            <a:spAutoFit/>
          </a:bodyPr>
          <a:lstStyle/>
          <a:p>
            <a:pPr marL="457200" indent="-457200" algn="r" rtl="1">
              <a:buFontTx/>
              <a:buAutoNum type="arabic1Minus"/>
              <a:defRPr/>
            </a:pPr>
            <a:r>
              <a:rPr lang="ar-EG" altLang="ar-EG" b="1" u="sng" dirty="0">
                <a:solidFill>
                  <a:srgbClr val="FF0000"/>
                </a:solidFill>
              </a:rPr>
              <a:t>ارضيات ملاعب نجيل طبيعى </a:t>
            </a:r>
            <a:r>
              <a:rPr lang="en-US" altLang="ar-EG" b="1" u="sng" dirty="0">
                <a:solidFill>
                  <a:srgbClr val="FF0000"/>
                </a:solidFill>
              </a:rPr>
              <a:t>( Natural Turf )</a:t>
            </a:r>
            <a:r>
              <a:rPr lang="ar-EG" altLang="ar-EG" b="1" u="sng" dirty="0">
                <a:solidFill>
                  <a:srgbClr val="FF0000"/>
                </a:solidFill>
              </a:rPr>
              <a:t>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Content Placeholder 4">
            <a:extLst>
              <a:ext uri="{FF2B5EF4-FFF2-40B4-BE49-F238E27FC236}">
                <a16:creationId xmlns:a16="http://schemas.microsoft.com/office/drawing/2014/main" id="{674EFCDF-64B7-4744-447F-8BC5C0842C2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485122" y="3671256"/>
            <a:ext cx="8173751" cy="2984068"/>
          </a:xfrm>
        </p:spPr>
      </p:pic>
      <p:pic>
        <p:nvPicPr>
          <p:cNvPr id="27651" name="Picture 2">
            <a:extLst>
              <a:ext uri="{FF2B5EF4-FFF2-40B4-BE49-F238E27FC236}">
                <a16:creationId xmlns:a16="http://schemas.microsoft.com/office/drawing/2014/main" id="{86C101B6-B4D2-30D9-5312-6D4DE6950E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122" y="488256"/>
            <a:ext cx="8173751" cy="3725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hade val="98000"/>
                <a:satMod val="150000"/>
                <a:lumMod val="102000"/>
              </a:schemeClr>
            </a:gs>
            <a:gs pos="50000">
              <a:schemeClr val="bg1">
                <a:tint val="98000"/>
                <a:shade val="90000"/>
                <a:satMod val="13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ECDA1F-977F-40AF-840D-D05BB091DD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6000"/>
            <a:ext cx="9144000"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B9FECD2-89B7-4AC3-8D54-9733D60AF2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2286000"/>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F54C189-4A4C-4899-9585-5281DA208D0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1441450"/>
          </a:xfrm>
          <a:prstGeom prst="rect">
            <a:avLst/>
          </a:prstGeom>
        </p:spPr>
      </p:pic>
      <p:sp>
        <p:nvSpPr>
          <p:cNvPr id="2" name="Title 1">
            <a:extLst>
              <a:ext uri="{FF2B5EF4-FFF2-40B4-BE49-F238E27FC236}">
                <a16:creationId xmlns:a16="http://schemas.microsoft.com/office/drawing/2014/main" id="{38A55CAD-9619-9AA7-56D2-BAED4485F890}"/>
              </a:ext>
            </a:extLst>
          </p:cNvPr>
          <p:cNvSpPr>
            <a:spLocks noGrp="1"/>
          </p:cNvSpPr>
          <p:nvPr>
            <p:ph type="title"/>
          </p:nvPr>
        </p:nvSpPr>
        <p:spPr>
          <a:xfrm>
            <a:off x="1639614" y="764373"/>
            <a:ext cx="6990036" cy="1293028"/>
          </a:xfrm>
        </p:spPr>
        <p:txBody>
          <a:bodyPr>
            <a:normAutofit/>
          </a:bodyPr>
          <a:lstStyle/>
          <a:p>
            <a:r>
              <a:rPr lang="ar-EG" sz="2000" dirty="0">
                <a:solidFill>
                  <a:srgbClr val="FF0000"/>
                </a:solidFill>
                <a:cs typeface="+mn-cs"/>
              </a:rPr>
              <a:t> </a:t>
            </a:r>
            <a:r>
              <a:rPr lang="ar-EG" sz="2000" b="1" dirty="0">
                <a:solidFill>
                  <a:srgbClr val="FF0000"/>
                </a:solidFill>
                <a:cs typeface="+mn-cs"/>
              </a:rPr>
              <a:t>ما هى الخطوات الاستباقية التى يجت توافرها قبل البداء فى انشاء ملعب كرة قدم نجيل طبيعى او هجين ؟</a:t>
            </a:r>
          </a:p>
        </p:txBody>
      </p:sp>
      <p:sp>
        <p:nvSpPr>
          <p:cNvPr id="3" name="Content Placeholder 2">
            <a:extLst>
              <a:ext uri="{FF2B5EF4-FFF2-40B4-BE49-F238E27FC236}">
                <a16:creationId xmlns:a16="http://schemas.microsoft.com/office/drawing/2014/main" id="{3F699E36-B49D-E96C-63D7-A5B70DB45385}"/>
              </a:ext>
            </a:extLst>
          </p:cNvPr>
          <p:cNvSpPr>
            <a:spLocks noGrp="1"/>
          </p:cNvSpPr>
          <p:nvPr>
            <p:ph idx="1"/>
          </p:nvPr>
        </p:nvSpPr>
        <p:spPr>
          <a:xfrm>
            <a:off x="514350" y="2743200"/>
            <a:ext cx="8115300" cy="3475485"/>
          </a:xfrm>
        </p:spPr>
        <p:txBody>
          <a:bodyPr>
            <a:normAutofit/>
          </a:bodyPr>
          <a:lstStyle/>
          <a:p>
            <a:pPr rtl="1"/>
            <a:r>
              <a:rPr lang="ar-EG" sz="1700"/>
              <a:t>لإنشاء ملعب نجيل طبيعي بجودة عالية ومستدامة، و بجانب كل الاختبارات المتعارف عليها لانشاء الملاعب من اختبارات الدمك و جسات التربة لمعرفة طبيعه الارض الطبيعية و مدى احتياجها لاحلال و خلافة و جاهزيتها لاستقبال النجيل الطبيعى يجب ايضا دراسة وفحص التربة والمياه بشكل دقيق قبل البدء في التنفيذ و يتم ذالك عن طريق الاتى :-</a:t>
            </a:r>
          </a:p>
          <a:p>
            <a:pPr rtl="1"/>
            <a:r>
              <a:rPr lang="ar-EG" sz="1700" b="1" u="sng"/>
              <a:t>أولاً: الاختبارات الخاصة بالتربة</a:t>
            </a:r>
          </a:p>
          <a:p>
            <a:pPr rtl="1"/>
            <a:r>
              <a:rPr lang="ar-EG" sz="1700"/>
              <a:t>1. تحليل نوع التربة </a:t>
            </a:r>
            <a:r>
              <a:rPr lang="en-US" sz="1700"/>
              <a:t>( Soil Texture Analysis)</a:t>
            </a:r>
            <a:r>
              <a:rPr lang="ar-EG" sz="1700"/>
              <a:t>لتحديد مكونات التربة من( رمل، طمي، طين)النجيل الطبيعي يفضل التربة الرملية أو الرملية الطميية </a:t>
            </a:r>
            <a:r>
              <a:rPr lang="en-US" sz="1700"/>
              <a:t>Sandy Loam)</a:t>
            </a:r>
            <a:r>
              <a:rPr lang="ar-EG" sz="1700"/>
              <a:t>) لتصريف المياه الجيد.</a:t>
            </a:r>
          </a:p>
          <a:p>
            <a:pPr rtl="1"/>
            <a:r>
              <a:rPr lang="ar-EG" sz="1700"/>
              <a:t>2. اختبار درجة الحموضة (</a:t>
            </a:r>
            <a:r>
              <a:rPr lang="en-US" sz="1700"/>
              <a:t> (Soil pH Test)</a:t>
            </a:r>
            <a:r>
              <a:rPr lang="ar-EG" sz="1700"/>
              <a:t>درجة الحموضة المثالية للنجيل الطبيعي بين 6.0 – 7.0.يمكن تعديلها لاحقًا باستخدام الجير الزراعي أو الكبريت حسب الحاجة.</a:t>
            </a:r>
          </a:p>
          <a:p>
            <a:pPr rtl="1"/>
            <a:r>
              <a:rPr lang="ar-EG" sz="1700"/>
              <a:t>3. اختبار الملوحة </a:t>
            </a:r>
            <a:r>
              <a:rPr lang="en-US" sz="1700"/>
              <a:t>Soil Salinity - EC Test)</a:t>
            </a:r>
            <a:r>
              <a:rPr lang="ar-EG" sz="1700"/>
              <a:t> ) مهم في المناطق الساحلية أو الصحراوية.ارتفاع الملوحة يعيق امتصاص المياه والعناصر الغذائية.</a:t>
            </a:r>
          </a:p>
        </p:txBody>
      </p:sp>
    </p:spTree>
    <p:extLst>
      <p:ext uri="{BB962C8B-B14F-4D97-AF65-F5344CB8AC3E}">
        <p14:creationId xmlns:p14="http://schemas.microsoft.com/office/powerpoint/2010/main" val="2170887596"/>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
            <a:extLst>
              <a:ext uri="{FF2B5EF4-FFF2-40B4-BE49-F238E27FC236}">
                <a16:creationId xmlns:a16="http://schemas.microsoft.com/office/drawing/2014/main" id="{D2117A43-63B1-B7AB-D74C-B2E08FEEB66C}"/>
              </a:ext>
            </a:extLst>
          </p:cNvPr>
          <p:cNvSpPr>
            <a:spLocks noChangeArrowheads="1"/>
          </p:cNvSpPr>
          <p:nvPr/>
        </p:nvSpPr>
        <p:spPr bwMode="auto">
          <a:xfrm>
            <a:off x="119063" y="988354"/>
            <a:ext cx="8720137" cy="637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ar-EG" altLang="ar-EG" sz="2200" b="1" u="sng" dirty="0">
                <a:solidFill>
                  <a:srgbClr val="FF0000"/>
                </a:solidFill>
              </a:rPr>
              <a:t>مقدمة :-</a:t>
            </a:r>
            <a:endParaRPr lang="en-US" altLang="ar-EG" sz="2200" b="1" u="sng" dirty="0">
              <a:solidFill>
                <a:srgbClr val="FF0000"/>
              </a:solidFill>
            </a:endParaRPr>
          </a:p>
          <a:p>
            <a:pPr algn="r"/>
            <a:r>
              <a:rPr lang="ar-EG" sz="2000" dirty="0"/>
              <a:t>تشكل الملاعب أحد أهم عناصر البنية التحتية الرياضية والتنموية في أي مجتمع</a:t>
            </a:r>
            <a:r>
              <a:rPr lang="ar-EG" sz="2200" dirty="0">
                <a:solidFill>
                  <a:srgbClr val="FF0000"/>
                </a:solidFill>
              </a:rPr>
              <a:t> </a:t>
            </a:r>
            <a:r>
              <a:rPr lang="ar-EG" sz="2200" dirty="0"/>
              <a:t>و تعد </a:t>
            </a:r>
            <a:r>
              <a:rPr lang="ar-SA" altLang="ar-EG" sz="2200" dirty="0">
                <a:cs typeface="Times New Roman" panose="02020603050405020304" pitchFamily="18" charset="0"/>
              </a:rPr>
              <a:t>الأرضيات الرياضية جزءًا أساسيًا في تصميم وبناء المنشآت الرياضية، حيث تؤثر بشكل كبير على أداء اللاعبين وسلامتهم</a:t>
            </a:r>
            <a:r>
              <a:rPr lang="ar-EG" altLang="ar-EG" sz="2200" dirty="0"/>
              <a:t>.</a:t>
            </a:r>
          </a:p>
          <a:p>
            <a:pPr algn="r"/>
            <a:r>
              <a:rPr lang="ar-SA" altLang="ar-EG" sz="2200" dirty="0">
                <a:cs typeface="Times New Roman" panose="02020603050405020304" pitchFamily="18" charset="0"/>
              </a:rPr>
              <a:t>مع تطور الرياضة، تطورت أيضًا الأرضيات الرياضية لتواكب المتطلبات المختلفة للأنشطة الرياضية والاحتياجات البيئية والاقتصادية</a:t>
            </a:r>
            <a:r>
              <a:rPr lang="ar-EG" altLang="ar-EG" sz="2200" dirty="0"/>
              <a:t>. </a:t>
            </a:r>
            <a:endParaRPr lang="en-US" altLang="ar-EG" sz="2200" dirty="0"/>
          </a:p>
          <a:p>
            <a:pPr algn="r"/>
            <a:endParaRPr lang="en-US" altLang="ar-EG" dirty="0"/>
          </a:p>
          <a:p>
            <a:pPr algn="r"/>
            <a:r>
              <a:rPr lang="ar-EG" altLang="ar-EG" sz="2200" b="1" u="sng" dirty="0">
                <a:solidFill>
                  <a:srgbClr val="FF0000"/>
                </a:solidFill>
              </a:rPr>
              <a:t>أولاً: أهمية الأرضيات الرياضية</a:t>
            </a:r>
          </a:p>
          <a:p>
            <a:pPr algn="r" rtl="1">
              <a:buFont typeface="Times New Roman" panose="02020603050405020304" pitchFamily="18" charset="0"/>
              <a:buAutoNum type="arabicPeriod"/>
            </a:pPr>
            <a:r>
              <a:rPr lang="ar-EG" altLang="ar-EG" sz="2200" b="1" dirty="0"/>
              <a:t>تعزيز الأداء الرياضي</a:t>
            </a:r>
            <a:r>
              <a:rPr lang="ar-EG" altLang="ar-EG" sz="2200" dirty="0"/>
              <a:t>: توفر سطحًا ملائمًا يساعد الرياضيين على تحقيق أفضل أداء طبقا لاحتياجات كل لعبة بما يحقق اشتراطات الاتحاد من حيث ردة الفعل والسرعة .</a:t>
            </a:r>
          </a:p>
          <a:p>
            <a:pPr algn="r" rtl="1">
              <a:buFont typeface="Times New Roman" panose="02020603050405020304" pitchFamily="18" charset="0"/>
              <a:buAutoNum type="arabicPeriod"/>
            </a:pPr>
            <a:r>
              <a:rPr lang="ar-EG" altLang="ar-EG" sz="2200" b="1" dirty="0"/>
              <a:t>السلامة</a:t>
            </a:r>
            <a:r>
              <a:rPr lang="ar-EG" altLang="ar-EG" sz="2200" dirty="0"/>
              <a:t>: تقلل من مخاطر الإصابات عن طريق امتصاص الصدمات وتوفيرالاحتكاك المناسب </a:t>
            </a:r>
          </a:p>
          <a:p>
            <a:pPr algn="r" rtl="1">
              <a:buFont typeface="Times New Roman" panose="02020603050405020304" pitchFamily="18" charset="0"/>
              <a:buAutoNum type="arabicPeriod"/>
            </a:pPr>
            <a:r>
              <a:rPr lang="ar-EG" altLang="ar-EG" sz="2200" b="1" dirty="0"/>
              <a:t>التحمل</a:t>
            </a:r>
            <a:r>
              <a:rPr lang="ar-EG" altLang="ar-EG" sz="2200" dirty="0"/>
              <a:t>: تصمم لتحمل الاستخدام الكثيف لفترات طويلة.</a:t>
            </a:r>
          </a:p>
          <a:p>
            <a:pPr algn="r" rtl="1">
              <a:buFont typeface="Times New Roman" panose="02020603050405020304" pitchFamily="18" charset="0"/>
              <a:buAutoNum type="arabicPeriod"/>
            </a:pPr>
            <a:r>
              <a:rPr lang="ar-EG" altLang="ar-EG" sz="2200" b="1" dirty="0"/>
              <a:t>الجماليات</a:t>
            </a:r>
            <a:r>
              <a:rPr lang="ar-EG" altLang="ar-EG" sz="2200" dirty="0"/>
              <a:t>: تضيف لمسة جمالية للملاعب والصالات الرياضية من حيث الالوان و تداخلها  .</a:t>
            </a:r>
          </a:p>
          <a:p>
            <a:pPr algn="r"/>
            <a:endParaRPr lang="en-US" altLang="ar-EG" dirty="0"/>
          </a:p>
          <a:p>
            <a:pPr algn="r"/>
            <a:endParaRPr lang="en-US" altLang="ar-EG" dirty="0"/>
          </a:p>
          <a:p>
            <a:pPr algn="r"/>
            <a:endParaRPr lang="en-US" altLang="ar-EG" dirty="0"/>
          </a:p>
          <a:p>
            <a:pPr algn="r"/>
            <a:endParaRPr lang="en-US" altLang="ar-EG" dirty="0"/>
          </a:p>
          <a:p>
            <a:pPr algn="r"/>
            <a:endParaRPr lang="ar-EG" altLang="ar-EG"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D76AB3-20E4-A472-7506-8523234FC76B}"/>
              </a:ext>
            </a:extLst>
          </p:cNvPr>
          <p:cNvSpPr>
            <a:spLocks noGrp="1"/>
          </p:cNvSpPr>
          <p:nvPr>
            <p:ph idx="1"/>
          </p:nvPr>
        </p:nvSpPr>
        <p:spPr>
          <a:xfrm>
            <a:off x="594360" y="1221794"/>
            <a:ext cx="7955280" cy="4069080"/>
          </a:xfrm>
        </p:spPr>
        <p:txBody>
          <a:bodyPr/>
          <a:lstStyle/>
          <a:p>
            <a:pPr>
              <a:lnSpc>
                <a:spcPct val="120000"/>
              </a:lnSpc>
            </a:pPr>
            <a:r>
              <a:rPr lang="ar-EG" sz="2400" dirty="0"/>
              <a:t>4. تحليل العناصر الغذائية الكبرى والصغرى </a:t>
            </a:r>
            <a:r>
              <a:rPr lang="en-US" sz="2400" dirty="0"/>
              <a:t> (Soil Fertility Test)</a:t>
            </a:r>
            <a:r>
              <a:rPr lang="ar-EG" sz="2400" dirty="0"/>
              <a:t>عناصر مهمة مثل: النيتروجين </a:t>
            </a:r>
            <a:r>
              <a:rPr lang="en-US" sz="2400" dirty="0"/>
              <a:t>(N)، </a:t>
            </a:r>
            <a:r>
              <a:rPr lang="ar-EG" sz="2400" dirty="0"/>
              <a:t>الفوسفور </a:t>
            </a:r>
            <a:r>
              <a:rPr lang="en-US" sz="2400" dirty="0"/>
              <a:t>(P)، </a:t>
            </a:r>
            <a:r>
              <a:rPr lang="ar-EG" sz="2400" dirty="0"/>
              <a:t>البوتاسيوم </a:t>
            </a:r>
            <a:r>
              <a:rPr lang="en-US" sz="2400" dirty="0"/>
              <a:t>(K)، </a:t>
            </a:r>
            <a:r>
              <a:rPr lang="ar-EG" sz="2400" dirty="0"/>
              <a:t>الحديد، الزنك.يساعد في تحديد برنامج التسميد.</a:t>
            </a:r>
          </a:p>
          <a:p>
            <a:pPr>
              <a:lnSpc>
                <a:spcPct val="120000"/>
              </a:lnSpc>
            </a:pPr>
            <a:r>
              <a:rPr lang="ar-EG" sz="2400" dirty="0"/>
              <a:t>5. اختبار قدرة التربة على تصريف المياه </a:t>
            </a:r>
            <a:r>
              <a:rPr lang="en-US" sz="2400" dirty="0"/>
              <a:t>Infiltration Test)</a:t>
            </a:r>
            <a:r>
              <a:rPr lang="ar-EG" sz="2400" dirty="0"/>
              <a:t>) يجب أن تكون التربة ذات تصريف جيد لتجنب تجمع المياه.يستخدم أنبوب التسرب </a:t>
            </a:r>
            <a:r>
              <a:rPr lang="en-US" sz="2400" dirty="0"/>
              <a:t> (Percolation Test) </a:t>
            </a:r>
            <a:r>
              <a:rPr lang="ar-EG" sz="2400" dirty="0"/>
              <a:t>لتحديد سرعة امتصاص التربة للمياه.</a:t>
            </a:r>
          </a:p>
          <a:p>
            <a:pPr>
              <a:lnSpc>
                <a:spcPct val="120000"/>
              </a:lnSpc>
            </a:pPr>
            <a:r>
              <a:rPr lang="ar-EG" sz="2400" dirty="0"/>
              <a:t>6. اختبار الكثافة والضغط </a:t>
            </a:r>
            <a:r>
              <a:rPr lang="en-US" sz="2400" dirty="0"/>
              <a:t> (Compaction Test)</a:t>
            </a:r>
            <a:r>
              <a:rPr lang="ar-EG" sz="2400" dirty="0"/>
              <a:t>التربة المدموكة جدًا تعيق نمو الجذور.التهوية الجيدة للتربة ضرورية.</a:t>
            </a:r>
          </a:p>
          <a:p>
            <a:endParaRPr lang="ar-EG" dirty="0"/>
          </a:p>
        </p:txBody>
      </p:sp>
    </p:spTree>
    <p:extLst>
      <p:ext uri="{BB962C8B-B14F-4D97-AF65-F5344CB8AC3E}">
        <p14:creationId xmlns:p14="http://schemas.microsoft.com/office/powerpoint/2010/main" val="22063423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5DC172-462E-B688-5A87-F88D319FE53A}"/>
              </a:ext>
            </a:extLst>
          </p:cNvPr>
          <p:cNvSpPr>
            <a:spLocks noGrp="1"/>
          </p:cNvSpPr>
          <p:nvPr>
            <p:ph idx="1"/>
          </p:nvPr>
        </p:nvSpPr>
        <p:spPr>
          <a:xfrm>
            <a:off x="719847" y="749030"/>
            <a:ext cx="8229600" cy="6507804"/>
          </a:xfrm>
        </p:spPr>
        <p:txBody>
          <a:bodyPr>
            <a:normAutofit/>
          </a:bodyPr>
          <a:lstStyle/>
          <a:p>
            <a:pPr algn="r" rtl="1"/>
            <a:r>
              <a:rPr lang="ar-EG" sz="2000" b="1" u="sng" dirty="0">
                <a:solidFill>
                  <a:srgbClr val="FF0000"/>
                </a:solidFill>
              </a:rPr>
              <a:t>ثانيًا: الاختبارات الخاصة بالمياه</a:t>
            </a:r>
          </a:p>
          <a:p>
            <a:pPr algn="r" rtl="1">
              <a:lnSpc>
                <a:spcPct val="120000"/>
              </a:lnSpc>
            </a:pPr>
            <a:r>
              <a:rPr lang="ar-EG" sz="2000" dirty="0"/>
              <a:t>1. تحليل جودة المياه </a:t>
            </a:r>
            <a:r>
              <a:rPr lang="en-US" sz="2000" dirty="0"/>
              <a:t>(Water Quality Test)</a:t>
            </a:r>
            <a:r>
              <a:rPr lang="ar-EG" sz="2000" dirty="0"/>
              <a:t>يجب أن تكون المياه خالية من المواد الضارة أو الملوحة العالية و التحليل يشمل:</a:t>
            </a:r>
          </a:p>
          <a:p>
            <a:pPr algn="r" rtl="1">
              <a:lnSpc>
                <a:spcPct val="120000"/>
              </a:lnSpc>
            </a:pPr>
            <a:r>
              <a:rPr lang="ar-EG" sz="2000" dirty="0"/>
              <a:t>درجة الملوحة </a:t>
            </a:r>
            <a:r>
              <a:rPr lang="en-US" sz="2000" dirty="0"/>
              <a:t>(EC)</a:t>
            </a:r>
            <a:r>
              <a:rPr lang="ar-EG" sz="2000" dirty="0"/>
              <a:t> </a:t>
            </a:r>
          </a:p>
          <a:p>
            <a:pPr algn="r" rtl="1">
              <a:lnSpc>
                <a:spcPct val="120000"/>
              </a:lnSpc>
            </a:pPr>
            <a:r>
              <a:rPr lang="ar-EG" sz="2000" dirty="0"/>
              <a:t>درجة الحموضة </a:t>
            </a:r>
            <a:r>
              <a:rPr lang="en-US" sz="2000" dirty="0"/>
              <a:t>(pH)</a:t>
            </a:r>
            <a:r>
              <a:rPr lang="ar-EG" sz="2000" dirty="0"/>
              <a:t> </a:t>
            </a:r>
          </a:p>
          <a:p>
            <a:pPr algn="r" rtl="1">
              <a:lnSpc>
                <a:spcPct val="120000"/>
              </a:lnSpc>
            </a:pPr>
            <a:r>
              <a:rPr lang="ar-EG" sz="2000" dirty="0"/>
              <a:t>نسبة الصوديوم والمغنيسيوم</a:t>
            </a:r>
          </a:p>
          <a:p>
            <a:pPr algn="r" rtl="1">
              <a:lnSpc>
                <a:spcPct val="120000"/>
              </a:lnSpc>
            </a:pPr>
            <a:r>
              <a:rPr lang="ar-EG" sz="2000" dirty="0"/>
              <a:t>العناصر السامة مثل الكلور، البورون، الرصاص.</a:t>
            </a:r>
          </a:p>
          <a:p>
            <a:pPr algn="r" rtl="1">
              <a:lnSpc>
                <a:spcPct val="120000"/>
              </a:lnSpc>
            </a:pPr>
            <a:r>
              <a:rPr lang="ar-EG" sz="2000" dirty="0"/>
              <a:t>2. تحليل الملوحة الكلية </a:t>
            </a:r>
            <a:r>
              <a:rPr lang="en-US" sz="2000" dirty="0"/>
              <a:t> (Total Dissolved Solids - TDS)</a:t>
            </a:r>
            <a:r>
              <a:rPr lang="ar-EG" sz="2000" dirty="0"/>
              <a:t>فإذا كانت قيمة </a:t>
            </a:r>
            <a:r>
              <a:rPr lang="en-US" sz="2000" dirty="0"/>
              <a:t>TDS </a:t>
            </a:r>
            <a:r>
              <a:rPr lang="ar-EG" sz="2000" dirty="0"/>
              <a:t>عالية (&gt;1000 </a:t>
            </a:r>
            <a:r>
              <a:rPr lang="en-US" sz="2000" dirty="0"/>
              <a:t> (ppm </a:t>
            </a:r>
            <a:r>
              <a:rPr lang="ar-EG" sz="2000" dirty="0"/>
              <a:t>فقد تؤثر على نمو النجيل.</a:t>
            </a:r>
          </a:p>
          <a:p>
            <a:pPr algn="r" rtl="1">
              <a:lnSpc>
                <a:spcPct val="120000"/>
              </a:lnSpc>
            </a:pPr>
            <a:r>
              <a:rPr lang="ar-EG" sz="2000" dirty="0"/>
              <a:t>3. اختبار التوازن الأيوني </a:t>
            </a:r>
            <a:r>
              <a:rPr lang="en-US" sz="2000" dirty="0"/>
              <a:t>Sodium Adsorption Ratio - SAR)</a:t>
            </a:r>
            <a:r>
              <a:rPr lang="ar-EG" sz="2000" dirty="0"/>
              <a:t>) مؤشر على صلاحية المياه للري دون التأثير على التربة.</a:t>
            </a:r>
          </a:p>
          <a:p>
            <a:pPr algn="r" rtl="1">
              <a:lnSpc>
                <a:spcPct val="120000"/>
              </a:lnSpc>
            </a:pPr>
            <a:r>
              <a:rPr lang="ar-EG" sz="2000" dirty="0"/>
              <a:t>4. اختبار الجراثيم أو البكتيرياخاصة إذا كانت المياه ناتجة عن معالجة أو مصدر غير نقي و هذا غير مفضل فى الملاعب .</a:t>
            </a:r>
          </a:p>
        </p:txBody>
      </p:sp>
    </p:spTree>
    <p:extLst>
      <p:ext uri="{BB962C8B-B14F-4D97-AF65-F5344CB8AC3E}">
        <p14:creationId xmlns:p14="http://schemas.microsoft.com/office/powerpoint/2010/main" val="17314173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EA0E13EC-28E9-6241-875C-F8E6DDB4038D}"/>
              </a:ext>
            </a:extLst>
          </p:cNvPr>
          <p:cNvSpPr txBox="1">
            <a:spLocks noChangeArrowheads="1"/>
          </p:cNvSpPr>
          <p:nvPr/>
        </p:nvSpPr>
        <p:spPr bwMode="auto">
          <a:xfrm>
            <a:off x="533400" y="115110"/>
            <a:ext cx="8229600" cy="5257800"/>
          </a:xfrm>
          <a:prstGeom prst="rect">
            <a:avLst/>
          </a:prstGeom>
          <a:noFill/>
          <a:ln w="9525">
            <a:noFill/>
            <a:miter lim="800000"/>
            <a:headEnd/>
            <a:tailEnd/>
          </a:ln>
        </p:spPr>
        <p:txBody>
          <a:bodyPr anchor="ctr"/>
          <a:lstStyle/>
          <a:p>
            <a:pPr algn="just" rtl="1" eaLnBrk="1" hangingPunct="1">
              <a:defRPr/>
            </a:pPr>
            <a:r>
              <a:rPr lang="ar-EG" sz="2000" dirty="0"/>
              <a:t>النجيل الصناعي هو نوع من الأرضيات المصنوعة من ألياف صناعية تحاكي مظهر العشب الطبيعي. يُستخدم بشكل واسع في الملاعب الرياضية، الحدائق العامة، والأماكن الترفيهية. يتميز النجيل الصناعي بمتانته وقلة احتياجاته للصيانة، مما يجعله بديلاً مثاليًا للعشب الطبيعي في كثير من الحالات و ياتى النجيل الصناعى بثلاثة اشكال مختلفة من حيث نوع الشعرة او تقنية صناعه الشعرة و هى تعتبر العامل الاساسى فى اختيار نوع النجيل   :</a:t>
            </a:r>
          </a:p>
          <a:p>
            <a:pPr algn="just" rtl="1" eaLnBrk="1" hangingPunct="1">
              <a:defRPr/>
            </a:pPr>
            <a:endParaRPr lang="ar-EG" sz="2000" dirty="0"/>
          </a:p>
          <a:p>
            <a:pPr algn="just" rtl="1" eaLnBrk="1" hangingPunct="1">
              <a:defRPr/>
            </a:pPr>
            <a:r>
              <a:rPr lang="ar-EG" sz="2200" dirty="0"/>
              <a:t>1 . شعرات </a:t>
            </a:r>
            <a:r>
              <a:rPr lang="en-US" sz="2200" dirty="0"/>
              <a:t>fibrillated )</a:t>
            </a:r>
            <a:r>
              <a:rPr lang="ar-EG" sz="2200" dirty="0"/>
              <a:t>)</a:t>
            </a:r>
          </a:p>
          <a:p>
            <a:pPr algn="just" rtl="1" eaLnBrk="1" hangingPunct="1">
              <a:defRPr/>
            </a:pPr>
            <a:r>
              <a:rPr lang="ar-EG" sz="2200" dirty="0"/>
              <a:t>2. شعرات </a:t>
            </a:r>
            <a:r>
              <a:rPr lang="en-US" sz="2200" dirty="0"/>
              <a:t>(Monofilament) </a:t>
            </a:r>
            <a:r>
              <a:rPr lang="ar-EG" sz="2200" dirty="0"/>
              <a:t>.</a:t>
            </a:r>
          </a:p>
          <a:p>
            <a:pPr algn="just" rtl="1" eaLnBrk="1" hangingPunct="1">
              <a:defRPr/>
            </a:pPr>
            <a:r>
              <a:rPr lang="ar-EG" sz="2200" dirty="0"/>
              <a:t>3. شعرات كيرلى </a:t>
            </a:r>
          </a:p>
          <a:p>
            <a:pPr algn="just" rtl="1" eaLnBrk="1" hangingPunct="1">
              <a:defRPr/>
            </a:pPr>
            <a:endParaRPr lang="en-US" sz="2200" kern="0" dirty="0">
              <a:latin typeface="+mj-lt"/>
              <a:ea typeface="+mj-ea"/>
              <a:cs typeface="+mj-cs"/>
            </a:endParaRPr>
          </a:p>
        </p:txBody>
      </p:sp>
      <p:sp>
        <p:nvSpPr>
          <p:cNvPr id="29699" name="TextBox 2">
            <a:extLst>
              <a:ext uri="{FF2B5EF4-FFF2-40B4-BE49-F238E27FC236}">
                <a16:creationId xmlns:a16="http://schemas.microsoft.com/office/drawing/2014/main" id="{EE29C24E-5238-ED19-D56C-16347D823530}"/>
              </a:ext>
            </a:extLst>
          </p:cNvPr>
          <p:cNvSpPr txBox="1">
            <a:spLocks noChangeArrowheads="1"/>
          </p:cNvSpPr>
          <p:nvPr/>
        </p:nvSpPr>
        <p:spPr bwMode="auto">
          <a:xfrm>
            <a:off x="2057400" y="567531"/>
            <a:ext cx="6705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rtl="1"/>
            <a:r>
              <a:rPr lang="ar-EG" altLang="ar-EG" sz="2000" b="1" u="sng" dirty="0">
                <a:solidFill>
                  <a:srgbClr val="FF0000"/>
                </a:solidFill>
              </a:rPr>
              <a:t>ب - ارضيات ملاعب النجيل الصناعى</a:t>
            </a:r>
            <a:r>
              <a:rPr lang="en-US" altLang="ar-EG" sz="2000" b="1" u="sng" dirty="0">
                <a:solidFill>
                  <a:srgbClr val="FF0000"/>
                </a:solidFill>
              </a:rPr>
              <a:t>( </a:t>
            </a:r>
            <a:r>
              <a:rPr lang="en-US" altLang="ar-EG" sz="2000" b="1" u="sng" dirty="0" err="1">
                <a:solidFill>
                  <a:srgbClr val="FF0000"/>
                </a:solidFill>
              </a:rPr>
              <a:t>Artifcial</a:t>
            </a:r>
            <a:r>
              <a:rPr lang="en-US" altLang="ar-EG" sz="2000" b="1" u="sng" dirty="0">
                <a:solidFill>
                  <a:srgbClr val="FF0000"/>
                </a:solidFill>
              </a:rPr>
              <a:t> Turf )</a:t>
            </a:r>
            <a:r>
              <a:rPr lang="ar-EG" altLang="ar-EG" sz="2000" b="1" u="sng" dirty="0">
                <a:solidFill>
                  <a:srgbClr val="FF0000"/>
                </a:solidFill>
              </a:rPr>
              <a:t> </a:t>
            </a:r>
            <a:r>
              <a:rPr lang="ar-EG" altLang="ar-EG" b="1" u="sng" dirty="0">
                <a:solidFill>
                  <a:srgbClr val="FF0000"/>
                </a:solidFill>
              </a:rPr>
              <a:t>.</a:t>
            </a:r>
          </a:p>
          <a:p>
            <a:pPr algn="r" rtl="1"/>
            <a:endParaRPr lang="ar-EG" altLang="ar-EG" b="1" u="sng" dirty="0">
              <a:solidFill>
                <a:srgbClr val="FF000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75226F8-33CD-FA36-7BA8-F07B043DFD50}"/>
              </a:ext>
            </a:extLst>
          </p:cNvPr>
          <p:cNvSpPr txBox="1"/>
          <p:nvPr/>
        </p:nvSpPr>
        <p:spPr>
          <a:xfrm>
            <a:off x="-32657" y="302359"/>
            <a:ext cx="8991600" cy="6555641"/>
          </a:xfrm>
          <a:prstGeom prst="rect">
            <a:avLst/>
          </a:prstGeom>
          <a:noFill/>
        </p:spPr>
        <p:txBody>
          <a:bodyPr wrap="square">
            <a:spAutoFit/>
          </a:bodyPr>
          <a:lstStyle/>
          <a:p>
            <a:pPr algn="r" rtl="1">
              <a:defRPr/>
            </a:pPr>
            <a:r>
              <a:rPr lang="ar-EG" sz="2000" b="1" u="sng" dirty="0">
                <a:solidFill>
                  <a:srgbClr val="FF0000"/>
                </a:solidFill>
              </a:rPr>
              <a:t>مميزات النجيل الصناعي:</a:t>
            </a:r>
          </a:p>
          <a:p>
            <a:pPr algn="r" rtl="1">
              <a:buFont typeface="+mj-lt"/>
              <a:buAutoNum type="arabicPeriod"/>
              <a:defRPr/>
            </a:pPr>
            <a:r>
              <a:rPr lang="ar-EG" sz="2000" b="1" dirty="0"/>
              <a:t>قلة الصيانة:</a:t>
            </a:r>
            <a:endParaRPr lang="ar-EG" sz="2000" dirty="0"/>
          </a:p>
          <a:p>
            <a:pPr marL="742950" lvl="1" indent="-285750" algn="r" rtl="1">
              <a:buFont typeface="+mj-lt"/>
              <a:buAutoNum type="arabicPeriod"/>
              <a:defRPr/>
            </a:pPr>
            <a:r>
              <a:rPr lang="ar-EG" sz="2000" dirty="0"/>
              <a:t>لا يحتاج إلى قص أو ري، مما يوفر الوقت والتكاليف.</a:t>
            </a:r>
          </a:p>
          <a:p>
            <a:pPr marL="742950" lvl="1" indent="-285750" algn="r" rtl="1">
              <a:buFont typeface="+mj-lt"/>
              <a:buAutoNum type="arabicPeriod"/>
              <a:defRPr/>
            </a:pPr>
            <a:r>
              <a:rPr lang="ar-EG" sz="2000" dirty="0"/>
              <a:t>مقاوم للأعشاب الضارة والحشرات.</a:t>
            </a:r>
          </a:p>
          <a:p>
            <a:pPr algn="r" rtl="1">
              <a:buFont typeface="+mj-lt"/>
              <a:buAutoNum type="arabicPeriod"/>
              <a:defRPr/>
            </a:pPr>
            <a:r>
              <a:rPr lang="ar-EG" sz="2000" b="1" dirty="0"/>
              <a:t>التحمل العالي:</a:t>
            </a:r>
            <a:endParaRPr lang="ar-EG" sz="2000" dirty="0"/>
          </a:p>
          <a:p>
            <a:pPr marL="742950" lvl="1" indent="-285750" algn="r" rtl="1">
              <a:buFont typeface="+mj-lt"/>
              <a:buAutoNum type="arabicPeriod"/>
              <a:defRPr/>
            </a:pPr>
            <a:r>
              <a:rPr lang="ar-EG" sz="2000" dirty="0"/>
              <a:t>مصمم لتحمل الاستخدام المكثف وظروف الطقس القاسية.</a:t>
            </a:r>
          </a:p>
          <a:p>
            <a:pPr marL="742950" lvl="1" indent="-285750" algn="r" rtl="1">
              <a:buFont typeface="+mj-lt"/>
              <a:buAutoNum type="arabicPeriod"/>
              <a:defRPr/>
            </a:pPr>
            <a:r>
              <a:rPr lang="ar-EG" sz="2000" dirty="0"/>
              <a:t>مناسب للملاعب الرياضية التي تُستخدم بشكل متكرر.</a:t>
            </a:r>
          </a:p>
          <a:p>
            <a:pPr algn="r" rtl="1">
              <a:buFont typeface="+mj-lt"/>
              <a:buAutoNum type="arabicPeriod"/>
              <a:defRPr/>
            </a:pPr>
            <a:r>
              <a:rPr lang="ar-EG" sz="2000" b="1" dirty="0"/>
              <a:t>المرونة في الاستخدام:</a:t>
            </a:r>
            <a:endParaRPr lang="ar-EG" sz="2000" dirty="0"/>
          </a:p>
          <a:p>
            <a:pPr marL="742950" lvl="1" indent="-285750" algn="r" rtl="1">
              <a:buFont typeface="+mj-lt"/>
              <a:buAutoNum type="arabicPeriod"/>
              <a:defRPr/>
            </a:pPr>
            <a:r>
              <a:rPr lang="ar-EG" sz="2000" dirty="0"/>
              <a:t>يمكن استخدامه في الأماكن المفتوحة والمغلقة.</a:t>
            </a:r>
          </a:p>
          <a:p>
            <a:pPr marL="742950" lvl="1" indent="-285750" algn="r" rtl="1">
              <a:buFont typeface="+mj-lt"/>
              <a:buAutoNum type="arabicPeriod"/>
              <a:defRPr/>
            </a:pPr>
            <a:r>
              <a:rPr lang="ar-EG" sz="2000" dirty="0"/>
              <a:t>يُستخدم في الملاعب متعددة الأغراض، الحدائق، وحتى على الأسطح.</a:t>
            </a:r>
          </a:p>
          <a:p>
            <a:pPr algn="r" rtl="1">
              <a:buFont typeface="+mj-lt"/>
              <a:buAutoNum type="arabicPeriod"/>
              <a:defRPr/>
            </a:pPr>
            <a:r>
              <a:rPr lang="ar-EG" sz="2000" b="1" dirty="0"/>
              <a:t>المظهر الجمالي الدائم:</a:t>
            </a:r>
            <a:endParaRPr lang="ar-EG" sz="2000" dirty="0"/>
          </a:p>
          <a:p>
            <a:pPr marL="742950" lvl="1" indent="-285750" algn="r" rtl="1">
              <a:buFont typeface="+mj-lt"/>
              <a:buAutoNum type="arabicPeriod"/>
              <a:defRPr/>
            </a:pPr>
            <a:r>
              <a:rPr lang="ar-EG" sz="2000" dirty="0"/>
              <a:t>يحتفظ بلونه الأخضر ومظهره الجذاب طوال العام بغض النظر عن الطقس.</a:t>
            </a:r>
          </a:p>
          <a:p>
            <a:pPr marL="0" indent="0" algn="r">
              <a:buFontTx/>
              <a:buNone/>
              <a:defRPr/>
            </a:pPr>
            <a:r>
              <a:rPr lang="ar-EG" sz="2000" b="1" dirty="0"/>
              <a:t>5. سهولة التركيب:</a:t>
            </a:r>
            <a:endParaRPr lang="ar-EG" sz="2000" dirty="0"/>
          </a:p>
          <a:p>
            <a:pPr lvl="1" algn="r" rtl="1">
              <a:buFont typeface="+mj-lt"/>
              <a:buAutoNum type="arabicPeriod"/>
              <a:defRPr/>
            </a:pPr>
            <a:r>
              <a:rPr lang="ar-EG" sz="2000" dirty="0"/>
              <a:t>يمكن تركيبه بسرعة وبأقل قدر من الإعدادات مقارنة بالعشب الطبيعي.</a:t>
            </a:r>
          </a:p>
          <a:p>
            <a:pPr marL="0" indent="0" algn="r" rtl="1">
              <a:buFontTx/>
              <a:buNone/>
              <a:defRPr/>
            </a:pPr>
            <a:r>
              <a:rPr lang="ar-EG" sz="2000" b="1" dirty="0"/>
              <a:t>6. الأمان:</a:t>
            </a:r>
            <a:endParaRPr lang="ar-EG" sz="2000" dirty="0"/>
          </a:p>
          <a:p>
            <a:pPr lvl="1" algn="r" rtl="1">
              <a:buFont typeface="+mj-lt"/>
              <a:buAutoNum type="arabicPeriod"/>
              <a:defRPr/>
            </a:pPr>
            <a:r>
              <a:rPr lang="ar-EG" sz="2000" dirty="0"/>
              <a:t>يوفر سطحًا ناعمًا يقلل من مخاطر الإصابات أثناء الأنشطة الرياضية.</a:t>
            </a:r>
          </a:p>
          <a:p>
            <a:pPr marL="0" indent="0" algn="r" rtl="1">
              <a:buFontTx/>
              <a:buNone/>
              <a:defRPr/>
            </a:pPr>
            <a:r>
              <a:rPr lang="ar-EG" sz="2000" b="1" dirty="0"/>
              <a:t>7. الاقتصادية على المدى الطويل:</a:t>
            </a:r>
            <a:endParaRPr lang="ar-EG" sz="2000" dirty="0"/>
          </a:p>
          <a:p>
            <a:pPr lvl="1" algn="r" rtl="1">
              <a:buFont typeface="+mj-lt"/>
              <a:buAutoNum type="arabicPeriod"/>
              <a:defRPr/>
            </a:pPr>
            <a:r>
              <a:rPr lang="ar-EG" sz="2000" dirty="0"/>
              <a:t>على الرغم من تكلفته الأولية، إلا أنه يُعتبر اقتصاديًا لأنه لا يحتاج إلى صيانة مستمرة مثل العشب الطبيعي.</a:t>
            </a:r>
          </a:p>
          <a:p>
            <a:pPr marL="0" indent="0" algn="r" rtl="1">
              <a:buFontTx/>
              <a:buNone/>
              <a:defRPr/>
            </a:pPr>
            <a:r>
              <a:rPr lang="ar-EG" sz="2000" b="1" dirty="0"/>
              <a:t>8. مقاومة العوامل البيئية:</a:t>
            </a:r>
            <a:endParaRPr lang="ar-EG" sz="2000" dirty="0"/>
          </a:p>
          <a:p>
            <a:pPr lvl="1" algn="r" rtl="1">
              <a:buFont typeface="+mj-lt"/>
              <a:buAutoNum type="arabicPeriod"/>
              <a:defRPr/>
            </a:pPr>
            <a:r>
              <a:rPr lang="ar-EG" sz="2000" dirty="0"/>
              <a:t>لا يتأثر بأشعة الشمس، المطر، أو الحرارة الشديدة.</a:t>
            </a:r>
          </a:p>
        </p:txBody>
      </p:sp>
    </p:spTree>
    <p:extLst>
      <p:ext uri="{BB962C8B-B14F-4D97-AF65-F5344CB8AC3E}">
        <p14:creationId xmlns:p14="http://schemas.microsoft.com/office/powerpoint/2010/main" val="34090689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EAC3EB-EF5E-00E7-B8CB-EDBEE45E6EA0}"/>
              </a:ext>
            </a:extLst>
          </p:cNvPr>
          <p:cNvSpPr>
            <a:spLocks noGrp="1"/>
          </p:cNvSpPr>
          <p:nvPr>
            <p:ph idx="1"/>
          </p:nvPr>
        </p:nvSpPr>
        <p:spPr>
          <a:xfrm>
            <a:off x="190500" y="852790"/>
            <a:ext cx="8763000" cy="5830111"/>
          </a:xfrm>
        </p:spPr>
        <p:txBody>
          <a:bodyPr>
            <a:normAutofit lnSpcReduction="10000"/>
          </a:bodyPr>
          <a:lstStyle/>
          <a:p>
            <a:pPr marL="0" indent="0" algn="r" rtl="1">
              <a:buFontTx/>
              <a:buNone/>
              <a:defRPr/>
            </a:pPr>
            <a:r>
              <a:rPr lang="ar-EG" b="1" u="sng" dirty="0">
                <a:solidFill>
                  <a:srgbClr val="FF0000"/>
                </a:solidFill>
              </a:rPr>
              <a:t>عيوب النجيل الصناعي:</a:t>
            </a:r>
          </a:p>
          <a:p>
            <a:pPr algn="r" rtl="1">
              <a:buFont typeface="+mj-lt"/>
              <a:buAutoNum type="arabicPeriod"/>
              <a:defRPr/>
            </a:pPr>
            <a:r>
              <a:rPr lang="ar-EG" b="1" dirty="0"/>
              <a:t>التكاليف الأولية:</a:t>
            </a:r>
            <a:endParaRPr lang="ar-EG" dirty="0"/>
          </a:p>
          <a:p>
            <a:pPr lvl="1" algn="r" rtl="1">
              <a:buFont typeface="+mj-lt"/>
              <a:buAutoNum type="arabicPeriod"/>
              <a:defRPr/>
            </a:pPr>
            <a:r>
              <a:rPr lang="ar-EG" sz="2200" dirty="0"/>
              <a:t>تكلفة التركيب قد تكون مرتفعة نسبيًا مقارنة بالعشب الطبيعي.</a:t>
            </a:r>
          </a:p>
          <a:p>
            <a:pPr algn="r" rtl="1">
              <a:buFont typeface="+mj-lt"/>
              <a:buAutoNum type="arabicPeriod"/>
              <a:defRPr/>
            </a:pPr>
            <a:r>
              <a:rPr lang="ar-EG" b="1" dirty="0"/>
              <a:t>الحرارة:</a:t>
            </a:r>
            <a:endParaRPr lang="ar-EG" dirty="0"/>
          </a:p>
          <a:p>
            <a:pPr lvl="1" algn="r" rtl="1">
              <a:buFont typeface="+mj-lt"/>
              <a:buAutoNum type="arabicPeriod"/>
              <a:defRPr/>
            </a:pPr>
            <a:r>
              <a:rPr lang="ar-EG" sz="2200" dirty="0"/>
              <a:t>يحتفظ بالحرارة أكثر من العشب الطبيعي، مما يجعله ساخنًا في الطقس الحار.</a:t>
            </a:r>
          </a:p>
          <a:p>
            <a:pPr algn="r" rtl="1">
              <a:buFont typeface="+mj-lt"/>
              <a:buAutoNum type="arabicPeriod"/>
              <a:defRPr/>
            </a:pPr>
            <a:r>
              <a:rPr lang="ar-EG" b="1" dirty="0"/>
              <a:t>التأثير البيئي:</a:t>
            </a:r>
            <a:endParaRPr lang="ar-EG" dirty="0"/>
          </a:p>
          <a:p>
            <a:pPr lvl="1" algn="r" rtl="1">
              <a:buFont typeface="+mj-lt"/>
              <a:buAutoNum type="arabicPeriod"/>
              <a:defRPr/>
            </a:pPr>
            <a:r>
              <a:rPr lang="ar-EG" sz="2200" dirty="0"/>
              <a:t>يُصنع من مواد غير طبيعية، مما يجعله أقل صداقة للبيئة مقارنة بالعشب الطبيعي.</a:t>
            </a:r>
          </a:p>
          <a:p>
            <a:pPr algn="r" rtl="1"/>
            <a:r>
              <a:rPr lang="ar-EG" altLang="ar-EG" b="1" dirty="0"/>
              <a:t>4. الراحة:</a:t>
            </a:r>
            <a:endParaRPr lang="ar-EG" altLang="ar-EG" dirty="0"/>
          </a:p>
          <a:p>
            <a:pPr lvl="1" algn="r" rtl="1">
              <a:buFont typeface="Times New Roman" panose="02020603050405020304" pitchFamily="18" charset="0"/>
              <a:buAutoNum type="arabicPeriod"/>
            </a:pPr>
            <a:r>
              <a:rPr lang="ar-EG" altLang="ar-EG" sz="2200" dirty="0"/>
              <a:t>لا يوفر نفس الإحساس الطبيعي الذي يقدمه العشب الحقيقي.</a:t>
            </a:r>
          </a:p>
          <a:p>
            <a:pPr algn="r" rtl="1"/>
            <a:r>
              <a:rPr lang="ar-EG" altLang="ar-EG" b="1" dirty="0"/>
              <a:t>5. الحاجة إلى التنظيف:</a:t>
            </a:r>
            <a:endParaRPr lang="ar-EG" altLang="ar-EG" dirty="0"/>
          </a:p>
          <a:p>
            <a:pPr lvl="1" algn="r" rtl="1">
              <a:buFont typeface="Times New Roman" panose="02020603050405020304" pitchFamily="18" charset="0"/>
              <a:buAutoNum type="arabicPeriod"/>
            </a:pPr>
            <a:r>
              <a:rPr lang="ar-EG" altLang="ar-EG" sz="2200" dirty="0"/>
              <a:t>قد يتراكم عليه الغبار والأوساخ، مما يتطلب تنظيفًا دوريًا.</a:t>
            </a:r>
          </a:p>
          <a:p>
            <a:pPr algn="r" rtl="1"/>
            <a:r>
              <a:rPr lang="ar-EG" altLang="ar-EG" b="1" dirty="0"/>
              <a:t>6. تآكل الألياف:</a:t>
            </a:r>
            <a:endParaRPr lang="ar-EG" altLang="ar-EG" dirty="0"/>
          </a:p>
          <a:p>
            <a:pPr lvl="1" algn="r" rtl="1">
              <a:buFont typeface="Times New Roman" panose="02020603050405020304" pitchFamily="18" charset="0"/>
              <a:buAutoNum type="arabicPeriod"/>
            </a:pPr>
            <a:r>
              <a:rPr lang="ar-EG" altLang="ar-EG" sz="2200" dirty="0"/>
              <a:t>مع مرور الوقت والاستخدام المكثف، قد تبدأ أليافه في التآكل، مما يستدعي استبداله.</a:t>
            </a:r>
          </a:p>
          <a:p>
            <a:pPr algn="r" rtl="1"/>
            <a:r>
              <a:rPr lang="ar-EG" altLang="ar-EG" b="1" dirty="0"/>
              <a:t>7. التصريف:</a:t>
            </a:r>
            <a:endParaRPr lang="ar-EG" altLang="ar-EG" dirty="0"/>
          </a:p>
          <a:p>
            <a:pPr lvl="1" algn="r" rtl="1">
              <a:buFont typeface="Times New Roman" panose="02020603050405020304" pitchFamily="18" charset="0"/>
              <a:buAutoNum type="arabicPeriod"/>
            </a:pPr>
            <a:r>
              <a:rPr lang="ar-EG" altLang="ar-EG" sz="2200" dirty="0"/>
              <a:t>قد يواجه مشكلات في تصريف المياه إذا لم يتم تركيبه بشكل صحيح.</a:t>
            </a:r>
            <a:endParaRPr lang="ar-EG" sz="2200" dirty="0"/>
          </a:p>
          <a:p>
            <a:pPr lvl="1">
              <a:buFont typeface="+mj-lt"/>
              <a:buAutoNum type="arabicPeriod"/>
              <a:defRPr/>
            </a:pPr>
            <a:endParaRPr lang="ar-EG" sz="2200" dirty="0"/>
          </a:p>
          <a:p>
            <a:pPr>
              <a:defRPr/>
            </a:pPr>
            <a:endParaRPr lang="ar-EG"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Box 4">
            <a:extLst>
              <a:ext uri="{FF2B5EF4-FFF2-40B4-BE49-F238E27FC236}">
                <a16:creationId xmlns:a16="http://schemas.microsoft.com/office/drawing/2014/main" id="{85547D53-046B-BBEE-3B61-8774E5F67D18}"/>
              </a:ext>
            </a:extLst>
          </p:cNvPr>
          <p:cNvSpPr txBox="1">
            <a:spLocks noChangeArrowheads="1"/>
          </p:cNvSpPr>
          <p:nvPr/>
        </p:nvSpPr>
        <p:spPr bwMode="auto">
          <a:xfrm>
            <a:off x="228600" y="676073"/>
            <a:ext cx="8686800" cy="381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rtl="1"/>
            <a:r>
              <a:rPr lang="ar-EG" altLang="ar-EG" sz="2000" b="1" u="sng" dirty="0">
                <a:solidFill>
                  <a:srgbClr val="FF0000"/>
                </a:solidFill>
              </a:rPr>
              <a:t>استخدامات النجيل الصناعي:</a:t>
            </a:r>
          </a:p>
          <a:p>
            <a:pPr algn="r" rtl="1">
              <a:buFont typeface="Times New Roman" panose="02020603050405020304" pitchFamily="18" charset="0"/>
              <a:buAutoNum type="arabicPeriod"/>
            </a:pPr>
            <a:r>
              <a:rPr lang="ar-EG" altLang="ar-EG" sz="2000" b="1" dirty="0"/>
              <a:t>الملاعب الرياضية:</a:t>
            </a:r>
            <a:endParaRPr lang="ar-EG" altLang="ar-EG" sz="2000" dirty="0"/>
          </a:p>
          <a:p>
            <a:pPr lvl="1" algn="r" rtl="1">
              <a:buFont typeface="Times New Roman" panose="02020603050405020304" pitchFamily="18" charset="0"/>
              <a:buAutoNum type="arabicPeriod"/>
            </a:pPr>
            <a:r>
              <a:rPr lang="ar-EG" altLang="ar-EG" sz="2000" dirty="0"/>
              <a:t>ملاعب كرة القدم.</a:t>
            </a:r>
          </a:p>
          <a:p>
            <a:pPr lvl="1" algn="r" rtl="1">
              <a:buFont typeface="Times New Roman" panose="02020603050405020304" pitchFamily="18" charset="0"/>
              <a:buAutoNum type="arabicPeriod"/>
            </a:pPr>
            <a:r>
              <a:rPr lang="ar-EG" altLang="ar-EG" sz="2000" dirty="0"/>
              <a:t>ملاعب الجولف.</a:t>
            </a:r>
          </a:p>
          <a:p>
            <a:pPr lvl="1" algn="r" rtl="1">
              <a:buFont typeface="Times New Roman" panose="02020603050405020304" pitchFamily="18" charset="0"/>
              <a:buAutoNum type="arabicPeriod"/>
            </a:pPr>
            <a:r>
              <a:rPr lang="ar-EG" altLang="ar-EG" sz="2000" dirty="0"/>
              <a:t>ملاعب التنس.</a:t>
            </a:r>
          </a:p>
          <a:p>
            <a:pPr algn="r" rtl="1">
              <a:buFont typeface="Times New Roman" panose="02020603050405020304" pitchFamily="18" charset="0"/>
              <a:buAutoNum type="arabicPeriod"/>
            </a:pPr>
            <a:r>
              <a:rPr lang="ar-EG" altLang="ar-EG" sz="2000" b="1" dirty="0"/>
              <a:t>الحدائق العامة والخاصة:</a:t>
            </a:r>
            <a:endParaRPr lang="ar-EG" altLang="ar-EG" sz="2000" dirty="0"/>
          </a:p>
          <a:p>
            <a:pPr lvl="1" algn="r" rtl="1">
              <a:buFont typeface="Times New Roman" panose="02020603050405020304" pitchFamily="18" charset="0"/>
              <a:buAutoNum type="arabicPeriod"/>
            </a:pPr>
            <a:r>
              <a:rPr lang="ar-EG" altLang="ar-EG" sz="2000" dirty="0"/>
              <a:t>يستخدم في الحدائق المنزلية وأماكن اللعب للأطفال.</a:t>
            </a:r>
          </a:p>
          <a:p>
            <a:pPr algn="r" rtl="1">
              <a:buFont typeface="Times New Roman" panose="02020603050405020304" pitchFamily="18" charset="0"/>
              <a:buAutoNum type="arabicPeriod"/>
            </a:pPr>
            <a:r>
              <a:rPr lang="ar-EG" altLang="ar-EG" sz="2000" b="1" dirty="0"/>
              <a:t>الأماكن التجارية:</a:t>
            </a:r>
            <a:endParaRPr lang="ar-EG" altLang="ar-EG" sz="2000" dirty="0"/>
          </a:p>
          <a:p>
            <a:pPr lvl="1" algn="r" rtl="1">
              <a:buFont typeface="Times New Roman" panose="02020603050405020304" pitchFamily="18" charset="0"/>
              <a:buAutoNum type="arabicPeriod"/>
            </a:pPr>
            <a:r>
              <a:rPr lang="ar-EG" altLang="ar-EG" sz="2000" dirty="0"/>
              <a:t>يُستخدم في مداخل المحال التجارية والمكاتب كجزء من الديكور.</a:t>
            </a:r>
          </a:p>
          <a:p>
            <a:pPr algn="r" rtl="1">
              <a:buFont typeface="Times New Roman" panose="02020603050405020304" pitchFamily="18" charset="0"/>
              <a:buAutoNum type="arabicPeriod"/>
            </a:pPr>
            <a:r>
              <a:rPr lang="ar-EG" altLang="ar-EG" sz="2000" b="1" dirty="0"/>
              <a:t>المساحات الترفيهية:</a:t>
            </a:r>
            <a:endParaRPr lang="ar-EG" altLang="ar-EG" sz="2000" dirty="0"/>
          </a:p>
          <a:p>
            <a:pPr lvl="1" algn="r" rtl="1">
              <a:buFont typeface="Times New Roman" panose="02020603050405020304" pitchFamily="18" charset="0"/>
              <a:buAutoNum type="arabicPeriod"/>
            </a:pPr>
            <a:r>
              <a:rPr lang="ar-EG" altLang="ar-EG" sz="2000" dirty="0"/>
              <a:t>في الأسطح المفتوحة، بجانب حمامات السباحة، والشرفات.</a:t>
            </a:r>
          </a:p>
          <a:p>
            <a:pPr lvl="1" algn="r" rtl="1">
              <a:buFont typeface="Times New Roman" panose="02020603050405020304" pitchFamily="18" charset="0"/>
              <a:buAutoNum type="arabicPeriod"/>
            </a:pPr>
            <a:endParaRPr lang="ar-EG" altLang="ar-EG" sz="22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1746" name="Picture 5">
            <a:extLst>
              <a:ext uri="{FF2B5EF4-FFF2-40B4-BE49-F238E27FC236}">
                <a16:creationId xmlns:a16="http://schemas.microsoft.com/office/drawing/2014/main" id="{B55E0B03-4B71-5406-2582-91DB5D4C0B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7">
            <a:extLst>
              <a:ext uri="{FF2B5EF4-FFF2-40B4-BE49-F238E27FC236}">
                <a16:creationId xmlns:a16="http://schemas.microsoft.com/office/drawing/2014/main" id="{D6B7781C-0FA8-56CB-2A6C-7F5291C1C5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4938"/>
            <a:ext cx="6229350" cy="351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11">
            <a:extLst>
              <a:ext uri="{FF2B5EF4-FFF2-40B4-BE49-F238E27FC236}">
                <a16:creationId xmlns:a16="http://schemas.microsoft.com/office/drawing/2014/main" id="{3C4027D1-C0A1-D6CF-3EC9-4E4EC5A9E593}"/>
              </a:ext>
            </a:extLst>
          </p:cNvPr>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6850" y="3074988"/>
            <a:ext cx="6218238" cy="351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2">
            <a:extLst>
              <a:ext uri="{FF2B5EF4-FFF2-40B4-BE49-F238E27FC236}">
                <a16:creationId xmlns:a16="http://schemas.microsoft.com/office/drawing/2014/main" id="{8F4DFDE0-4078-BF12-7F33-998C7F228899}"/>
              </a:ext>
            </a:extLst>
          </p:cNvPr>
          <p:cNvSpPr txBox="1">
            <a:spLocks noChangeArrowheads="1"/>
          </p:cNvSpPr>
          <p:nvPr/>
        </p:nvSpPr>
        <p:spPr bwMode="auto">
          <a:xfrm>
            <a:off x="2773363" y="3509963"/>
            <a:ext cx="5764212" cy="1143000"/>
          </a:xfrm>
          <a:prstGeom prst="rect">
            <a:avLst/>
          </a:prstGeom>
          <a:noFill/>
          <a:ln>
            <a:noFill/>
          </a:ln>
        </p:spPr>
        <p:txBody>
          <a:bodyPr anchor="ctr"/>
          <a:lstStyle>
            <a:lvl1pPr algn="ctr" rtl="1" eaLnBrk="0" fontAlgn="base" hangingPunct="0">
              <a:spcBef>
                <a:spcPct val="0"/>
              </a:spcBef>
              <a:spcAft>
                <a:spcPct val="0"/>
              </a:spcAft>
              <a:defRPr sz="4400">
                <a:solidFill>
                  <a:schemeClr val="tx2"/>
                </a:solidFill>
                <a:latin typeface="+mj-lt"/>
                <a:ea typeface="+mj-ea"/>
                <a:cs typeface="+mj-cs"/>
              </a:defRPr>
            </a:lvl1pPr>
            <a:lvl2pPr algn="ctr" rtl="1" eaLnBrk="0" fontAlgn="base" hangingPunct="0">
              <a:spcBef>
                <a:spcPct val="0"/>
              </a:spcBef>
              <a:spcAft>
                <a:spcPct val="0"/>
              </a:spcAft>
              <a:defRPr sz="4400">
                <a:solidFill>
                  <a:schemeClr val="tx2"/>
                </a:solidFill>
                <a:latin typeface="Times New Roman" charset="0"/>
              </a:defRPr>
            </a:lvl2pPr>
            <a:lvl3pPr algn="ctr" rtl="1" eaLnBrk="0" fontAlgn="base" hangingPunct="0">
              <a:spcBef>
                <a:spcPct val="0"/>
              </a:spcBef>
              <a:spcAft>
                <a:spcPct val="0"/>
              </a:spcAft>
              <a:defRPr sz="4400">
                <a:solidFill>
                  <a:schemeClr val="tx2"/>
                </a:solidFill>
                <a:latin typeface="Times New Roman" charset="0"/>
              </a:defRPr>
            </a:lvl3pPr>
            <a:lvl4pPr algn="ctr" rtl="1" eaLnBrk="0" fontAlgn="base" hangingPunct="0">
              <a:spcBef>
                <a:spcPct val="0"/>
              </a:spcBef>
              <a:spcAft>
                <a:spcPct val="0"/>
              </a:spcAft>
              <a:defRPr sz="4400">
                <a:solidFill>
                  <a:schemeClr val="tx2"/>
                </a:solidFill>
                <a:latin typeface="Times New Roman" charset="0"/>
              </a:defRPr>
            </a:lvl4pPr>
            <a:lvl5pPr algn="ctr" rtl="1" eaLnBrk="0" fontAlgn="base" hangingPunct="0">
              <a:spcBef>
                <a:spcPct val="0"/>
              </a:spcBef>
              <a:spcAft>
                <a:spcPct val="0"/>
              </a:spcAft>
              <a:defRPr sz="4400">
                <a:solidFill>
                  <a:schemeClr val="tx2"/>
                </a:solidFill>
                <a:latin typeface="Times New Roman" charset="0"/>
              </a:defRPr>
            </a:lvl5pPr>
            <a:lvl6pPr marL="457200" algn="ctr" rtl="1" fontAlgn="base">
              <a:spcBef>
                <a:spcPct val="0"/>
              </a:spcBef>
              <a:spcAft>
                <a:spcPct val="0"/>
              </a:spcAft>
              <a:defRPr sz="4400">
                <a:solidFill>
                  <a:schemeClr val="tx2"/>
                </a:solidFill>
                <a:latin typeface="Times New Roman" charset="0"/>
              </a:defRPr>
            </a:lvl6pPr>
            <a:lvl7pPr marL="914400" algn="ctr" rtl="1" fontAlgn="base">
              <a:spcBef>
                <a:spcPct val="0"/>
              </a:spcBef>
              <a:spcAft>
                <a:spcPct val="0"/>
              </a:spcAft>
              <a:defRPr sz="4400">
                <a:solidFill>
                  <a:schemeClr val="tx2"/>
                </a:solidFill>
                <a:latin typeface="Times New Roman" charset="0"/>
              </a:defRPr>
            </a:lvl7pPr>
            <a:lvl8pPr marL="1371600" algn="ctr" rtl="1" fontAlgn="base">
              <a:spcBef>
                <a:spcPct val="0"/>
              </a:spcBef>
              <a:spcAft>
                <a:spcPct val="0"/>
              </a:spcAft>
              <a:defRPr sz="4400">
                <a:solidFill>
                  <a:schemeClr val="tx2"/>
                </a:solidFill>
                <a:latin typeface="Times New Roman" charset="0"/>
              </a:defRPr>
            </a:lvl8pPr>
            <a:lvl9pPr marL="1828800" algn="ctr" rtl="1" fontAlgn="base">
              <a:spcBef>
                <a:spcPct val="0"/>
              </a:spcBef>
              <a:spcAft>
                <a:spcPct val="0"/>
              </a:spcAft>
              <a:defRPr sz="4400">
                <a:solidFill>
                  <a:schemeClr val="tx2"/>
                </a:solidFill>
                <a:latin typeface="Times New Roman" charset="0"/>
              </a:defRPr>
            </a:lvl9pPr>
          </a:lstStyle>
          <a:p>
            <a:pPr eaLnBrk="1" hangingPunct="1">
              <a:defRPr/>
            </a:pPr>
            <a:r>
              <a:rPr lang="en-US" sz="2800" dirty="0">
                <a:solidFill>
                  <a:schemeClr val="bg1"/>
                </a:solidFill>
              </a:rPr>
              <a:t>.</a:t>
            </a:r>
            <a:endParaRPr lang="en-US" sz="2800" kern="0" dirty="0">
              <a:solidFill>
                <a:schemeClr val="bg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2770" name="Picture 5">
            <a:extLst>
              <a:ext uri="{FF2B5EF4-FFF2-40B4-BE49-F238E27FC236}">
                <a16:creationId xmlns:a16="http://schemas.microsoft.com/office/drawing/2014/main" id="{B29F84C4-0569-2122-AF06-3F844363B96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4">
            <a:extLst>
              <a:ext uri="{FF2B5EF4-FFF2-40B4-BE49-F238E27FC236}">
                <a16:creationId xmlns:a16="http://schemas.microsoft.com/office/drawing/2014/main" id="{2257C0B1-33DD-3474-9109-39DB53E5A7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963" y="228600"/>
            <a:ext cx="7239000"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2">
            <a:extLst>
              <a:ext uri="{FF2B5EF4-FFF2-40B4-BE49-F238E27FC236}">
                <a16:creationId xmlns:a16="http://schemas.microsoft.com/office/drawing/2014/main" id="{91C0038F-0236-9585-325A-4F8FC5DCD6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75" y="3082925"/>
            <a:ext cx="2605088" cy="362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6">
            <a:extLst>
              <a:ext uri="{FF2B5EF4-FFF2-40B4-BE49-F238E27FC236}">
                <a16:creationId xmlns:a16="http://schemas.microsoft.com/office/drawing/2014/main" id="{FD66BCD5-F01D-A906-CCAC-4573ACF641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0650" y="3503613"/>
            <a:ext cx="3584575"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8">
            <a:extLst>
              <a:ext uri="{FF2B5EF4-FFF2-40B4-BE49-F238E27FC236}">
                <a16:creationId xmlns:a16="http://schemas.microsoft.com/office/drawing/2014/main" id="{BE169505-5DA6-C006-FA01-2167EAA3C0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4316413"/>
            <a:ext cx="3584575"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2">
            <a:extLst>
              <a:ext uri="{FF2B5EF4-FFF2-40B4-BE49-F238E27FC236}">
                <a16:creationId xmlns:a16="http://schemas.microsoft.com/office/drawing/2014/main" id="{A5D72DED-12A5-AFCD-F8C1-790F1FAC76AE}"/>
              </a:ext>
            </a:extLst>
          </p:cNvPr>
          <p:cNvSpPr>
            <a:spLocks noGrp="1" noChangeArrowheads="1"/>
          </p:cNvSpPr>
          <p:nvPr>
            <p:ph type="title"/>
          </p:nvPr>
        </p:nvSpPr>
        <p:spPr>
          <a:xfrm>
            <a:off x="549275" y="1174750"/>
            <a:ext cx="6308725" cy="1143000"/>
          </a:xfrm>
        </p:spPr>
        <p:txBody>
          <a:bodyPr/>
          <a:lstStyle/>
          <a:p>
            <a:pPr eaLnBrk="1" hangingPunct="1">
              <a:defRPr/>
            </a:pPr>
            <a:r>
              <a:rPr lang="ar-EG" sz="2800" dirty="0">
                <a:solidFill>
                  <a:schemeClr val="bg1">
                    <a:lumMod val="95000"/>
                  </a:schemeClr>
                </a:solidFill>
              </a:rPr>
              <a:t>ملعب الهوكى المدينة الاولمبية ببورسعيد</a:t>
            </a:r>
            <a:endParaRPr lang="en-US" sz="2800" dirty="0">
              <a:solidFill>
                <a:schemeClr val="bg1">
                  <a:lumMod val="95000"/>
                </a:schemeClr>
              </a:solidFill>
            </a:endParaRPr>
          </a:p>
        </p:txBody>
      </p:sp>
      <p:sp>
        <p:nvSpPr>
          <p:cNvPr id="32776" name="Picture 7">
            <a:extLst>
              <a:ext uri="{FF2B5EF4-FFF2-40B4-BE49-F238E27FC236}">
                <a16:creationId xmlns:a16="http://schemas.microsoft.com/office/drawing/2014/main" id="{D16D20B4-86DC-001E-7642-0102247182BD}"/>
              </a:ext>
            </a:extLst>
          </p:cNvPr>
          <p:cNvSpPr>
            <a:spLocks noChangeAspect="1" noChangeArrowheads="1"/>
          </p:cNvSpPr>
          <p:nvPr/>
        </p:nvSpPr>
        <p:spPr bwMode="auto">
          <a:xfrm>
            <a:off x="2895600" y="6218238"/>
            <a:ext cx="30257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Char char="•"/>
              <a:defRPr sz="3200">
                <a:solidFill>
                  <a:schemeClr val="tx1"/>
                </a:solidFill>
                <a:latin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l" rtl="0">
              <a:spcBef>
                <a:spcPct val="0"/>
              </a:spcBef>
              <a:buFontTx/>
              <a:buNone/>
            </a:pPr>
            <a:endParaRPr lang="en-US" altLang="en-US" sz="24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3794" name="Picture 5">
            <a:extLst>
              <a:ext uri="{FF2B5EF4-FFF2-40B4-BE49-F238E27FC236}">
                <a16:creationId xmlns:a16="http://schemas.microsoft.com/office/drawing/2014/main" id="{6B67E02D-004B-974E-6584-FFD888490B4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4">
            <a:extLst>
              <a:ext uri="{FF2B5EF4-FFF2-40B4-BE49-F238E27FC236}">
                <a16:creationId xmlns:a16="http://schemas.microsoft.com/office/drawing/2014/main" id="{AC069AE6-BF4A-55EF-2123-2B2C6923369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49775" y="3429000"/>
            <a:ext cx="450215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3">
            <a:extLst>
              <a:ext uri="{FF2B5EF4-FFF2-40B4-BE49-F238E27FC236}">
                <a16:creationId xmlns:a16="http://schemas.microsoft.com/office/drawing/2014/main" id="{958BAE5B-022B-01DD-9A6A-62120AB3CD7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90963" y="457200"/>
            <a:ext cx="51435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2">
            <a:extLst>
              <a:ext uri="{FF2B5EF4-FFF2-40B4-BE49-F238E27FC236}">
                <a16:creationId xmlns:a16="http://schemas.microsoft.com/office/drawing/2014/main" id="{F4F7F6BB-7BB9-5315-8300-54A4D4A76D5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52400"/>
            <a:ext cx="42164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5">
            <a:extLst>
              <a:ext uri="{FF2B5EF4-FFF2-40B4-BE49-F238E27FC236}">
                <a16:creationId xmlns:a16="http://schemas.microsoft.com/office/drawing/2014/main" id="{5F47E3C8-6D41-7C66-215C-DACD0EE9680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0213" y="3409950"/>
            <a:ext cx="36163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Content Placeholder 4">
            <a:extLst>
              <a:ext uri="{FF2B5EF4-FFF2-40B4-BE49-F238E27FC236}">
                <a16:creationId xmlns:a16="http://schemas.microsoft.com/office/drawing/2014/main" id="{7B5D9E8F-3356-32F5-6947-2E694FD5EB86}"/>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13"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10" descr="A close-up of a carpet">
            <a:extLst>
              <a:ext uri="{FF2B5EF4-FFF2-40B4-BE49-F238E27FC236}">
                <a16:creationId xmlns:a16="http://schemas.microsoft.com/office/drawing/2014/main" id="{F427E383-07DB-DA5F-704E-5B63CC01C6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7363" y="2665413"/>
            <a:ext cx="2362200"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5">
            <a:extLst>
              <a:ext uri="{FF2B5EF4-FFF2-40B4-BE49-F238E27FC236}">
                <a16:creationId xmlns:a16="http://schemas.microsoft.com/office/drawing/2014/main" id="{7ECB6CF4-A205-CA20-9E0E-8F2226F367D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3733800"/>
            <a:ext cx="4572000" cy="285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4" descr="A close up of a green and blue object">
            <a:extLst>
              <a:ext uri="{FF2B5EF4-FFF2-40B4-BE49-F238E27FC236}">
                <a16:creationId xmlns:a16="http://schemas.microsoft.com/office/drawing/2014/main" id="{49A300D1-8FAD-0550-6894-17D26EC3BD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7838" y="904875"/>
            <a:ext cx="282416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6" descr="A close-up of a plant">
            <a:extLst>
              <a:ext uri="{FF2B5EF4-FFF2-40B4-BE49-F238E27FC236}">
                <a16:creationId xmlns:a16="http://schemas.microsoft.com/office/drawing/2014/main" id="{8081CFE8-3671-B3D5-1386-36EA9BB366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2252663"/>
            <a:ext cx="23622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8" descr="A person holding a tennis racket">
            <a:extLst>
              <a:ext uri="{FF2B5EF4-FFF2-40B4-BE49-F238E27FC236}">
                <a16:creationId xmlns:a16="http://schemas.microsoft.com/office/drawing/2014/main" id="{481403D2-93A7-7967-40AE-037B598C7D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4581525"/>
            <a:ext cx="3810000" cy="200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F6C0776A-9E5D-5E6E-CAD3-912EF48C2620}"/>
              </a:ext>
            </a:extLst>
          </p:cNvPr>
          <p:cNvSpPr txBox="1"/>
          <p:nvPr/>
        </p:nvSpPr>
        <p:spPr>
          <a:xfrm>
            <a:off x="533400" y="204788"/>
            <a:ext cx="3733800" cy="460375"/>
          </a:xfrm>
          <a:prstGeom prst="rect">
            <a:avLst/>
          </a:prstGeom>
          <a:noFill/>
        </p:spPr>
        <p:txBody>
          <a:bodyPr rtlCol="1">
            <a:spAutoFit/>
          </a:bodyPr>
          <a:lstStyle/>
          <a:p>
            <a:pPr>
              <a:defRPr/>
            </a:pPr>
            <a:r>
              <a:rPr lang="en-US" b="1" u="sng" dirty="0">
                <a:solidFill>
                  <a:srgbClr val="FF0000"/>
                </a:solidFill>
                <a:effectLst>
                  <a:outerShdw blurRad="38100" dist="38100" dir="2700000" algn="tl">
                    <a:srgbClr val="000000">
                      <a:alpha val="43137"/>
                    </a:srgbClr>
                  </a:outerShdw>
                </a:effectLst>
              </a:rPr>
              <a:t>Tennis &amp;Padel Tennis Turf</a:t>
            </a:r>
            <a:endParaRPr lang="ar-EG" b="1" u="sng" dirty="0">
              <a:solidFill>
                <a:srgbClr val="FF0000"/>
              </a:solidFill>
              <a:effectLst>
                <a:outerShdw blurRad="38100" dist="38100" dir="2700000" algn="tl">
                  <a:srgbClr val="000000">
                    <a:alpha val="43137"/>
                  </a:srgbClr>
                </a:outerShdw>
              </a:effectLst>
            </a:endParaRPr>
          </a:p>
        </p:txBody>
      </p:sp>
      <p:pic>
        <p:nvPicPr>
          <p:cNvPr id="34825" name="Picture 2">
            <a:extLst>
              <a:ext uri="{FF2B5EF4-FFF2-40B4-BE49-F238E27FC236}">
                <a16:creationId xmlns:a16="http://schemas.microsoft.com/office/drawing/2014/main" id="{C5D8C183-AFCC-D76A-BE76-4F2ED430AEB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64038" y="347663"/>
            <a:ext cx="4572000"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6" name="TextBox 13">
            <a:extLst>
              <a:ext uri="{FF2B5EF4-FFF2-40B4-BE49-F238E27FC236}">
                <a16:creationId xmlns:a16="http://schemas.microsoft.com/office/drawing/2014/main" id="{9C76B34E-D6E8-C792-4846-4E10ABCDC01C}"/>
              </a:ext>
            </a:extLst>
          </p:cNvPr>
          <p:cNvSpPr txBox="1">
            <a:spLocks noChangeArrowheads="1"/>
          </p:cNvSpPr>
          <p:nvPr/>
        </p:nvSpPr>
        <p:spPr bwMode="auto">
          <a:xfrm>
            <a:off x="304800" y="1295400"/>
            <a:ext cx="14430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l" rtl="0">
              <a:spcBef>
                <a:spcPct val="0"/>
              </a:spcBef>
              <a:buFontTx/>
              <a:buNone/>
            </a:pPr>
            <a:r>
              <a:rPr lang="en-US" altLang="ar-EG" sz="2400"/>
              <a:t>Curly turf</a:t>
            </a:r>
            <a:endParaRPr lang="ar-EG" altLang="ar-EG" sz="2400"/>
          </a:p>
        </p:txBody>
      </p:sp>
      <p:sp>
        <p:nvSpPr>
          <p:cNvPr id="34827" name="TextBox 16">
            <a:extLst>
              <a:ext uri="{FF2B5EF4-FFF2-40B4-BE49-F238E27FC236}">
                <a16:creationId xmlns:a16="http://schemas.microsoft.com/office/drawing/2014/main" id="{1034BBD7-30F6-F5F1-FC2B-62495648C944}"/>
              </a:ext>
            </a:extLst>
          </p:cNvPr>
          <p:cNvSpPr txBox="1">
            <a:spLocks noChangeArrowheads="1"/>
          </p:cNvSpPr>
          <p:nvPr/>
        </p:nvSpPr>
        <p:spPr bwMode="auto">
          <a:xfrm>
            <a:off x="304800" y="1757363"/>
            <a:ext cx="46307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l" rtl="0">
              <a:spcBef>
                <a:spcPct val="0"/>
              </a:spcBef>
              <a:buFontTx/>
              <a:buNone/>
            </a:pPr>
            <a:r>
              <a:rPr lang="en-US" altLang="ar-EG" sz="2400"/>
              <a:t>Straight  turf</a:t>
            </a:r>
            <a:endParaRPr lang="ar-EG" altLang="ar-EG" sz="24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2">
            <a:extLst>
              <a:ext uri="{FF2B5EF4-FFF2-40B4-BE49-F238E27FC236}">
                <a16:creationId xmlns:a16="http://schemas.microsoft.com/office/drawing/2014/main" id="{CCD76478-8C6D-F0D0-EC66-83E44B810063}"/>
              </a:ext>
            </a:extLst>
          </p:cNvPr>
          <p:cNvSpPr txBox="1">
            <a:spLocks noChangeArrowheads="1"/>
          </p:cNvSpPr>
          <p:nvPr/>
        </p:nvSpPr>
        <p:spPr bwMode="auto">
          <a:xfrm>
            <a:off x="2438400" y="2438400"/>
            <a:ext cx="4419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l" rtl="0">
              <a:spcBef>
                <a:spcPct val="0"/>
              </a:spcBef>
              <a:buFontTx/>
              <a:buNone/>
            </a:pPr>
            <a:r>
              <a:rPr lang="ar-EG" altLang="en-US" sz="4800">
                <a:solidFill>
                  <a:schemeClr val="bg1"/>
                </a:solidFill>
              </a:rPr>
              <a:t>نادى مدينتي الرياضى</a:t>
            </a:r>
            <a:endParaRPr lang="en-US" altLang="en-US" sz="4800">
              <a:solidFill>
                <a:schemeClr val="bg1"/>
              </a:solidFill>
            </a:endParaRPr>
          </a:p>
        </p:txBody>
      </p:sp>
      <p:sp>
        <p:nvSpPr>
          <p:cNvPr id="5123" name="TextBox 2">
            <a:extLst>
              <a:ext uri="{FF2B5EF4-FFF2-40B4-BE49-F238E27FC236}">
                <a16:creationId xmlns:a16="http://schemas.microsoft.com/office/drawing/2014/main" id="{E027E84D-8389-FB9D-4C5C-5CFE47B7F800}"/>
              </a:ext>
            </a:extLst>
          </p:cNvPr>
          <p:cNvSpPr txBox="1">
            <a:spLocks noChangeArrowheads="1"/>
          </p:cNvSpPr>
          <p:nvPr/>
        </p:nvSpPr>
        <p:spPr bwMode="auto">
          <a:xfrm>
            <a:off x="359922" y="381000"/>
            <a:ext cx="8403077" cy="5847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rtl="0">
              <a:spcBef>
                <a:spcPct val="0"/>
              </a:spcBef>
              <a:buFontTx/>
              <a:buNone/>
            </a:pPr>
            <a:r>
              <a:rPr lang="ar-EG" altLang="ar-EG" b="1" u="sng" dirty="0">
                <a:solidFill>
                  <a:srgbClr val="FF0000"/>
                </a:solidFill>
              </a:rPr>
              <a:t>ما هى الارضيات الرياضية واستخدامتها </a:t>
            </a:r>
          </a:p>
          <a:p>
            <a:pPr rtl="0">
              <a:spcBef>
                <a:spcPct val="0"/>
              </a:spcBef>
              <a:buFontTx/>
              <a:buNone/>
            </a:pPr>
            <a:endParaRPr lang="en-US" altLang="ar-EG" b="1" u="sng" dirty="0">
              <a:solidFill>
                <a:srgbClr val="FF0000"/>
              </a:solidFill>
            </a:endParaRPr>
          </a:p>
          <a:p>
            <a:pPr rtl="0">
              <a:spcBef>
                <a:spcPct val="0"/>
              </a:spcBef>
              <a:buFontTx/>
              <a:buNone/>
            </a:pPr>
            <a:r>
              <a:rPr lang="ar-EG" altLang="ar-EG" sz="2200" b="1" dirty="0"/>
              <a:t>1- </a:t>
            </a:r>
            <a:r>
              <a:rPr lang="ar-EG" sz="2200" b="1" dirty="0"/>
              <a:t>التعريف بأنواع الملاعب وأنظمة الأرضيات</a:t>
            </a:r>
            <a:r>
              <a:rPr lang="ar-EG" altLang="ar-EG" sz="2200" b="1" dirty="0"/>
              <a:t>؟</a:t>
            </a:r>
            <a:endParaRPr lang="en-US" altLang="ar-EG" sz="2200" b="1" dirty="0"/>
          </a:p>
          <a:p>
            <a:pPr rtl="0">
              <a:spcBef>
                <a:spcPct val="0"/>
              </a:spcBef>
              <a:buFontTx/>
              <a:buNone/>
            </a:pPr>
            <a:endParaRPr lang="en-US" altLang="ar-EG" sz="2200" b="1" dirty="0"/>
          </a:p>
          <a:p>
            <a:pPr rtl="0">
              <a:spcBef>
                <a:spcPct val="0"/>
              </a:spcBef>
              <a:buFontTx/>
              <a:buNone/>
            </a:pPr>
            <a:r>
              <a:rPr lang="ar-EG" altLang="ar-EG" sz="2200" b="1" dirty="0"/>
              <a:t>2- خطوات انشاء الملاعب الرياضية ؟</a:t>
            </a:r>
            <a:endParaRPr lang="en-US" altLang="ar-EG" sz="2200" b="1" dirty="0"/>
          </a:p>
          <a:p>
            <a:pPr rtl="0">
              <a:spcBef>
                <a:spcPct val="0"/>
              </a:spcBef>
              <a:buFontTx/>
              <a:buNone/>
            </a:pPr>
            <a:endParaRPr lang="en-US" altLang="ar-EG" sz="2200" b="1" dirty="0"/>
          </a:p>
          <a:p>
            <a:pPr rtl="0">
              <a:spcBef>
                <a:spcPct val="0"/>
              </a:spcBef>
              <a:buFontTx/>
              <a:buNone/>
            </a:pPr>
            <a:r>
              <a:rPr lang="ar-EG" altLang="ar-EG" sz="2200" b="1" dirty="0"/>
              <a:t>3- انواع الارضيات الرياضية ؟ </a:t>
            </a:r>
            <a:endParaRPr lang="en-US" altLang="ar-EG" sz="2200" b="1" dirty="0"/>
          </a:p>
          <a:p>
            <a:pPr rtl="0">
              <a:spcBef>
                <a:spcPct val="0"/>
              </a:spcBef>
              <a:buFontTx/>
              <a:buNone/>
            </a:pPr>
            <a:endParaRPr lang="en-US" altLang="ar-EG" sz="2200" b="1" dirty="0"/>
          </a:p>
          <a:p>
            <a:pPr rtl="0">
              <a:spcBef>
                <a:spcPct val="0"/>
              </a:spcBef>
              <a:buFontTx/>
              <a:buNone/>
            </a:pPr>
            <a:r>
              <a:rPr lang="ar-EG" altLang="ar-EG" sz="2200" b="1" dirty="0"/>
              <a:t>4-انظمة الارضيات والفروقات بينهما ؟</a:t>
            </a:r>
            <a:endParaRPr lang="en-US" altLang="ar-EG" sz="2200" b="1" dirty="0"/>
          </a:p>
          <a:p>
            <a:pPr rtl="0">
              <a:spcBef>
                <a:spcPct val="0"/>
              </a:spcBef>
              <a:buFontTx/>
              <a:buNone/>
            </a:pPr>
            <a:endParaRPr lang="en-US" altLang="ar-EG" sz="2200" b="1" dirty="0"/>
          </a:p>
          <a:p>
            <a:pPr rtl="0">
              <a:spcBef>
                <a:spcPct val="0"/>
              </a:spcBef>
              <a:buFontTx/>
              <a:buNone/>
            </a:pPr>
            <a:r>
              <a:rPr lang="ar-EG" altLang="ar-EG" sz="2200" b="1" dirty="0"/>
              <a:t>5- كيفية التفرقة والتمييز بين الارضيات لاختيار الامثل منهم طبقا للاستخدام ؟  </a:t>
            </a:r>
          </a:p>
          <a:p>
            <a:pPr rtl="0">
              <a:spcBef>
                <a:spcPct val="0"/>
              </a:spcBef>
              <a:buFontTx/>
              <a:buNone/>
            </a:pPr>
            <a:endParaRPr lang="ar-EG" altLang="ar-EG" sz="2200" b="1" dirty="0"/>
          </a:p>
          <a:p>
            <a:pPr algn="r">
              <a:spcBef>
                <a:spcPct val="0"/>
              </a:spcBef>
              <a:buFontTx/>
              <a:buNone/>
            </a:pPr>
            <a:r>
              <a:rPr lang="ar-EG" altLang="ar-EG" sz="2200" b="1" dirty="0"/>
              <a:t>6- التقنيات الحديثة للملاعب الرياضية و دمجها بالذكاء الاصطناعى (</a:t>
            </a:r>
            <a:r>
              <a:rPr lang="en-US" altLang="ar-EG" sz="2200" b="1" dirty="0"/>
              <a:t>AI</a:t>
            </a:r>
            <a:r>
              <a:rPr lang="ar-EG" altLang="ar-EG" sz="2200" b="1" dirty="0"/>
              <a:t>) ؟</a:t>
            </a:r>
            <a:endParaRPr lang="en-US" altLang="ar-EG" sz="2200" b="1" dirty="0"/>
          </a:p>
          <a:p>
            <a:pPr rtl="0">
              <a:spcBef>
                <a:spcPct val="0"/>
              </a:spcBef>
              <a:buFontTx/>
              <a:buNone/>
            </a:pPr>
            <a:endParaRPr lang="en-US" altLang="ar-EG" sz="2200" b="1" dirty="0"/>
          </a:p>
          <a:p>
            <a:pPr rtl="0">
              <a:spcBef>
                <a:spcPct val="0"/>
              </a:spcBef>
              <a:buFontTx/>
              <a:buNone/>
            </a:pPr>
            <a:r>
              <a:rPr lang="ar-EG" altLang="ar-EG" sz="2200" b="1" dirty="0"/>
              <a:t>7- ما هى الفائدة التى سوف تعود على المؤسسة والوزارة والدولة من هذة الدراسة ؟ </a:t>
            </a:r>
            <a:endParaRPr lang="en-US" altLang="ar-EG" sz="2200" b="1" dirty="0"/>
          </a:p>
          <a:p>
            <a:pPr rtl="0">
              <a:spcBef>
                <a:spcPct val="0"/>
              </a:spcBef>
              <a:buFontTx/>
              <a:buNone/>
            </a:pPr>
            <a:endParaRPr lang="en-US" altLang="ar-EG"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 calcmode="lin" valueType="num">
                                      <p:cBhvr additive="base">
                                        <p:cTn id="7" dur="500" fill="hold"/>
                                        <p:tgtEl>
                                          <p:spTgt spid="51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23">
                                            <p:txEl>
                                              <p:pRg st="2" end="2"/>
                                            </p:txEl>
                                          </p:spTgt>
                                        </p:tgtEl>
                                        <p:attrNameLst>
                                          <p:attrName>style.visibility</p:attrName>
                                        </p:attrNameLst>
                                      </p:cBhvr>
                                      <p:to>
                                        <p:strVal val="visible"/>
                                      </p:to>
                                    </p:set>
                                    <p:anim calcmode="lin" valueType="num">
                                      <p:cBhvr additive="base">
                                        <p:cTn id="13" dur="500" fill="hold"/>
                                        <p:tgtEl>
                                          <p:spTgt spid="512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1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123">
                                            <p:txEl>
                                              <p:pRg st="4" end="4"/>
                                            </p:txEl>
                                          </p:spTgt>
                                        </p:tgtEl>
                                        <p:attrNameLst>
                                          <p:attrName>style.visibility</p:attrName>
                                        </p:attrNameLst>
                                      </p:cBhvr>
                                      <p:to>
                                        <p:strVal val="visible"/>
                                      </p:to>
                                    </p:set>
                                    <p:anim calcmode="lin" valueType="num">
                                      <p:cBhvr additive="base">
                                        <p:cTn id="19" dur="500" fill="hold"/>
                                        <p:tgtEl>
                                          <p:spTgt spid="512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12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123">
                                            <p:txEl>
                                              <p:pRg st="6" end="6"/>
                                            </p:txEl>
                                          </p:spTgt>
                                        </p:tgtEl>
                                        <p:attrNameLst>
                                          <p:attrName>style.visibility</p:attrName>
                                        </p:attrNameLst>
                                      </p:cBhvr>
                                      <p:to>
                                        <p:strVal val="visible"/>
                                      </p:to>
                                    </p:set>
                                    <p:anim calcmode="lin" valueType="num">
                                      <p:cBhvr additive="base">
                                        <p:cTn id="25" dur="500" fill="hold"/>
                                        <p:tgtEl>
                                          <p:spTgt spid="512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12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123">
                                            <p:txEl>
                                              <p:pRg st="8" end="8"/>
                                            </p:txEl>
                                          </p:spTgt>
                                        </p:tgtEl>
                                        <p:attrNameLst>
                                          <p:attrName>style.visibility</p:attrName>
                                        </p:attrNameLst>
                                      </p:cBhvr>
                                      <p:to>
                                        <p:strVal val="visible"/>
                                      </p:to>
                                    </p:set>
                                    <p:anim calcmode="lin" valueType="num">
                                      <p:cBhvr additive="base">
                                        <p:cTn id="31" dur="500" fill="hold"/>
                                        <p:tgtEl>
                                          <p:spTgt spid="512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12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123">
                                            <p:txEl>
                                              <p:pRg st="10" end="10"/>
                                            </p:txEl>
                                          </p:spTgt>
                                        </p:tgtEl>
                                        <p:attrNameLst>
                                          <p:attrName>style.visibility</p:attrName>
                                        </p:attrNameLst>
                                      </p:cBhvr>
                                      <p:to>
                                        <p:strVal val="visible"/>
                                      </p:to>
                                    </p:set>
                                    <p:anim calcmode="lin" valueType="num">
                                      <p:cBhvr additive="base">
                                        <p:cTn id="37" dur="500" fill="hold"/>
                                        <p:tgtEl>
                                          <p:spTgt spid="5123">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12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123">
                                            <p:txEl>
                                              <p:pRg st="12" end="12"/>
                                            </p:txEl>
                                          </p:spTgt>
                                        </p:tgtEl>
                                        <p:attrNameLst>
                                          <p:attrName>style.visibility</p:attrName>
                                        </p:attrNameLst>
                                      </p:cBhvr>
                                      <p:to>
                                        <p:strVal val="visible"/>
                                      </p:to>
                                    </p:set>
                                    <p:anim calcmode="lin" valueType="num">
                                      <p:cBhvr additive="base">
                                        <p:cTn id="43" dur="500" fill="hold"/>
                                        <p:tgtEl>
                                          <p:spTgt spid="5123">
                                            <p:txEl>
                                              <p:pRg st="12" end="1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12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5123">
                                            <p:txEl>
                                              <p:pRg st="14" end="14"/>
                                            </p:txEl>
                                          </p:spTgt>
                                        </p:tgtEl>
                                        <p:attrNameLst>
                                          <p:attrName>style.visibility</p:attrName>
                                        </p:attrNameLst>
                                      </p:cBhvr>
                                      <p:to>
                                        <p:strVal val="visible"/>
                                      </p:to>
                                    </p:set>
                                    <p:anim calcmode="lin" valueType="num">
                                      <p:cBhvr additive="base">
                                        <p:cTn id="49" dur="500" fill="hold"/>
                                        <p:tgtEl>
                                          <p:spTgt spid="5123">
                                            <p:txEl>
                                              <p:pRg st="14" end="1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123">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5842" name="Picture 4">
            <a:extLst>
              <a:ext uri="{FF2B5EF4-FFF2-40B4-BE49-F238E27FC236}">
                <a16:creationId xmlns:a16="http://schemas.microsoft.com/office/drawing/2014/main" id="{592B1D48-86ED-EBBF-52D0-33E6B95351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8">
            <a:extLst>
              <a:ext uri="{FF2B5EF4-FFF2-40B4-BE49-F238E27FC236}">
                <a16:creationId xmlns:a16="http://schemas.microsoft.com/office/drawing/2014/main" id="{66612466-A139-4967-B689-5301E3E6B1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3509963"/>
            <a:ext cx="5137150" cy="310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10">
            <a:extLst>
              <a:ext uri="{FF2B5EF4-FFF2-40B4-BE49-F238E27FC236}">
                <a16:creationId xmlns:a16="http://schemas.microsoft.com/office/drawing/2014/main" id="{58109162-3E7C-61C9-A00F-B067421919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60350"/>
            <a:ext cx="525780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Rectangle 2">
            <a:extLst>
              <a:ext uri="{FF2B5EF4-FFF2-40B4-BE49-F238E27FC236}">
                <a16:creationId xmlns:a16="http://schemas.microsoft.com/office/drawing/2014/main" id="{3AB5E285-7D08-8114-ECCB-DF0BAF3BEEE9}"/>
              </a:ext>
            </a:extLst>
          </p:cNvPr>
          <p:cNvSpPr txBox="1">
            <a:spLocks noChangeArrowheads="1"/>
          </p:cNvSpPr>
          <p:nvPr/>
        </p:nvSpPr>
        <p:spPr bwMode="auto">
          <a:xfrm>
            <a:off x="4564063" y="914400"/>
            <a:ext cx="54483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r" rtl="1">
              <a:spcBef>
                <a:spcPct val="20000"/>
              </a:spcBef>
              <a:buChar char="•"/>
              <a:defRPr sz="3200">
                <a:solidFill>
                  <a:schemeClr val="tx1"/>
                </a:solidFill>
                <a:latin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ar-EG" altLang="en-US" sz="6000">
                <a:solidFill>
                  <a:srgbClr val="FF0000"/>
                </a:solidFill>
              </a:rPr>
              <a:t>ملاعب البدل </a:t>
            </a:r>
            <a:endParaRPr lang="en-US" altLang="en-US" sz="6000">
              <a:solidFill>
                <a:srgbClr val="FF0000"/>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5" descr="A person standing next to a green trailer&#10;&#10;Description automatically generated">
            <a:extLst>
              <a:ext uri="{FF2B5EF4-FFF2-40B4-BE49-F238E27FC236}">
                <a16:creationId xmlns:a16="http://schemas.microsoft.com/office/drawing/2014/main" id="{C70119CB-891C-777C-1B40-B3DB879A2B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299" y="3214827"/>
            <a:ext cx="6076680" cy="3549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1">
            <a:extLst>
              <a:ext uri="{FF2B5EF4-FFF2-40B4-BE49-F238E27FC236}">
                <a16:creationId xmlns:a16="http://schemas.microsoft.com/office/drawing/2014/main" id="{C989CE18-D8E4-8676-D444-B20AFC6FB6D6}"/>
              </a:ext>
            </a:extLst>
          </p:cNvPr>
          <p:cNvSpPr>
            <a:spLocks noChangeArrowheads="1"/>
          </p:cNvSpPr>
          <p:nvPr/>
        </p:nvSpPr>
        <p:spPr bwMode="auto">
          <a:xfrm>
            <a:off x="69850" y="330184"/>
            <a:ext cx="891540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rtl="1"/>
            <a:r>
              <a:rPr lang="ar-EG" altLang="ar-EG" sz="2000" b="1" u="sng" dirty="0">
                <a:solidFill>
                  <a:srgbClr val="FF0000"/>
                </a:solidFill>
              </a:rPr>
              <a:t>ثالثا الارضيات الهجين :-</a:t>
            </a:r>
          </a:p>
          <a:p>
            <a:pPr algn="r" rtl="1">
              <a:buFontTx/>
              <a:buChar char="•"/>
            </a:pPr>
            <a:r>
              <a:rPr lang="ar-EG" altLang="ar-EG" sz="2000" b="1" dirty="0"/>
              <a:t>وتنفذ النجيل الهجين باحدى الطريقتان :-</a:t>
            </a:r>
          </a:p>
          <a:p>
            <a:pPr algn="r" rtl="1">
              <a:buFontTx/>
              <a:buChar char="•"/>
            </a:pPr>
            <a:endParaRPr lang="ar-EG" altLang="ar-EG" sz="2000" b="1" dirty="0"/>
          </a:p>
          <a:p>
            <a:pPr algn="just" rtl="1">
              <a:buFontTx/>
              <a:buChar char="•"/>
            </a:pPr>
            <a:r>
              <a:rPr lang="ar-EG" altLang="ar-EG" sz="2000" b="1" dirty="0"/>
              <a:t>1- طريقة الغرس</a:t>
            </a:r>
            <a:r>
              <a:rPr lang="en-US" altLang="ar-EG" sz="2000" b="1" dirty="0"/>
              <a:t>Hybrid stiches system </a:t>
            </a:r>
          </a:p>
          <a:p>
            <a:pPr algn="just" rtl="1">
              <a:buFontTx/>
              <a:buChar char="•"/>
            </a:pPr>
            <a:r>
              <a:rPr lang="ar-EG" altLang="ar-EG" sz="2000" b="1" dirty="0"/>
              <a:t>وفى هذة الطريقة تم فر الرمال النظيفة الخاصة بعملية الزراعة بسمك 40 سم على الاقل ويتم غرس شعيرات النجيل الصناعى بالرمال عن طريقة الماكينة الخاصة بذلك وبعد اتمام عملية غرس الشعيرات الصناعية يتم زراعة بزور النجيل الطبيعى  وبعد تمام الانبات يكون الملعب جاهز لللعب ويضاعف هذا النوع ساعات استخام الملعب وايضا ياحفط على شكل الملعب فى ظروف الطقس الصعبة .</a:t>
            </a:r>
          </a:p>
        </p:txBody>
      </p:sp>
      <p:pic>
        <p:nvPicPr>
          <p:cNvPr id="36868" name="Picture 3" descr="A diagram of a soil with green grass growing&#10;&#10;Description automatically generated with medium confidence">
            <a:extLst>
              <a:ext uri="{FF2B5EF4-FFF2-40B4-BE49-F238E27FC236}">
                <a16:creationId xmlns:a16="http://schemas.microsoft.com/office/drawing/2014/main" id="{3DE806F0-4AE8-5DF1-0607-4D1BC87AFC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8114" y="4815703"/>
            <a:ext cx="3049587"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6" descr="A green field with blue seats">
            <a:extLst>
              <a:ext uri="{FF2B5EF4-FFF2-40B4-BE49-F238E27FC236}">
                <a16:creationId xmlns:a16="http://schemas.microsoft.com/office/drawing/2014/main" id="{A3AB78DA-41D6-F0E9-54D3-1CCF590ACE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600"/>
            <a:ext cx="7974013"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8" descr="A sports truck with a picture of a football player&#10;&#10;Description automatically generated">
            <a:extLst>
              <a:ext uri="{FF2B5EF4-FFF2-40B4-BE49-F238E27FC236}">
                <a16:creationId xmlns:a16="http://schemas.microsoft.com/office/drawing/2014/main" id="{BF416ED9-805D-EB1D-1E9E-FAA32DDE83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332163"/>
            <a:ext cx="5867400" cy="330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10" descr="A person working in a factory&#10;&#10;Description automatically generated">
            <a:extLst>
              <a:ext uri="{FF2B5EF4-FFF2-40B4-BE49-F238E27FC236}">
                <a16:creationId xmlns:a16="http://schemas.microsoft.com/office/drawing/2014/main" id="{FCE910D0-096C-7790-8901-892D92FE61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2590800"/>
            <a:ext cx="300513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8" descr="A green and purple grass field&#10;&#10;Description automatically generated with medium confidence">
            <a:extLst>
              <a:ext uri="{FF2B5EF4-FFF2-40B4-BE49-F238E27FC236}">
                <a16:creationId xmlns:a16="http://schemas.microsoft.com/office/drawing/2014/main" id="{CA96F3FD-2061-BF54-2038-1B51FBADCB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275" y="9525"/>
            <a:ext cx="804545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4" descr="A group of spools of green string&#10;&#10;Description automatically generated">
            <a:extLst>
              <a:ext uri="{FF2B5EF4-FFF2-40B4-BE49-F238E27FC236}">
                <a16:creationId xmlns:a16="http://schemas.microsoft.com/office/drawing/2014/main" id="{D1DDE3C4-89C6-3F7B-0D2F-9B2FD40012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4306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6" descr="A machine with roots growing on the ground&#10;&#10;Description automatically generated with medium confidence">
            <a:extLst>
              <a:ext uri="{FF2B5EF4-FFF2-40B4-BE49-F238E27FC236}">
                <a16:creationId xmlns:a16="http://schemas.microsoft.com/office/drawing/2014/main" id="{5E77F8DE-55B4-B1B4-A622-662C772F45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4149725"/>
            <a:ext cx="476250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12" descr="A person standing next to a machine&#10;&#10;Description automatically generated">
            <a:extLst>
              <a:ext uri="{FF2B5EF4-FFF2-40B4-BE49-F238E27FC236}">
                <a16:creationId xmlns:a16="http://schemas.microsoft.com/office/drawing/2014/main" id="{B8EDEB61-6549-E857-EB5C-FA6C53C888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275" y="3475038"/>
            <a:ext cx="3419475"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lla Park pitch renovation _ How it's made (1)">
            <a:hlinkClick r:id="" action="ppaction://media"/>
            <a:extLst>
              <a:ext uri="{FF2B5EF4-FFF2-40B4-BE49-F238E27FC236}">
                <a16:creationId xmlns:a16="http://schemas.microsoft.com/office/drawing/2014/main" id="{26C886AE-8C9D-BF92-A795-924B740CD0D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67854"/>
          </a:xfrm>
          <a:prstGeom prst="rect">
            <a:avLst/>
          </a:prstGeom>
        </p:spPr>
      </p:pic>
    </p:spTree>
    <p:extLst>
      <p:ext uri="{BB962C8B-B14F-4D97-AF65-F5344CB8AC3E}">
        <p14:creationId xmlns:p14="http://schemas.microsoft.com/office/powerpoint/2010/main" val="333653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1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A7AA730F-CDF7-E21E-6B97-B3C058975018}"/>
              </a:ext>
            </a:extLst>
          </p:cNvPr>
          <p:cNvSpPr>
            <a:spLocks noGrp="1" noChangeArrowheads="1"/>
          </p:cNvSpPr>
          <p:nvPr>
            <p:ph type="title"/>
          </p:nvPr>
        </p:nvSpPr>
        <p:spPr>
          <a:xfrm>
            <a:off x="685800" y="1219200"/>
            <a:ext cx="7772400" cy="1143000"/>
          </a:xfrm>
        </p:spPr>
        <p:txBody>
          <a:bodyPr>
            <a:normAutofit fontScale="90000"/>
          </a:bodyPr>
          <a:lstStyle/>
          <a:p>
            <a:pPr algn="r"/>
            <a:br>
              <a:rPr lang="ar-EG" altLang="ar-EG" b="1" dirty="0"/>
            </a:br>
            <a:r>
              <a:rPr lang="ar-EG" altLang="ar-EG" sz="2400" b="1" dirty="0"/>
              <a:t>2- طريقة السجادة </a:t>
            </a:r>
            <a:r>
              <a:rPr lang="en-US" altLang="ar-EG" sz="2400" b="1" dirty="0"/>
              <a:t>Hybrid carpet system </a:t>
            </a:r>
            <a:br>
              <a:rPr lang="ar-EG" altLang="ar-EG" sz="2400" b="1" dirty="0"/>
            </a:br>
            <a:r>
              <a:rPr lang="ar-EG" altLang="ar-EG" sz="2200" b="1" dirty="0"/>
              <a:t>وفى هذة الطريقة تم فرد الرمال النظيفة الخاصة بعملية الزراعة بسمك 40 سم على الاقل او حسب  اشتراطات الشركة المنتجة للنجيل  ويتم فرش سجادة من النجيل الصناعى و يتم خياطة الرولات سويا بكامل مسطح الملعب وبعد اتمام عملية الفرش يتم زراعة بزور النجيل الطبيعى  وبعد تمام الانبات يكون الملعب جاهز لللعب ويضاعف هذا النوع ساعات استخام الملعب وايضا ياحفط على شكل الملعب فى ظروف الطقس الصعبة .</a:t>
            </a:r>
            <a:br>
              <a:rPr lang="ar-EG" altLang="ar-EG" b="1" dirty="0"/>
            </a:br>
            <a:br>
              <a:rPr lang="ar-EG" altLang="ar-EG" b="1" dirty="0">
                <a:solidFill>
                  <a:schemeClr val="tx1"/>
                </a:solidFill>
              </a:rPr>
            </a:br>
            <a:endParaRPr lang="ar-EG" altLang="ar-EG" dirty="0"/>
          </a:p>
        </p:txBody>
      </p:sp>
      <p:pic>
        <p:nvPicPr>
          <p:cNvPr id="39939" name="Picture 4" descr="A pair of rolled up grass&#10;&#10;Description automatically generated">
            <a:extLst>
              <a:ext uri="{FF2B5EF4-FFF2-40B4-BE49-F238E27FC236}">
                <a16:creationId xmlns:a16="http://schemas.microsoft.com/office/drawing/2014/main" id="{3752AD69-7F72-4F0D-B6A5-A027CABA66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2902817"/>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6" descr="A close-up of a grass carpet&#10;&#10;Description automatically generated">
            <a:extLst>
              <a:ext uri="{FF2B5EF4-FFF2-40B4-BE49-F238E27FC236}">
                <a16:creationId xmlns:a16="http://schemas.microsoft.com/office/drawing/2014/main" id="{9C85D5AF-7923-6AB5-6EA4-9D8487C132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613" y="4493492"/>
            <a:ext cx="3943350"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8" descr="A cross section of a grass field&#10;&#10;Description automatically generated">
            <a:extLst>
              <a:ext uri="{FF2B5EF4-FFF2-40B4-BE49-F238E27FC236}">
                <a16:creationId xmlns:a16="http://schemas.microsoft.com/office/drawing/2014/main" id="{92880A6B-B604-9EF8-189B-396321C3AB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613" y="2462212"/>
            <a:ext cx="394335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Erba ibrida - Hybrid grass POWERgrass">
            <a:hlinkClick r:id="" action="ppaction://media"/>
            <a:extLst>
              <a:ext uri="{FF2B5EF4-FFF2-40B4-BE49-F238E27FC236}">
                <a16:creationId xmlns:a16="http://schemas.microsoft.com/office/drawing/2014/main" id="{0069FDA2-52C0-BEF1-1F72-20C2DFE68355}"/>
              </a:ext>
            </a:extLst>
          </p:cNvPr>
          <p:cNvPicPr>
            <a:picLocks noRot="1" noChangeAspect="1"/>
          </p:cNvPicPr>
          <p:nvPr>
            <a:videoFile r:link="rId1"/>
          </p:nvPr>
        </p:nvPicPr>
        <p:blipFill>
          <a:blip r:embed="rId3"/>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ATKO Hybridgrass Installation fo UEFA Champions League Final 2021">
            <a:hlinkClick r:id="" action="ppaction://media"/>
            <a:extLst>
              <a:ext uri="{FF2B5EF4-FFF2-40B4-BE49-F238E27FC236}">
                <a16:creationId xmlns:a16="http://schemas.microsoft.com/office/drawing/2014/main" id="{3CA6A0C1-8B8D-DB55-EB0C-A5B20B8B29B8}"/>
              </a:ext>
            </a:extLst>
          </p:cNvPr>
          <p:cNvPicPr>
            <a:picLocks noGrp="1" noChangeAspect="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0" y="847725"/>
            <a:ext cx="9177338" cy="5162550"/>
          </a:xfrm>
        </p:spPr>
      </p:pic>
    </p:spTree>
    <p:extLst>
      <p:ext uri="{BB962C8B-B14F-4D97-AF65-F5344CB8AC3E}">
        <p14:creationId xmlns:p14="http://schemas.microsoft.com/office/powerpoint/2010/main" val="2160887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1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39024">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A green field with blueprints&#10;&#10;Description automatically generated">
            <a:extLst>
              <a:ext uri="{FF2B5EF4-FFF2-40B4-BE49-F238E27FC236}">
                <a16:creationId xmlns:a16="http://schemas.microsoft.com/office/drawing/2014/main" id="{44FC202B-A67D-EC73-895A-C559284D50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76400"/>
            <a:ext cx="8991600" cy="1082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8129E027-1DF8-4976-795F-DD24CBD046CD}"/>
              </a:ext>
            </a:extLst>
          </p:cNvPr>
          <p:cNvSpPr>
            <a:spLocks noGrp="1" noChangeArrowheads="1"/>
          </p:cNvSpPr>
          <p:nvPr>
            <p:ph type="title"/>
          </p:nvPr>
        </p:nvSpPr>
        <p:spPr>
          <a:xfrm>
            <a:off x="688975" y="650875"/>
            <a:ext cx="7772400" cy="1143000"/>
          </a:xfrm>
        </p:spPr>
        <p:txBody>
          <a:bodyPr/>
          <a:lstStyle/>
          <a:p>
            <a:r>
              <a:rPr lang="ar-EG" altLang="ar-EG" sz="2000" b="1" u="sng" dirty="0">
                <a:solidFill>
                  <a:srgbClr val="FF0000"/>
                </a:solidFill>
              </a:rPr>
              <a:t>2-ارضيات صناعية المطاطية الخارجية من البولي يوريثان</a:t>
            </a:r>
            <a:br>
              <a:rPr lang="en-US" altLang="ar-EG" dirty="0"/>
            </a:br>
            <a:endParaRPr lang="ar-EG" altLang="ar-EG" dirty="0"/>
          </a:p>
        </p:txBody>
      </p:sp>
      <p:sp>
        <p:nvSpPr>
          <p:cNvPr id="3" name="Content Placeholder 2">
            <a:extLst>
              <a:ext uri="{FF2B5EF4-FFF2-40B4-BE49-F238E27FC236}">
                <a16:creationId xmlns:a16="http://schemas.microsoft.com/office/drawing/2014/main" id="{6CC218CE-E9A7-ACB8-60B5-A6EF01844738}"/>
              </a:ext>
            </a:extLst>
          </p:cNvPr>
          <p:cNvSpPr>
            <a:spLocks noGrp="1"/>
          </p:cNvSpPr>
          <p:nvPr>
            <p:ph idx="1"/>
          </p:nvPr>
        </p:nvSpPr>
        <p:spPr>
          <a:xfrm>
            <a:off x="685800" y="890587"/>
            <a:ext cx="8001000" cy="5316537"/>
          </a:xfrm>
        </p:spPr>
        <p:txBody>
          <a:bodyPr>
            <a:normAutofit/>
          </a:bodyPr>
          <a:lstStyle/>
          <a:p>
            <a:pPr marL="0" indent="0" algn="l">
              <a:buFontTx/>
              <a:buNone/>
              <a:defRPr/>
            </a:pPr>
            <a:endParaRPr lang="en-US" sz="2200" dirty="0"/>
          </a:p>
          <a:p>
            <a:pPr>
              <a:lnSpc>
                <a:spcPct val="120000"/>
              </a:lnSpc>
              <a:defRPr/>
            </a:pPr>
            <a:r>
              <a:rPr lang="ar-EG" sz="2000" dirty="0"/>
              <a:t>أرضيات البولي يوريثان هي نوع من الأرضيات الرياضية والصناعية المصنوعة من مادة البولي يوريثان، وهي مادة متعددة الاستخدامات تتميز بالمرونة والمتانة. تُستخدم هذه الأرضيات بشكل واسع في الصالات الرياضية والملاعب متعددة الأغراض، إلى جانب التطبيقات الصناعية والتجارية وتنقسم الارضيات الى خمس اجزاء </a:t>
            </a:r>
          </a:p>
          <a:p>
            <a:pPr marL="0" indent="0">
              <a:lnSpc>
                <a:spcPct val="120000"/>
              </a:lnSpc>
              <a:buFontTx/>
              <a:buNone/>
              <a:defRPr/>
            </a:pPr>
            <a:r>
              <a:rPr lang="ar-EG" sz="2000" dirty="0"/>
              <a:t>1- نظام السندويتش او نظام البدر </a:t>
            </a:r>
            <a:r>
              <a:rPr lang="en-US" sz="2000" dirty="0"/>
              <a:t>(sandwich system )</a:t>
            </a:r>
            <a:r>
              <a:rPr lang="ar-EG" sz="2000" dirty="0"/>
              <a:t> .</a:t>
            </a:r>
          </a:p>
          <a:p>
            <a:pPr marL="0" indent="0">
              <a:lnSpc>
                <a:spcPct val="120000"/>
              </a:lnSpc>
              <a:buFontTx/>
              <a:buNone/>
              <a:defRPr/>
            </a:pPr>
            <a:r>
              <a:rPr lang="ar-EG" sz="2000" dirty="0"/>
              <a:t>2- نظام  الرش الغير منفذ للمياة </a:t>
            </a:r>
            <a:r>
              <a:rPr lang="en-US" sz="2000" dirty="0"/>
              <a:t>(Spray Impermeable System) </a:t>
            </a:r>
            <a:r>
              <a:rPr lang="ar-EG" sz="2000" dirty="0"/>
              <a:t>.</a:t>
            </a:r>
          </a:p>
          <a:p>
            <a:pPr marL="0" indent="0">
              <a:lnSpc>
                <a:spcPct val="120000"/>
              </a:lnSpc>
              <a:buFontTx/>
              <a:buNone/>
              <a:defRPr/>
            </a:pPr>
            <a:r>
              <a:rPr lang="ar-EG" sz="2000" dirty="0"/>
              <a:t>3- نظام  الرش منفذ للمياة </a:t>
            </a:r>
            <a:r>
              <a:rPr lang="en-US" sz="2000" dirty="0"/>
              <a:t>(Spray permeable System) </a:t>
            </a:r>
            <a:r>
              <a:rPr lang="ar-EG" sz="2000" dirty="0"/>
              <a:t>.</a:t>
            </a:r>
          </a:p>
          <a:p>
            <a:pPr marL="0" indent="0">
              <a:lnSpc>
                <a:spcPct val="120000"/>
              </a:lnSpc>
              <a:buFontTx/>
              <a:buNone/>
              <a:defRPr/>
            </a:pPr>
            <a:r>
              <a:rPr lang="ar-EG" sz="2000" dirty="0"/>
              <a:t>4- نظام مزدوج الطبقات </a:t>
            </a:r>
            <a:r>
              <a:rPr lang="en-US" sz="2000" dirty="0"/>
              <a:t>Double Layer System )</a:t>
            </a:r>
            <a:r>
              <a:rPr lang="ar-EG" sz="2000" dirty="0"/>
              <a:t>).</a:t>
            </a:r>
          </a:p>
          <a:p>
            <a:pPr marL="0" indent="0">
              <a:lnSpc>
                <a:spcPct val="120000"/>
              </a:lnSpc>
              <a:buFontTx/>
              <a:buNone/>
              <a:defRPr/>
            </a:pPr>
            <a:r>
              <a:rPr lang="ar-EG" sz="2000" dirty="0"/>
              <a:t>5- نظام متعدد الطبقات (</a:t>
            </a:r>
            <a:r>
              <a:rPr lang="en-US" sz="2000" dirty="0"/>
              <a:t>Multilayers System</a:t>
            </a:r>
            <a:r>
              <a:rPr lang="ar-EG" sz="2000" dirty="0"/>
              <a:t>).</a:t>
            </a:r>
            <a:endParaRPr lang="en-US" sz="2000" dirty="0"/>
          </a:p>
          <a:p>
            <a:pPr marL="0" indent="0">
              <a:buFontTx/>
              <a:buNone/>
              <a:defRPr/>
            </a:pPr>
            <a:endParaRPr lang="en-US" sz="2200" dirty="0"/>
          </a:p>
          <a:p>
            <a:pPr marL="0" indent="0" rtl="0">
              <a:buFontTx/>
              <a:buNone/>
              <a:defRPr/>
            </a:pPr>
            <a:r>
              <a:rPr lang="en-US" sz="2200" dirty="0"/>
              <a:t>                </a:t>
            </a:r>
          </a:p>
          <a:p>
            <a:pPr marL="0" indent="0">
              <a:buFontTx/>
              <a:buNone/>
              <a:defRPr/>
            </a:pPr>
            <a:endParaRPr lang="ar-EG"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2F9672-417D-96FF-9971-526548DC3717}"/>
              </a:ext>
            </a:extLst>
          </p:cNvPr>
          <p:cNvSpPr txBox="1">
            <a:spLocks noChangeArrowheads="1"/>
          </p:cNvSpPr>
          <p:nvPr/>
        </p:nvSpPr>
        <p:spPr bwMode="auto">
          <a:xfrm>
            <a:off x="381000" y="755650"/>
            <a:ext cx="84582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rtl="0">
              <a:spcBef>
                <a:spcPct val="0"/>
              </a:spcBef>
              <a:buFontTx/>
              <a:buNone/>
            </a:pPr>
            <a:endParaRPr lang="en-US" altLang="en-US" sz="2400" dirty="0"/>
          </a:p>
          <a:p>
            <a:pPr rtl="0">
              <a:spcBef>
                <a:spcPct val="0"/>
              </a:spcBef>
              <a:buFontTx/>
              <a:buNone/>
            </a:pPr>
            <a:r>
              <a:rPr lang="ar-EG" altLang="ar-EG" sz="2200" dirty="0"/>
              <a:t>الأرضيات الرياضية هي الأسطح المصممة خصيصًا لتلبية احتياجات الرياضات المختلفة، بحيث تكون آمنة، مريحة، وتوفر أداءً عالياً من حيث الارتداد  والسرعه .</a:t>
            </a:r>
          </a:p>
          <a:p>
            <a:pPr rtl="0">
              <a:spcBef>
                <a:spcPct val="0"/>
              </a:spcBef>
              <a:buFontTx/>
              <a:buNone/>
            </a:pPr>
            <a:r>
              <a:rPr lang="ar-EG" altLang="ar-EG" sz="2200" dirty="0"/>
              <a:t>يتم اختيار نوع الأرضية بناءً على نوع الرياضة التي ستُمارس عليها طبقا لاشتراطات الاتحادات الخاصة بكل لعبة وهناك عدة أنواع من الارضيات الرياضية .</a:t>
            </a:r>
            <a:endParaRPr lang="en-US" altLang="en-US" sz="2200" b="1" dirty="0"/>
          </a:p>
        </p:txBody>
      </p:sp>
      <p:pic>
        <p:nvPicPr>
          <p:cNvPr id="10245" name="Picture 1">
            <a:extLst>
              <a:ext uri="{FF2B5EF4-FFF2-40B4-BE49-F238E27FC236}">
                <a16:creationId xmlns:a16="http://schemas.microsoft.com/office/drawing/2014/main" id="{31A0C3BA-BAC2-8AA3-DA47-E959DBA6896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27588" y="2690813"/>
            <a:ext cx="3925887" cy="404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3">
            <a:extLst>
              <a:ext uri="{FF2B5EF4-FFF2-40B4-BE49-F238E27FC236}">
                <a16:creationId xmlns:a16="http://schemas.microsoft.com/office/drawing/2014/main" id="{503C7E47-0DE6-BE1F-697D-808B942EBAB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687638"/>
            <a:ext cx="4114800"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Box 1">
            <a:extLst>
              <a:ext uri="{FF2B5EF4-FFF2-40B4-BE49-F238E27FC236}">
                <a16:creationId xmlns:a16="http://schemas.microsoft.com/office/drawing/2014/main" id="{DED655FF-7EFA-0AAF-479D-1A7E14079B47}"/>
              </a:ext>
            </a:extLst>
          </p:cNvPr>
          <p:cNvSpPr txBox="1">
            <a:spLocks noChangeArrowheads="1"/>
          </p:cNvSpPr>
          <p:nvPr/>
        </p:nvSpPr>
        <p:spPr bwMode="auto">
          <a:xfrm>
            <a:off x="5643563" y="636588"/>
            <a:ext cx="6400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l" rtl="0">
              <a:spcBef>
                <a:spcPct val="0"/>
              </a:spcBef>
              <a:buFontTx/>
              <a:buNone/>
            </a:pPr>
            <a:r>
              <a:rPr lang="ar-EG" altLang="ar-EG" sz="2200" b="1" u="sng" dirty="0">
                <a:solidFill>
                  <a:srgbClr val="FF0000"/>
                </a:solidFill>
              </a:rPr>
              <a:t>1- تعريف الارضيات الرياضية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24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a:extLst>
              <a:ext uri="{FF2B5EF4-FFF2-40B4-BE49-F238E27FC236}">
                <a16:creationId xmlns:a16="http://schemas.microsoft.com/office/drawing/2014/main" id="{D6C0E845-6DBE-A7DC-CF04-A2EBFAF5845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B7A1503D-F3C9-2934-8B2C-1381BCB46EB9}"/>
              </a:ext>
            </a:extLst>
          </p:cNvPr>
          <p:cNvSpPr txBox="1">
            <a:spLocks noChangeArrowheads="1"/>
          </p:cNvSpPr>
          <p:nvPr/>
        </p:nvSpPr>
        <p:spPr bwMode="auto">
          <a:xfrm>
            <a:off x="152400" y="838200"/>
            <a:ext cx="9144000" cy="2362200"/>
          </a:xfrm>
          <a:prstGeom prst="rect">
            <a:avLst/>
          </a:prstGeom>
          <a:noFill/>
          <a:ln w="9525">
            <a:noFill/>
            <a:miter lim="800000"/>
            <a:headEnd/>
            <a:tailEnd/>
          </a:ln>
        </p:spPr>
        <p:txBody>
          <a:bodyPr anchor="ctr"/>
          <a:lstStyle/>
          <a:p>
            <a:pPr algn="ctr" rtl="1" eaLnBrk="1" hangingPunct="1">
              <a:defRPr/>
            </a:pPr>
            <a:r>
              <a:rPr lang="ar-EG" sz="8000" dirty="0">
                <a:solidFill>
                  <a:schemeClr val="bg1">
                    <a:lumMod val="95000"/>
                  </a:schemeClr>
                </a:solidFill>
              </a:rPr>
              <a:t>مضمار العاب القوى </a:t>
            </a:r>
            <a:br>
              <a:rPr lang="ar-EG" sz="8000" dirty="0">
                <a:solidFill>
                  <a:schemeClr val="bg1">
                    <a:lumMod val="95000"/>
                  </a:schemeClr>
                </a:solidFill>
              </a:rPr>
            </a:br>
            <a:endParaRPr lang="en-US" sz="6600" kern="0" dirty="0">
              <a:solidFill>
                <a:schemeClr val="bg1">
                  <a:lumMod val="95000"/>
                </a:schemeClr>
              </a:solidFill>
              <a:latin typeface="+mj-lt"/>
              <a:ea typeface="+mj-ea"/>
              <a:cs typeface="+mj-cs"/>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3" descr="A close-up of a running track">
            <a:extLst>
              <a:ext uri="{FF2B5EF4-FFF2-40B4-BE49-F238E27FC236}">
                <a16:creationId xmlns:a16="http://schemas.microsoft.com/office/drawing/2014/main" id="{3411CB59-0BFD-8614-FC0E-33051465A6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213" y="1446179"/>
            <a:ext cx="8640762"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Box 5">
            <a:extLst>
              <a:ext uri="{FF2B5EF4-FFF2-40B4-BE49-F238E27FC236}">
                <a16:creationId xmlns:a16="http://schemas.microsoft.com/office/drawing/2014/main" id="{9F80921F-9F04-21DB-9ADE-14D2C25EA14B}"/>
              </a:ext>
            </a:extLst>
          </p:cNvPr>
          <p:cNvSpPr txBox="1">
            <a:spLocks noChangeArrowheads="1"/>
          </p:cNvSpPr>
          <p:nvPr/>
        </p:nvSpPr>
        <p:spPr bwMode="auto">
          <a:xfrm>
            <a:off x="2895600" y="457200"/>
            <a:ext cx="6048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rtl="1"/>
            <a:r>
              <a:rPr lang="ar-EG" altLang="ar-EG" b="1" u="sng" dirty="0">
                <a:solidFill>
                  <a:srgbClr val="FF0000"/>
                </a:solidFill>
              </a:rPr>
              <a:t>1- نظام السندويتش او نظام البدر </a:t>
            </a:r>
            <a:r>
              <a:rPr lang="en-US" altLang="ar-EG" b="1" u="sng" dirty="0">
                <a:solidFill>
                  <a:srgbClr val="FF0000"/>
                </a:solidFill>
              </a:rPr>
              <a:t>(sandwich system )</a:t>
            </a:r>
            <a:endParaRPr lang="ar-EG" altLang="ar-EG"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a:extLst>
              <a:ext uri="{FF2B5EF4-FFF2-40B4-BE49-F238E27FC236}">
                <a16:creationId xmlns:a16="http://schemas.microsoft.com/office/drawing/2014/main" id="{12EA5346-B6C4-FEF1-7FF6-E5DF5C2A20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Box 2">
            <a:extLst>
              <a:ext uri="{FF2B5EF4-FFF2-40B4-BE49-F238E27FC236}">
                <a16:creationId xmlns:a16="http://schemas.microsoft.com/office/drawing/2014/main" id="{90276DBC-6DDF-116E-06E2-7A0465EC7138}"/>
              </a:ext>
            </a:extLst>
          </p:cNvPr>
          <p:cNvSpPr txBox="1">
            <a:spLocks noChangeArrowheads="1"/>
          </p:cNvSpPr>
          <p:nvPr/>
        </p:nvSpPr>
        <p:spPr bwMode="auto">
          <a:xfrm>
            <a:off x="266700" y="685800"/>
            <a:ext cx="8610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rtl="0">
              <a:spcBef>
                <a:spcPct val="0"/>
              </a:spcBef>
              <a:buFontTx/>
              <a:buNone/>
            </a:pPr>
            <a:r>
              <a:rPr lang="ar-EG" altLang="en-US" sz="4800">
                <a:solidFill>
                  <a:schemeClr val="bg1"/>
                </a:solidFill>
              </a:rPr>
              <a:t>استاد هيئة قناة السويس بالاسماعلية </a:t>
            </a:r>
            <a:endParaRPr lang="en-US" altLang="en-US" sz="4800">
              <a:solidFill>
                <a:schemeClr val="bg1"/>
              </a:solidFill>
            </a:endParaRPr>
          </a:p>
        </p:txBody>
      </p:sp>
      <p:pic>
        <p:nvPicPr>
          <p:cNvPr id="46084" name="Picture 4">
            <a:extLst>
              <a:ext uri="{FF2B5EF4-FFF2-40B4-BE49-F238E27FC236}">
                <a16:creationId xmlns:a16="http://schemas.microsoft.com/office/drawing/2014/main" id="{83378AB3-3C11-324A-C515-9A13F23785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3124200"/>
            <a:ext cx="2554288" cy="360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Picture 2">
            <a:extLst>
              <a:ext uri="{FF2B5EF4-FFF2-40B4-BE49-F238E27FC236}">
                <a16:creationId xmlns:a16="http://schemas.microsoft.com/office/drawing/2014/main" id="{96F33E9B-B80A-4CAF-6D2B-B3B9EC1798B9}"/>
              </a:ext>
            </a:extLst>
          </p:cNvPr>
          <p:cNvSpPr>
            <a:spLocks noChangeAspect="1" noChangeArrowheads="1"/>
          </p:cNvSpPr>
          <p:nvPr/>
        </p:nvSpPr>
        <p:spPr bwMode="auto">
          <a:xfrm>
            <a:off x="2895600" y="6218238"/>
            <a:ext cx="30257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Char char="•"/>
              <a:defRPr sz="3200">
                <a:solidFill>
                  <a:schemeClr val="tx1"/>
                </a:solidFill>
                <a:latin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l" rtl="0">
              <a:spcBef>
                <a:spcPct val="0"/>
              </a:spcBef>
              <a:buFontTx/>
              <a:buNone/>
            </a:pPr>
            <a:endParaRPr lang="en-US" altLang="en-US" sz="2400"/>
          </a:p>
        </p:txBody>
      </p:sp>
      <p:pic>
        <p:nvPicPr>
          <p:cNvPr id="46086" name="Picture 2" descr="A person spraying blue paint on a track">
            <a:extLst>
              <a:ext uri="{FF2B5EF4-FFF2-40B4-BE49-F238E27FC236}">
                <a16:creationId xmlns:a16="http://schemas.microsoft.com/office/drawing/2014/main" id="{073C9DAD-3FF9-228B-8FEC-BDB475A7F7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 y="4240213"/>
            <a:ext cx="4595813"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Box 4">
            <a:extLst>
              <a:ext uri="{FF2B5EF4-FFF2-40B4-BE49-F238E27FC236}">
                <a16:creationId xmlns:a16="http://schemas.microsoft.com/office/drawing/2014/main" id="{FE435CCA-6599-4778-F5B8-390F1EA1FC86}"/>
              </a:ext>
            </a:extLst>
          </p:cNvPr>
          <p:cNvSpPr txBox="1">
            <a:spLocks noChangeArrowheads="1"/>
          </p:cNvSpPr>
          <p:nvPr/>
        </p:nvSpPr>
        <p:spPr bwMode="auto">
          <a:xfrm>
            <a:off x="1371600" y="381000"/>
            <a:ext cx="7467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rtl="1"/>
            <a:r>
              <a:rPr lang="ar-EG" altLang="ar-EG" b="1" u="sng" dirty="0">
                <a:solidFill>
                  <a:srgbClr val="FF0000"/>
                </a:solidFill>
              </a:rPr>
              <a:t>2- نظام  الرش الغير منفذ للمياة </a:t>
            </a:r>
            <a:r>
              <a:rPr lang="en-US" altLang="ar-EG" b="1" u="sng" dirty="0">
                <a:solidFill>
                  <a:srgbClr val="FF0000"/>
                </a:solidFill>
              </a:rPr>
              <a:t>(Spray Impermeable System) </a:t>
            </a:r>
          </a:p>
          <a:p>
            <a:pPr algn="r" rtl="1"/>
            <a:r>
              <a:rPr lang="ar-EG" altLang="ar-EG" sz="2200" dirty="0"/>
              <a:t>وهو النظام الاكثر استخداما فى مصر والاسهل من حيث الصيانة </a:t>
            </a:r>
          </a:p>
        </p:txBody>
      </p:sp>
      <p:pic>
        <p:nvPicPr>
          <p:cNvPr id="47107" name="Picture 6" descr="A diagram of a red square on a track">
            <a:extLst>
              <a:ext uri="{FF2B5EF4-FFF2-40B4-BE49-F238E27FC236}">
                <a16:creationId xmlns:a16="http://schemas.microsoft.com/office/drawing/2014/main" id="{217A8F0D-9A14-1CB3-4206-57BA7FDA9C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75" y="1365250"/>
            <a:ext cx="851535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F5A338DE-8DA4-F36D-41B4-E35E6B013193}"/>
              </a:ext>
            </a:extLst>
          </p:cNvPr>
          <p:cNvSpPr>
            <a:spLocks noGrp="1" noChangeArrowheads="1"/>
          </p:cNvSpPr>
          <p:nvPr>
            <p:ph type="title"/>
          </p:nvPr>
        </p:nvSpPr>
        <p:spPr>
          <a:xfrm>
            <a:off x="-127000" y="2473325"/>
            <a:ext cx="4775200" cy="1143000"/>
          </a:xfrm>
        </p:spPr>
        <p:txBody>
          <a:bodyPr/>
          <a:lstStyle/>
          <a:p>
            <a:pPr eaLnBrk="1" hangingPunct="1"/>
            <a:r>
              <a:rPr lang="en-US" altLang="en-US" sz="2800">
                <a:solidFill>
                  <a:schemeClr val="bg1"/>
                </a:solidFill>
              </a:rPr>
              <a:t>Land Scape Turf</a:t>
            </a:r>
          </a:p>
        </p:txBody>
      </p:sp>
      <p:pic>
        <p:nvPicPr>
          <p:cNvPr id="48131" name="Picture 4">
            <a:extLst>
              <a:ext uri="{FF2B5EF4-FFF2-40B4-BE49-F238E27FC236}">
                <a16:creationId xmlns:a16="http://schemas.microsoft.com/office/drawing/2014/main" id="{9B6AF9F1-A803-CD4A-05F3-85893BB95A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10">
            <a:extLst>
              <a:ext uri="{FF2B5EF4-FFF2-40B4-BE49-F238E27FC236}">
                <a16:creationId xmlns:a16="http://schemas.microsoft.com/office/drawing/2014/main" id="{71E78673-F8E3-ED02-5265-F06555C5BC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2571750"/>
            <a:ext cx="5511800"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8">
            <a:extLst>
              <a:ext uri="{FF2B5EF4-FFF2-40B4-BE49-F238E27FC236}">
                <a16:creationId xmlns:a16="http://schemas.microsoft.com/office/drawing/2014/main" id="{0CB1D5A3-7E8D-72C5-205A-7FB3467E0FA9}"/>
              </a:ext>
            </a:extLst>
          </p:cNvPr>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325" y="152400"/>
            <a:ext cx="50292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BCA14E2B-0C08-D05B-E825-3A926211D93A}"/>
              </a:ext>
            </a:extLst>
          </p:cNvPr>
          <p:cNvSpPr>
            <a:spLocks noGrp="1" noChangeArrowheads="1"/>
          </p:cNvSpPr>
          <p:nvPr>
            <p:ph type="title"/>
          </p:nvPr>
        </p:nvSpPr>
        <p:spPr>
          <a:xfrm>
            <a:off x="1257300" y="274638"/>
            <a:ext cx="7772400" cy="1143000"/>
          </a:xfrm>
        </p:spPr>
        <p:txBody>
          <a:bodyPr>
            <a:normAutofit fontScale="90000"/>
          </a:bodyPr>
          <a:lstStyle/>
          <a:p>
            <a:pPr algn="r"/>
            <a:r>
              <a:rPr lang="ar-EG" altLang="ar-EG" sz="2400" b="1" u="sng">
                <a:solidFill>
                  <a:srgbClr val="FF0000"/>
                </a:solidFill>
              </a:rPr>
              <a:t>3- نظام  الرش المنفذ للمياة </a:t>
            </a:r>
            <a:r>
              <a:rPr lang="en-US" altLang="ar-EG" sz="2400" b="1" u="sng">
                <a:solidFill>
                  <a:srgbClr val="FF0000"/>
                </a:solidFill>
              </a:rPr>
              <a:t>(Spray permeable System) </a:t>
            </a:r>
            <a:br>
              <a:rPr lang="en-US" altLang="ar-EG" sz="2400" b="1" u="sng">
                <a:solidFill>
                  <a:srgbClr val="FF0000"/>
                </a:solidFill>
              </a:rPr>
            </a:br>
            <a:r>
              <a:rPr lang="ar-EG" altLang="ar-EG" sz="2400">
                <a:solidFill>
                  <a:srgbClr val="050607"/>
                </a:solidFill>
              </a:rPr>
              <a:t>نفس النظام السابق، ولكنة منفذ للماء ويستخدم فى المناطق الجافة غير الممطرة </a:t>
            </a:r>
            <a:br>
              <a:rPr lang="ar-EG" altLang="ar-EG">
                <a:solidFill>
                  <a:srgbClr val="050607"/>
                </a:solidFill>
              </a:rPr>
            </a:br>
            <a:endParaRPr lang="ar-EG" altLang="ar-EG"/>
          </a:p>
        </p:txBody>
      </p:sp>
      <p:pic>
        <p:nvPicPr>
          <p:cNvPr id="49155" name="Picture 6" descr="A person spraying a track with a spray object&#10;&#10;Description automatically generated">
            <a:extLst>
              <a:ext uri="{FF2B5EF4-FFF2-40B4-BE49-F238E27FC236}">
                <a16:creationId xmlns:a16="http://schemas.microsoft.com/office/drawing/2014/main" id="{18C54659-F623-82E9-6889-20FFF45044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2360613"/>
            <a:ext cx="4641850" cy="450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8" descr="A running track with a stadium and a stadium">
            <a:extLst>
              <a:ext uri="{FF2B5EF4-FFF2-40B4-BE49-F238E27FC236}">
                <a16:creationId xmlns:a16="http://schemas.microsoft.com/office/drawing/2014/main" id="{751E08A3-F315-B4B1-C4FB-D470187EFF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006475"/>
            <a:ext cx="3886200" cy="242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10" descr="A close-up of a running track">
            <a:extLst>
              <a:ext uri="{FF2B5EF4-FFF2-40B4-BE49-F238E27FC236}">
                <a16:creationId xmlns:a16="http://schemas.microsoft.com/office/drawing/2014/main" id="{A1FC8560-5036-8096-7060-6A751C5348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810000"/>
            <a:ext cx="4762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12" descr="Close-up of a red and black square&#10;&#10;Description automatically generated">
            <a:extLst>
              <a:ext uri="{FF2B5EF4-FFF2-40B4-BE49-F238E27FC236}">
                <a16:creationId xmlns:a16="http://schemas.microsoft.com/office/drawing/2014/main" id="{470011DC-8985-F224-CFCA-ACD0F733A3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1006475"/>
            <a:ext cx="47625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Content Placeholder 4" descr="A track plan with blueprints">
            <a:extLst>
              <a:ext uri="{FF2B5EF4-FFF2-40B4-BE49-F238E27FC236}">
                <a16:creationId xmlns:a16="http://schemas.microsoft.com/office/drawing/2014/main" id="{F533C5C2-05A2-2C24-F85A-2E96144F7EA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288" y="1"/>
            <a:ext cx="9158288" cy="6858000"/>
          </a:xfr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Box 5">
            <a:extLst>
              <a:ext uri="{FF2B5EF4-FFF2-40B4-BE49-F238E27FC236}">
                <a16:creationId xmlns:a16="http://schemas.microsoft.com/office/drawing/2014/main" id="{D69A6273-B91A-4CC8-607E-1BCB577D77B6}"/>
              </a:ext>
            </a:extLst>
          </p:cNvPr>
          <p:cNvSpPr txBox="1">
            <a:spLocks noChangeArrowheads="1"/>
          </p:cNvSpPr>
          <p:nvPr/>
        </p:nvSpPr>
        <p:spPr bwMode="auto">
          <a:xfrm>
            <a:off x="2895600" y="457200"/>
            <a:ext cx="6048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rtl="1"/>
            <a:r>
              <a:rPr lang="ar-EG" altLang="ar-EG" b="1" u="sng">
                <a:solidFill>
                  <a:srgbClr val="FF0000"/>
                </a:solidFill>
              </a:rPr>
              <a:t>4- نظام مزدوج الطبقات </a:t>
            </a:r>
            <a:r>
              <a:rPr lang="en-US" altLang="ar-EG" b="1" u="sng">
                <a:solidFill>
                  <a:srgbClr val="FF0000"/>
                </a:solidFill>
              </a:rPr>
              <a:t>Double Layer System </a:t>
            </a:r>
            <a:r>
              <a:rPr lang="en-US" altLang="ar-EG" u="sng">
                <a:solidFill>
                  <a:srgbClr val="FF0000"/>
                </a:solidFill>
              </a:rPr>
              <a:t>)</a:t>
            </a:r>
            <a:r>
              <a:rPr lang="ar-EG" altLang="ar-EG" u="sng">
                <a:solidFill>
                  <a:srgbClr val="FF0000"/>
                </a:solidFill>
              </a:rPr>
              <a:t>).</a:t>
            </a:r>
          </a:p>
        </p:txBody>
      </p:sp>
      <p:pic>
        <p:nvPicPr>
          <p:cNvPr id="50179" name="Picture 2" descr="A black and red rectangular object&#10;&#10;Description automatically generated">
            <a:extLst>
              <a:ext uri="{FF2B5EF4-FFF2-40B4-BE49-F238E27FC236}">
                <a16:creationId xmlns:a16="http://schemas.microsoft.com/office/drawing/2014/main" id="{8498CFA8-28ED-56DA-5D96-C82025ED64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5013" y="2362200"/>
            <a:ext cx="4416425" cy="427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TextBox 6">
            <a:extLst>
              <a:ext uri="{FF2B5EF4-FFF2-40B4-BE49-F238E27FC236}">
                <a16:creationId xmlns:a16="http://schemas.microsoft.com/office/drawing/2014/main" id="{CC1CCEA2-89A4-3C42-D1CE-69C792F118E1}"/>
              </a:ext>
            </a:extLst>
          </p:cNvPr>
          <p:cNvSpPr txBox="1">
            <a:spLocks noChangeArrowheads="1"/>
          </p:cNvSpPr>
          <p:nvPr/>
        </p:nvSpPr>
        <p:spPr bwMode="auto">
          <a:xfrm>
            <a:off x="-76200" y="1039813"/>
            <a:ext cx="894397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rtl="1"/>
            <a:r>
              <a:rPr lang="ar-EG" altLang="ar-EG" sz="2200"/>
              <a:t>وهو نظام منفذ للمياة مكون من طبقتان الطبقة الاولى  من المطاط الاسود المعاد تدويرة </a:t>
            </a:r>
            <a:r>
              <a:rPr lang="en-US" altLang="ar-EG" sz="2200"/>
              <a:t>(SBR)</a:t>
            </a:r>
            <a:r>
              <a:rPr lang="ar-EG" altLang="ar-EG" sz="2200"/>
              <a:t> والمخلوط بمادة الربط من البولى يوريثان والطبقة الثانية من المطاط الخام </a:t>
            </a:r>
            <a:r>
              <a:rPr lang="en-US" altLang="ar-EG" sz="2200"/>
              <a:t>(EPDM) </a:t>
            </a:r>
            <a:r>
              <a:rPr lang="ar-EG" altLang="ar-EG" sz="2200"/>
              <a:t> الملون والمخلوط بمادة البولى يورثان ويستخدم فى حدائق الاطفال ومضمار المشى .</a:t>
            </a:r>
            <a:endParaRPr lang="en-US" altLang="ar-EG" sz="2200"/>
          </a:p>
        </p:txBody>
      </p:sp>
      <p:pic>
        <p:nvPicPr>
          <p:cNvPr id="50181" name="Picture 8" descr="A playground with a slide and a playground&#10;&#10;Description automatically generated">
            <a:extLst>
              <a:ext uri="{FF2B5EF4-FFF2-40B4-BE49-F238E27FC236}">
                <a16:creationId xmlns:a16="http://schemas.microsoft.com/office/drawing/2014/main" id="{9860559F-E7E8-9C19-59A0-7A7F467EE7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3" y="2362200"/>
            <a:ext cx="4271962" cy="427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3" name="Picture 1">
            <a:extLst>
              <a:ext uri="{FF2B5EF4-FFF2-40B4-BE49-F238E27FC236}">
                <a16:creationId xmlns:a16="http://schemas.microsoft.com/office/drawing/2014/main" id="{F7616B7F-4B7F-EF3C-811A-612316DBA3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848" r="2039" b="8772"/>
          <a:stretch>
            <a:fillRect/>
          </a:stretch>
        </p:blipFill>
        <p:spPr bwMode="auto">
          <a:xfrm>
            <a:off x="4672013" y="1905000"/>
            <a:ext cx="4471987"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5">
            <a:extLst>
              <a:ext uri="{FF2B5EF4-FFF2-40B4-BE49-F238E27FC236}">
                <a16:creationId xmlns:a16="http://schemas.microsoft.com/office/drawing/2014/main" id="{F44D883D-B629-D7D6-CD98-0F6DCCB9A3B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76450" y="4779963"/>
            <a:ext cx="54864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12">
            <a:extLst>
              <a:ext uri="{FF2B5EF4-FFF2-40B4-BE49-F238E27FC236}">
                <a16:creationId xmlns:a16="http://schemas.microsoft.com/office/drawing/2014/main" id="{7FCC8F23-885B-D58D-C628-25AE701006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79588"/>
            <a:ext cx="4457700" cy="297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6">
            <a:extLst>
              <a:ext uri="{FF2B5EF4-FFF2-40B4-BE49-F238E27FC236}">
                <a16:creationId xmlns:a16="http://schemas.microsoft.com/office/drawing/2014/main" id="{B775D18F-9F18-38BE-6D03-842C5B9E03C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46275" y="0"/>
            <a:ext cx="5251450" cy="226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Box 4">
            <a:extLst>
              <a:ext uri="{FF2B5EF4-FFF2-40B4-BE49-F238E27FC236}">
                <a16:creationId xmlns:a16="http://schemas.microsoft.com/office/drawing/2014/main" id="{9E98B660-1EA6-2B7A-3A1E-3638475E52FF}"/>
              </a:ext>
            </a:extLst>
          </p:cNvPr>
          <p:cNvSpPr txBox="1">
            <a:spLocks noChangeArrowheads="1"/>
          </p:cNvSpPr>
          <p:nvPr/>
        </p:nvSpPr>
        <p:spPr bwMode="auto">
          <a:xfrm>
            <a:off x="0" y="304800"/>
            <a:ext cx="88392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rtl="1"/>
            <a:r>
              <a:rPr lang="ar-EG" altLang="ar-EG" b="1" u="sng" dirty="0">
                <a:solidFill>
                  <a:srgbClr val="FF0000"/>
                </a:solidFill>
              </a:rPr>
              <a:t>5- نظام متعدد الطبقات (</a:t>
            </a:r>
            <a:r>
              <a:rPr lang="en-US" altLang="ar-EG" b="1" u="sng" dirty="0">
                <a:solidFill>
                  <a:srgbClr val="FF0000"/>
                </a:solidFill>
              </a:rPr>
              <a:t>Multilayers System</a:t>
            </a:r>
            <a:r>
              <a:rPr lang="ar-EG" altLang="ar-EG" b="1" u="sng" dirty="0">
                <a:solidFill>
                  <a:srgbClr val="FF0000"/>
                </a:solidFill>
              </a:rPr>
              <a:t>).</a:t>
            </a:r>
          </a:p>
          <a:p>
            <a:pPr algn="r" rtl="1"/>
            <a:r>
              <a:rPr lang="ar-EG" altLang="ar-EG" sz="2200" dirty="0"/>
              <a:t>وهي ارضية مصممة خصيصا للملاعب المتعددة  الخارجية المصنوعه من البولى يورثان </a:t>
            </a:r>
          </a:p>
          <a:p>
            <a:pPr algn="r" rtl="1"/>
            <a:r>
              <a:rPr lang="ar-EG" altLang="ar-EG" sz="2200" dirty="0"/>
              <a:t>والتى توفر الراحة والاداء الامثل لمختلف الالعاب من حيث ارتداد الكرة والحفاظ على سلامة اللاعبين وهي الارضة المستخدمة فى معظم الملاعب فى مصر .</a:t>
            </a:r>
            <a:endParaRPr lang="en-US" altLang="ar-EG" sz="2200" dirty="0"/>
          </a:p>
        </p:txBody>
      </p:sp>
      <p:pic>
        <p:nvPicPr>
          <p:cNvPr id="52227" name="Picture 6" descr="A diagram of different layers of rubber&#10;&#10;Description automatically generated">
            <a:extLst>
              <a:ext uri="{FF2B5EF4-FFF2-40B4-BE49-F238E27FC236}">
                <a16:creationId xmlns:a16="http://schemas.microsoft.com/office/drawing/2014/main" id="{4EE02349-909C-5A42-2E59-53A71FA7FC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514600"/>
            <a:ext cx="4800600" cy="391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8" descr="A blue paint on a surface&#10;&#10;Description automatically generated">
            <a:extLst>
              <a:ext uri="{FF2B5EF4-FFF2-40B4-BE49-F238E27FC236}">
                <a16:creationId xmlns:a16="http://schemas.microsoft.com/office/drawing/2014/main" id="{4BBDF9C3-21D7-7EEB-2696-72FDC25EDC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3963" y="4291013"/>
            <a:ext cx="3805237" cy="213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10" descr="A close-up of a sandpaper&#10;&#10;Description automatically generated">
            <a:extLst>
              <a:ext uri="{FF2B5EF4-FFF2-40B4-BE49-F238E27FC236}">
                <a16:creationId xmlns:a16="http://schemas.microsoft.com/office/drawing/2014/main" id="{95B85343-4C8A-2A11-484E-1BE51DF9DF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3963" y="2147888"/>
            <a:ext cx="3805237" cy="213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AE0B42-B931-E120-1781-5A9D61825E2C}"/>
              </a:ext>
            </a:extLst>
          </p:cNvPr>
          <p:cNvSpPr txBox="1">
            <a:spLocks noChangeArrowheads="1"/>
          </p:cNvSpPr>
          <p:nvPr/>
        </p:nvSpPr>
        <p:spPr bwMode="auto">
          <a:xfrm>
            <a:off x="365125" y="1752600"/>
            <a:ext cx="8153400" cy="4340225"/>
          </a:xfrm>
          <a:prstGeom prst="rect">
            <a:avLst/>
          </a:prstGeom>
          <a:noFill/>
          <a:ln>
            <a:noFill/>
          </a:ln>
        </p:spPr>
        <p:txBody>
          <a:bodyPr>
            <a:spAutoFit/>
          </a:bodyPr>
          <a:lstStyle>
            <a:lvl1pPr algn="r" rtl="1">
              <a:spcBef>
                <a:spcPct val="20000"/>
              </a:spcBef>
              <a:buChar char="•"/>
              <a:defRPr sz="3200">
                <a:solidFill>
                  <a:schemeClr val="tx1"/>
                </a:solidFill>
                <a:latin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defRPr/>
            </a:pPr>
            <a:r>
              <a:rPr lang="ar-EG" altLang="en-US" sz="3600" b="1" dirty="0"/>
              <a:t>تنقسم الارضيات الرياضية الى ثلاثة انواع :-</a:t>
            </a:r>
          </a:p>
          <a:p>
            <a:pPr marL="342900" indent="-342900" algn="just">
              <a:spcBef>
                <a:spcPct val="0"/>
              </a:spcBef>
              <a:defRPr/>
            </a:pPr>
            <a:endParaRPr lang="ar-EG" altLang="en-US" sz="3600" b="1" dirty="0"/>
          </a:p>
          <a:p>
            <a:pPr marL="457200" indent="-457200" algn="just">
              <a:spcBef>
                <a:spcPct val="0"/>
              </a:spcBef>
              <a:defRPr/>
            </a:pPr>
            <a:r>
              <a:rPr lang="ar-EG" altLang="en-US" sz="3600" b="1" dirty="0"/>
              <a:t>الأرضيات الطبيعية .</a:t>
            </a:r>
          </a:p>
          <a:p>
            <a:pPr marL="342900" indent="-342900" algn="just">
              <a:spcBef>
                <a:spcPct val="0"/>
              </a:spcBef>
              <a:defRPr/>
            </a:pPr>
            <a:endParaRPr lang="ar-EG" altLang="en-US" sz="3600" b="1" dirty="0"/>
          </a:p>
          <a:p>
            <a:pPr marL="457200" indent="-457200" algn="just">
              <a:spcBef>
                <a:spcPct val="0"/>
              </a:spcBef>
              <a:defRPr/>
            </a:pPr>
            <a:r>
              <a:rPr lang="ar-EG" altLang="en-US" sz="3600" b="1" dirty="0"/>
              <a:t> الأرضيات الصناعية .</a:t>
            </a:r>
          </a:p>
          <a:p>
            <a:pPr marL="342900" indent="-342900" algn="just">
              <a:spcBef>
                <a:spcPct val="0"/>
              </a:spcBef>
              <a:defRPr/>
            </a:pPr>
            <a:endParaRPr lang="ar-EG" altLang="en-US" sz="3600" b="1" dirty="0"/>
          </a:p>
          <a:p>
            <a:pPr marL="457200" indent="-457200" algn="just">
              <a:spcBef>
                <a:spcPct val="0"/>
              </a:spcBef>
              <a:defRPr/>
            </a:pPr>
            <a:r>
              <a:rPr lang="ar-EG" altLang="en-US" sz="3600" b="1" dirty="0"/>
              <a:t> الأرضيات الهجين .</a:t>
            </a:r>
            <a:endParaRPr lang="en-US" altLang="en-US" sz="3600" b="1" dirty="0"/>
          </a:p>
          <a:p>
            <a:pPr marL="342900" indent="-342900" algn="just" rtl="0">
              <a:spcBef>
                <a:spcPct val="0"/>
              </a:spcBef>
              <a:defRPr/>
            </a:pPr>
            <a:endParaRPr lang="ar-EG" altLang="en-US" sz="2400" dirty="0"/>
          </a:p>
        </p:txBody>
      </p:sp>
      <p:sp>
        <p:nvSpPr>
          <p:cNvPr id="7171" name="TextBox 6">
            <a:extLst>
              <a:ext uri="{FF2B5EF4-FFF2-40B4-BE49-F238E27FC236}">
                <a16:creationId xmlns:a16="http://schemas.microsoft.com/office/drawing/2014/main" id="{69F00F35-7143-A307-7A2E-9DC95FEEF0C8}"/>
              </a:ext>
            </a:extLst>
          </p:cNvPr>
          <p:cNvSpPr txBox="1">
            <a:spLocks noChangeArrowheads="1"/>
          </p:cNvSpPr>
          <p:nvPr/>
        </p:nvSpPr>
        <p:spPr bwMode="auto">
          <a:xfrm>
            <a:off x="369888" y="2219325"/>
            <a:ext cx="8153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rtl="0">
              <a:spcBef>
                <a:spcPct val="0"/>
              </a:spcBef>
              <a:buFontTx/>
              <a:buNone/>
            </a:pPr>
            <a:endParaRPr lang="en-US" altLang="en-US" sz="2400" b="1" dirty="0"/>
          </a:p>
          <a:p>
            <a:pPr algn="just">
              <a:spcBef>
                <a:spcPct val="0"/>
              </a:spcBef>
              <a:buFontTx/>
              <a:buNone/>
            </a:pPr>
            <a:r>
              <a:rPr lang="ar-EG" altLang="en-US" sz="2400" b="1" dirty="0"/>
              <a:t> </a:t>
            </a:r>
          </a:p>
        </p:txBody>
      </p:sp>
      <p:sp>
        <p:nvSpPr>
          <p:cNvPr id="7172" name="TextBox 7">
            <a:extLst>
              <a:ext uri="{FF2B5EF4-FFF2-40B4-BE49-F238E27FC236}">
                <a16:creationId xmlns:a16="http://schemas.microsoft.com/office/drawing/2014/main" id="{7B44A45A-6288-8CF6-BF8F-1B653F2DA90D}"/>
              </a:ext>
            </a:extLst>
          </p:cNvPr>
          <p:cNvSpPr txBox="1">
            <a:spLocks noChangeArrowheads="1"/>
          </p:cNvSpPr>
          <p:nvPr/>
        </p:nvSpPr>
        <p:spPr bwMode="auto">
          <a:xfrm>
            <a:off x="381000" y="4495800"/>
            <a:ext cx="8153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rtl="0">
              <a:spcBef>
                <a:spcPct val="0"/>
              </a:spcBef>
              <a:buFontTx/>
              <a:buNone/>
            </a:pPr>
            <a:endParaRPr lang="en-US" altLang="en-US" sz="2400" b="1" dirty="0"/>
          </a:p>
          <a:p>
            <a:pPr algn="just" rtl="0">
              <a:spcBef>
                <a:spcPct val="0"/>
              </a:spcBef>
              <a:buFontTx/>
              <a:buNone/>
            </a:pPr>
            <a:r>
              <a:rPr lang="en-US" altLang="en-US" sz="2400" b="1" dirty="0"/>
              <a:t> </a:t>
            </a:r>
          </a:p>
          <a:p>
            <a:pPr algn="just" rtl="0">
              <a:spcBef>
                <a:spcPct val="0"/>
              </a:spcBef>
              <a:buFontTx/>
              <a:buNone/>
            </a:pPr>
            <a:endParaRPr lang="ar-EG" altLang="en-US" sz="2400" dirty="0"/>
          </a:p>
        </p:txBody>
      </p:sp>
      <p:sp>
        <p:nvSpPr>
          <p:cNvPr id="7173" name="TextBox 1">
            <a:extLst>
              <a:ext uri="{FF2B5EF4-FFF2-40B4-BE49-F238E27FC236}">
                <a16:creationId xmlns:a16="http://schemas.microsoft.com/office/drawing/2014/main" id="{73F79C7B-3A7B-AF7C-ED07-3EF6BE8D23FF}"/>
              </a:ext>
            </a:extLst>
          </p:cNvPr>
          <p:cNvSpPr txBox="1">
            <a:spLocks noChangeArrowheads="1"/>
          </p:cNvSpPr>
          <p:nvPr/>
        </p:nvSpPr>
        <p:spPr bwMode="auto">
          <a:xfrm>
            <a:off x="266700" y="676275"/>
            <a:ext cx="8382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ar-EG" altLang="ar-EG" sz="4000" b="1" u="sng" dirty="0">
                <a:solidFill>
                  <a:srgbClr val="FF0000"/>
                </a:solidFill>
              </a:rPr>
              <a:t>2- انواع الارضيات الرياضية ؟</a:t>
            </a:r>
          </a:p>
          <a:p>
            <a:pPr>
              <a:spcBef>
                <a:spcPct val="0"/>
              </a:spcBef>
              <a:buFontTx/>
              <a:buNone/>
            </a:pPr>
            <a:endParaRPr lang="ar-EG" altLang="ar-EG" sz="2400" b="1" u="sng" dirty="0">
              <a:solidFill>
                <a:srgbClr val="FF0000"/>
              </a:solidFill>
            </a:endParaRPr>
          </a:p>
        </p:txBody>
      </p:sp>
      <p:pic>
        <p:nvPicPr>
          <p:cNvPr id="2" name="Picture 1" descr="A person running with fire coming out of his body&#10;&#10;AI-generated content may be incorrect.">
            <a:extLst>
              <a:ext uri="{FF2B5EF4-FFF2-40B4-BE49-F238E27FC236}">
                <a16:creationId xmlns:a16="http://schemas.microsoft.com/office/drawing/2014/main" id="{0F670255-B96F-88F6-F9C4-3701E8CC07F6}"/>
              </a:ext>
            </a:extLst>
          </p:cNvPr>
          <p:cNvPicPr>
            <a:picLocks noChangeAspect="1"/>
          </p:cNvPicPr>
          <p:nvPr/>
        </p:nvPicPr>
        <p:blipFill>
          <a:blip r:embed="rId2"/>
          <a:srcRect l="21413" r="25879" b="-1"/>
          <a:stretch>
            <a:fillRect/>
          </a:stretch>
        </p:blipFill>
        <p:spPr>
          <a:xfrm>
            <a:off x="234950" y="2219325"/>
            <a:ext cx="3962900" cy="4210442"/>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a:extLst>
              <a:ext uri="{FF2B5EF4-FFF2-40B4-BE49-F238E27FC236}">
                <a16:creationId xmlns:a16="http://schemas.microsoft.com/office/drawing/2014/main" id="{F8927C60-1187-FF42-9036-48C75303D4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18000" y="0"/>
            <a:ext cx="4826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4">
            <a:extLst>
              <a:ext uri="{FF2B5EF4-FFF2-40B4-BE49-F238E27FC236}">
                <a16:creationId xmlns:a16="http://schemas.microsoft.com/office/drawing/2014/main" id="{7285C10A-5687-D60E-2B51-954097B510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675" y="2295128"/>
            <a:ext cx="391318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Rectangle 2">
            <a:extLst>
              <a:ext uri="{FF2B5EF4-FFF2-40B4-BE49-F238E27FC236}">
                <a16:creationId xmlns:a16="http://schemas.microsoft.com/office/drawing/2014/main" id="{490370B3-6054-D5FF-C93F-845B903657A0}"/>
              </a:ext>
            </a:extLst>
          </p:cNvPr>
          <p:cNvSpPr>
            <a:spLocks noGrp="1" noChangeArrowheads="1"/>
          </p:cNvSpPr>
          <p:nvPr>
            <p:ph type="title" sz="quarter"/>
          </p:nvPr>
        </p:nvSpPr>
        <p:spPr>
          <a:xfrm>
            <a:off x="0" y="1290638"/>
            <a:ext cx="4084637" cy="655637"/>
          </a:xfrm>
        </p:spPr>
        <p:txBody>
          <a:bodyPr>
            <a:normAutofit fontScale="90000"/>
          </a:bodyPr>
          <a:lstStyle/>
          <a:p>
            <a:pPr algn="ctr" rtl="0" eaLnBrk="1" hangingPunct="1"/>
            <a:r>
              <a:rPr lang="en-US" altLang="en-US" sz="2800" dirty="0"/>
              <a:t>Multi-Purpose Courts Rubber Systems</a:t>
            </a:r>
          </a:p>
        </p:txBody>
      </p:sp>
      <p:pic>
        <p:nvPicPr>
          <p:cNvPr id="53253" name="Picture 2">
            <a:extLst>
              <a:ext uri="{FF2B5EF4-FFF2-40B4-BE49-F238E27FC236}">
                <a16:creationId xmlns:a16="http://schemas.microsoft.com/office/drawing/2014/main" id="{E07EB19C-24CB-54DA-8439-8FF0858FC7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087" y="3344863"/>
            <a:ext cx="3913188" cy="151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3">
            <a:extLst>
              <a:ext uri="{FF2B5EF4-FFF2-40B4-BE49-F238E27FC236}">
                <a16:creationId xmlns:a16="http://schemas.microsoft.com/office/drawing/2014/main" id="{12DE287D-29CB-DE39-F584-141885E466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37" y="5072461"/>
            <a:ext cx="3911600" cy="151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1">
            <a:extLst>
              <a:ext uri="{FF2B5EF4-FFF2-40B4-BE49-F238E27FC236}">
                <a16:creationId xmlns:a16="http://schemas.microsoft.com/office/drawing/2014/main" id="{05CE897B-1A14-8EF0-BE3C-95FBCB2C528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18000" y="2125663"/>
            <a:ext cx="4827588"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6" name="Picture 8">
            <a:extLst>
              <a:ext uri="{FF2B5EF4-FFF2-40B4-BE49-F238E27FC236}">
                <a16:creationId xmlns:a16="http://schemas.microsoft.com/office/drawing/2014/main" id="{CA05CA79-D7A3-39E5-3515-78546F7BA14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314825" y="4419600"/>
            <a:ext cx="4829175" cy="243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7">
            <a:extLst>
              <a:ext uri="{FF2B5EF4-FFF2-40B4-BE49-F238E27FC236}">
                <a16:creationId xmlns:a16="http://schemas.microsoft.com/office/drawing/2014/main" id="{9851E7A2-3867-60F4-E357-C1B1D03CD7C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2">
            <a:extLst>
              <a:ext uri="{FF2B5EF4-FFF2-40B4-BE49-F238E27FC236}">
                <a16:creationId xmlns:a16="http://schemas.microsoft.com/office/drawing/2014/main" id="{FF3FC4D9-2ED5-2AE8-E572-DBCF68A8175B}"/>
              </a:ext>
            </a:extLst>
          </p:cNvPr>
          <p:cNvSpPr txBox="1">
            <a:spLocks noChangeArrowheads="1"/>
          </p:cNvSpPr>
          <p:nvPr/>
        </p:nvSpPr>
        <p:spPr bwMode="auto">
          <a:xfrm>
            <a:off x="457200" y="228600"/>
            <a:ext cx="7886700" cy="990600"/>
          </a:xfrm>
          <a:prstGeom prst="rect">
            <a:avLst/>
          </a:prstGeom>
          <a:noFill/>
          <a:ln w="9525">
            <a:noFill/>
            <a:miter lim="800000"/>
            <a:headEnd/>
            <a:tailEnd/>
          </a:ln>
        </p:spPr>
        <p:txBody>
          <a:bodyPr anchor="ctr"/>
          <a:lstStyle/>
          <a:p>
            <a:pPr algn="ctr" rtl="1" eaLnBrk="1" hangingPunct="1">
              <a:defRPr/>
            </a:pPr>
            <a:r>
              <a:rPr lang="ar-EG" sz="8000" dirty="0">
                <a:solidFill>
                  <a:schemeClr val="bg1">
                    <a:lumMod val="95000"/>
                  </a:schemeClr>
                </a:solidFill>
              </a:rPr>
              <a:t>الملاعب المتعددة </a:t>
            </a:r>
            <a:endParaRPr lang="en-US" sz="6000" kern="0" dirty="0">
              <a:solidFill>
                <a:schemeClr val="bg1">
                  <a:lumMod val="95000"/>
                </a:schemeClr>
              </a:solidFill>
              <a:latin typeface="+mj-lt"/>
              <a:ea typeface="+mj-ea"/>
              <a:cs typeface="+mj-cs"/>
            </a:endParaRPr>
          </a:p>
        </p:txBody>
      </p:sp>
    </p:spTree>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E3F31-4604-6831-C959-CA3EDF397657}"/>
              </a:ext>
            </a:extLst>
          </p:cNvPr>
          <p:cNvSpPr>
            <a:spLocks noGrp="1"/>
          </p:cNvSpPr>
          <p:nvPr>
            <p:ph type="title"/>
          </p:nvPr>
        </p:nvSpPr>
        <p:spPr>
          <a:xfrm>
            <a:off x="1042988" y="1027113"/>
            <a:ext cx="7024687" cy="649287"/>
          </a:xfrm>
        </p:spPr>
        <p:txBody>
          <a:bodyPr>
            <a:normAutofit/>
          </a:bodyPr>
          <a:lstStyle/>
          <a:p>
            <a:pPr>
              <a:defRPr/>
            </a:pPr>
            <a:endParaRPr lang="en-US" b="1" u="sng" dirty="0"/>
          </a:p>
        </p:txBody>
      </p:sp>
      <p:sp>
        <p:nvSpPr>
          <p:cNvPr id="56323" name="Content Placeholder 2">
            <a:extLst>
              <a:ext uri="{FF2B5EF4-FFF2-40B4-BE49-F238E27FC236}">
                <a16:creationId xmlns:a16="http://schemas.microsoft.com/office/drawing/2014/main" id="{95C86F0B-B437-32D2-0BA7-3490368022F1}"/>
              </a:ext>
            </a:extLst>
          </p:cNvPr>
          <p:cNvSpPr>
            <a:spLocks noGrp="1" noChangeArrowheads="1"/>
          </p:cNvSpPr>
          <p:nvPr>
            <p:ph idx="1"/>
          </p:nvPr>
        </p:nvSpPr>
        <p:spPr>
          <a:xfrm>
            <a:off x="609600" y="1676400"/>
            <a:ext cx="7696200" cy="4156075"/>
          </a:xfrm>
        </p:spPr>
        <p:txBody>
          <a:bodyPr/>
          <a:lstStyle/>
          <a:p>
            <a:r>
              <a:rPr lang="en-US" altLang="ar-EG" b="1"/>
              <a:t>Spray Machine StrukturMatic S122 </a:t>
            </a:r>
            <a:endParaRPr lang="en-US" altLang="ar-EG"/>
          </a:p>
        </p:txBody>
      </p:sp>
      <p:pic>
        <p:nvPicPr>
          <p:cNvPr id="56324" name="Picture 7" descr="A green machine on a street">
            <a:extLst>
              <a:ext uri="{FF2B5EF4-FFF2-40B4-BE49-F238E27FC236}">
                <a16:creationId xmlns:a16="http://schemas.microsoft.com/office/drawing/2014/main" id="{0100BE6E-F095-A816-E12C-2A12D764B3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5888"/>
            <a:ext cx="8839200" cy="406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4" descr="A person in white coveralls using a hose to pump a green truck">
            <a:extLst>
              <a:ext uri="{FF2B5EF4-FFF2-40B4-BE49-F238E27FC236}">
                <a16:creationId xmlns:a16="http://schemas.microsoft.com/office/drawing/2014/main" id="{CF2822DA-8011-4477-E245-25D186BD8D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7688" y="3968750"/>
            <a:ext cx="3352800"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5">
            <a:extLst>
              <a:ext uri="{FF2B5EF4-FFF2-40B4-BE49-F238E27FC236}">
                <a16:creationId xmlns:a16="http://schemas.microsoft.com/office/drawing/2014/main" id="{13F04614-A0C7-B7E6-8CB0-73E7B6D4E4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513" y="4535488"/>
            <a:ext cx="5108575"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95453094-2548-5979-DCA6-8458B61671EB}"/>
              </a:ext>
            </a:extLst>
          </p:cNvPr>
          <p:cNvSpPr>
            <a:spLocks noGrp="1" noChangeArrowheads="1"/>
          </p:cNvSpPr>
          <p:nvPr>
            <p:ph type="title"/>
          </p:nvPr>
        </p:nvSpPr>
        <p:spPr/>
        <p:txBody>
          <a:bodyPr>
            <a:normAutofit/>
          </a:bodyPr>
          <a:lstStyle/>
          <a:p>
            <a:br>
              <a:rPr lang="en-US" altLang="ar-EG"/>
            </a:br>
            <a:endParaRPr lang="ar-EG" altLang="ar-EG"/>
          </a:p>
        </p:txBody>
      </p:sp>
      <p:pic>
        <p:nvPicPr>
          <p:cNvPr id="57347" name="Content Placeholder 4">
            <a:extLst>
              <a:ext uri="{FF2B5EF4-FFF2-40B4-BE49-F238E27FC236}">
                <a16:creationId xmlns:a16="http://schemas.microsoft.com/office/drawing/2014/main" id="{EB3BDFF5-DEC4-5689-1138-7D42A5E60AC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14400" y="4359275"/>
            <a:ext cx="4267200" cy="2266950"/>
          </a:xfrm>
        </p:spPr>
      </p:pic>
      <p:pic>
        <p:nvPicPr>
          <p:cNvPr id="57348" name="Picture 7" descr="A red wheelbarrow filled with dirt">
            <a:extLst>
              <a:ext uri="{FF2B5EF4-FFF2-40B4-BE49-F238E27FC236}">
                <a16:creationId xmlns:a16="http://schemas.microsoft.com/office/drawing/2014/main" id="{C4F0C1ED-3058-FAE6-BD01-6DEDE7165D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93675"/>
            <a:ext cx="8839200" cy="408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5">
            <a:extLst>
              <a:ext uri="{FF2B5EF4-FFF2-40B4-BE49-F238E27FC236}">
                <a16:creationId xmlns:a16="http://schemas.microsoft.com/office/drawing/2014/main" id="{A9EFB6EA-7FAE-458F-2CFA-8D899BC0DB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3209925"/>
            <a:ext cx="3276600"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7" descr="A machine on a road">
            <a:extLst>
              <a:ext uri="{FF2B5EF4-FFF2-40B4-BE49-F238E27FC236}">
                <a16:creationId xmlns:a16="http://schemas.microsoft.com/office/drawing/2014/main" id="{F5D673FD-1847-1B13-82D3-4CB891EA99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013" y="152400"/>
            <a:ext cx="8689975" cy="424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Content Placeholder 5" descr="A group of men working on a red road">
            <a:extLst>
              <a:ext uri="{FF2B5EF4-FFF2-40B4-BE49-F238E27FC236}">
                <a16:creationId xmlns:a16="http://schemas.microsoft.com/office/drawing/2014/main" id="{15A2BE46-615C-4ABB-B580-21001CB3491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2190750" y="2443162"/>
            <a:ext cx="4762500" cy="3571875"/>
          </a:xfrm>
        </p:spPr>
      </p:pic>
      <p:pic>
        <p:nvPicPr>
          <p:cNvPr id="58372" name="Picture 8">
            <a:extLst>
              <a:ext uri="{FF2B5EF4-FFF2-40B4-BE49-F238E27FC236}">
                <a16:creationId xmlns:a16="http://schemas.microsoft.com/office/drawing/2014/main" id="{6B26EAF2-F7D0-64EF-81F5-C91955B7D8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013" y="4894263"/>
            <a:ext cx="4908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Content Placeholder 5" descr="A machine and a cart">
            <a:extLst>
              <a:ext uri="{FF2B5EF4-FFF2-40B4-BE49-F238E27FC236}">
                <a16:creationId xmlns:a16="http://schemas.microsoft.com/office/drawing/2014/main" id="{0DAC457D-0A42-EC4E-7C19-8D1910858F1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 y="228600"/>
            <a:ext cx="8534400" cy="4495800"/>
          </a:xfrm>
        </p:spPr>
      </p:pic>
      <p:pic>
        <p:nvPicPr>
          <p:cNvPr id="59395" name="Picture 7" descr="A person on a track&#10;&#10;Description automatically generated">
            <a:extLst>
              <a:ext uri="{FF2B5EF4-FFF2-40B4-BE49-F238E27FC236}">
                <a16:creationId xmlns:a16="http://schemas.microsoft.com/office/drawing/2014/main" id="{5BE47B30-FBFB-147B-10E3-529EAC5109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884738"/>
            <a:ext cx="2600325"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9" descr="A person in red overalls using a machine on a field">
            <a:extLst>
              <a:ext uri="{FF2B5EF4-FFF2-40B4-BE49-F238E27FC236}">
                <a16:creationId xmlns:a16="http://schemas.microsoft.com/office/drawing/2014/main" id="{B8DFC494-3A6D-019F-F77A-9B2F35520E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4856163"/>
            <a:ext cx="2474913"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11" descr="A person on a track with a machine">
            <a:extLst>
              <a:ext uri="{FF2B5EF4-FFF2-40B4-BE49-F238E27FC236}">
                <a16:creationId xmlns:a16="http://schemas.microsoft.com/office/drawing/2014/main" id="{8AF67280-7027-912F-3732-C3639983FF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4884738"/>
            <a:ext cx="3067050"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A2AF2F6A-33D1-1BE9-99BC-4EE0483F13B4}"/>
              </a:ext>
            </a:extLst>
          </p:cNvPr>
          <p:cNvSpPr>
            <a:spLocks noGrp="1" noChangeArrowheads="1"/>
          </p:cNvSpPr>
          <p:nvPr>
            <p:ph type="title"/>
          </p:nvPr>
        </p:nvSpPr>
        <p:spPr>
          <a:xfrm>
            <a:off x="685800" y="381000"/>
            <a:ext cx="7772400" cy="1143000"/>
          </a:xfrm>
        </p:spPr>
        <p:txBody>
          <a:bodyPr/>
          <a:lstStyle/>
          <a:p>
            <a:r>
              <a:rPr lang="ar-EG" altLang="ar-EG" sz="2400" b="1" u="sng" dirty="0">
                <a:solidFill>
                  <a:srgbClr val="FF0000"/>
                </a:solidFill>
              </a:rPr>
              <a:t>3- ارضيات الاكريلك </a:t>
            </a:r>
            <a:br>
              <a:rPr lang="en-US" altLang="ar-EG" dirty="0">
                <a:solidFill>
                  <a:srgbClr val="FF0000"/>
                </a:solidFill>
              </a:rPr>
            </a:br>
            <a:endParaRPr lang="ar-EG" altLang="ar-EG" dirty="0">
              <a:solidFill>
                <a:srgbClr val="FF0000"/>
              </a:solidFill>
            </a:endParaRPr>
          </a:p>
        </p:txBody>
      </p:sp>
      <p:sp>
        <p:nvSpPr>
          <p:cNvPr id="60419" name="TextBox 2">
            <a:extLst>
              <a:ext uri="{FF2B5EF4-FFF2-40B4-BE49-F238E27FC236}">
                <a16:creationId xmlns:a16="http://schemas.microsoft.com/office/drawing/2014/main" id="{BE8D0380-A01F-70EC-D9FA-9A877F4FE9C3}"/>
              </a:ext>
            </a:extLst>
          </p:cNvPr>
          <p:cNvSpPr txBox="1">
            <a:spLocks noChangeArrowheads="1"/>
          </p:cNvSpPr>
          <p:nvPr/>
        </p:nvSpPr>
        <p:spPr bwMode="auto">
          <a:xfrm>
            <a:off x="76200" y="990600"/>
            <a:ext cx="8915400" cy="5847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rtl="1"/>
            <a:r>
              <a:rPr lang="ar-EG" altLang="ar-EG" sz="2200" dirty="0"/>
              <a:t>أرضيات الأكريليك هي نوع من الأرضيات الصناعية المصممة خصيصًا للملاعب الرياضية، مثل ملاعب التنس ومضمار الدراجات . تتكون هذه الأرضيات من 33% الوان و 33% رمل سيليكا ناعم و 33% ماء و يتم تنفيذها على عدة طبقات من مادة الأكريليك، ويتم وضعها على قاعدة خرسانية أو أسفلتية ولكن يفضل استخدام الاسفلت . تُعرف هذه الأرضيات بمتانتها ومقاومتها للعوامل الجوية، مما يجعلها مثالية للاستخدام في الأماكن المفتوحة والمغلقة.</a:t>
            </a:r>
          </a:p>
          <a:p>
            <a:pPr algn="r" rtl="1"/>
            <a:r>
              <a:rPr lang="ar-EG" altLang="ar-EG" sz="2200" b="1" u="sng" dirty="0"/>
              <a:t>مميزات أرضيات ملاعب الأكريليك:</a:t>
            </a:r>
          </a:p>
          <a:p>
            <a:pPr algn="r" rtl="1">
              <a:buFont typeface="Times New Roman" panose="02020603050405020304" pitchFamily="18" charset="0"/>
              <a:buAutoNum type="arabicPeriod"/>
            </a:pPr>
            <a:r>
              <a:rPr lang="ar-EG" altLang="ar-EG" sz="2200" b="1" dirty="0"/>
              <a:t>مقاومة العوامل الجوية:</a:t>
            </a:r>
            <a:endParaRPr lang="ar-EG" altLang="ar-EG" sz="2200" dirty="0"/>
          </a:p>
          <a:p>
            <a:pPr lvl="1" algn="r" rtl="1">
              <a:buFont typeface="Times New Roman" panose="02020603050405020304" pitchFamily="18" charset="0"/>
              <a:buAutoNum type="arabicPeriod"/>
            </a:pPr>
            <a:r>
              <a:rPr lang="ar-EG" altLang="ar-EG" sz="2200" dirty="0"/>
              <a:t>تتحمل التعرض الطويل لأشعة الشمس المباشرة، الأمطار، والرطوبة دون أن تتأثر جودة السطح.</a:t>
            </a:r>
          </a:p>
          <a:p>
            <a:pPr lvl="1" algn="r" rtl="1">
              <a:buFont typeface="Times New Roman" panose="02020603050405020304" pitchFamily="18" charset="0"/>
              <a:buAutoNum type="arabicPeriod"/>
            </a:pPr>
            <a:r>
              <a:rPr lang="ar-EG" altLang="ar-EG" sz="2200" dirty="0"/>
              <a:t>مناسبة للملاعب الخارجية والداخلية.</a:t>
            </a:r>
          </a:p>
          <a:p>
            <a:pPr algn="r" rtl="1">
              <a:buFont typeface="Times New Roman" panose="02020603050405020304" pitchFamily="18" charset="0"/>
              <a:buAutoNum type="arabicPeriod"/>
            </a:pPr>
            <a:r>
              <a:rPr lang="ar-EG" altLang="ar-EG" sz="2200" b="1" dirty="0"/>
              <a:t>السطح مائل للخشونة متوازن اللون :</a:t>
            </a:r>
            <a:endParaRPr lang="ar-EG" altLang="ar-EG" sz="2200" dirty="0"/>
          </a:p>
          <a:p>
            <a:pPr lvl="1" algn="r" rtl="1">
              <a:buFont typeface="Times New Roman" panose="02020603050405020304" pitchFamily="18" charset="0"/>
              <a:buAutoNum type="arabicPeriod"/>
            </a:pPr>
            <a:r>
              <a:rPr lang="ar-EG" altLang="ar-EG" sz="2200" dirty="0"/>
              <a:t>توفر سطحًا مستويًا ومائل للخشونة ، مما يساعد لاعبين التنس على الأداء بشكل أفضل.</a:t>
            </a:r>
          </a:p>
          <a:p>
            <a:pPr lvl="1" algn="r" rtl="1">
              <a:buFont typeface="Times New Roman" panose="02020603050405020304" pitchFamily="18" charset="0"/>
              <a:buAutoNum type="arabicPeriod"/>
            </a:pPr>
            <a:r>
              <a:rPr lang="ar-EG" altLang="ar-EG" sz="2200" dirty="0"/>
              <a:t>معتمدة من الاتحاد الدولى للتنس بثلاثة سرعات مختلفة حسب السرعه المطلوبة .</a:t>
            </a:r>
          </a:p>
          <a:p>
            <a:pPr algn="r" rtl="1">
              <a:buFont typeface="Times New Roman" panose="02020603050405020304" pitchFamily="18" charset="0"/>
              <a:buAutoNum type="arabicPeriod"/>
            </a:pPr>
            <a:r>
              <a:rPr lang="ar-EG" altLang="ar-EG" sz="2200" b="1" dirty="0"/>
              <a:t>تنوع الخصائص:</a:t>
            </a:r>
            <a:endParaRPr lang="ar-EG" altLang="ar-EG" sz="2200" dirty="0"/>
          </a:p>
          <a:p>
            <a:pPr lvl="1" algn="r" rtl="1">
              <a:buFont typeface="Times New Roman" panose="02020603050405020304" pitchFamily="18" charset="0"/>
              <a:buAutoNum type="arabicPeriod"/>
            </a:pPr>
            <a:r>
              <a:rPr lang="ar-EG" altLang="ar-EG" sz="2200" dirty="0"/>
              <a:t>يمكن تعديل الطبقات لتوفير مستويات مختلفة من السرعة والاحتكاك، حسب درجة السرعة المطلوبة من العميل .</a:t>
            </a:r>
          </a:p>
          <a:p>
            <a:pPr algn="r" rtl="1"/>
            <a:endParaRPr lang="ar-EG" altLang="ar-EG" sz="2200"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8AE648-D92C-8ABD-4AB5-F0F62E1EB810}"/>
              </a:ext>
            </a:extLst>
          </p:cNvPr>
          <p:cNvSpPr>
            <a:spLocks noGrp="1"/>
          </p:cNvSpPr>
          <p:nvPr>
            <p:ph idx="1"/>
          </p:nvPr>
        </p:nvSpPr>
        <p:spPr>
          <a:xfrm>
            <a:off x="228600" y="606358"/>
            <a:ext cx="8686800" cy="4114800"/>
          </a:xfrm>
        </p:spPr>
        <p:txBody>
          <a:bodyPr>
            <a:normAutofit fontScale="92500" lnSpcReduction="20000"/>
          </a:bodyPr>
          <a:lstStyle/>
          <a:p>
            <a:pPr marL="0" indent="0" algn="r" rtl="1">
              <a:buFontTx/>
              <a:buNone/>
              <a:defRPr/>
            </a:pPr>
            <a:r>
              <a:rPr lang="ar-EG" sz="2200" b="1" dirty="0"/>
              <a:t>4.السلامة:</a:t>
            </a:r>
            <a:endParaRPr lang="ar-EG" sz="2200" dirty="0"/>
          </a:p>
          <a:p>
            <a:pPr lvl="1" algn="r" rtl="1">
              <a:buFont typeface="+mj-lt"/>
              <a:buAutoNum type="arabicPeriod"/>
              <a:defRPr/>
            </a:pPr>
            <a:r>
              <a:rPr lang="ar-EG" sz="2200" dirty="0"/>
              <a:t>تقلل من خطر الانزلاق، حتى في الظروف الرطبة.</a:t>
            </a:r>
          </a:p>
          <a:p>
            <a:pPr lvl="1" algn="r" rtl="1">
              <a:buFont typeface="+mj-lt"/>
              <a:buAutoNum type="arabicPeriod"/>
              <a:defRPr/>
            </a:pPr>
            <a:r>
              <a:rPr lang="ar-EG" sz="2200" dirty="0"/>
              <a:t>تتمتع بمرونة نسبية تمتص الصدمات، مما يساعد في تقليل الإصابات فى التنس .</a:t>
            </a:r>
          </a:p>
          <a:p>
            <a:pPr marL="0" indent="0" algn="r" rtl="1">
              <a:buFontTx/>
              <a:buNone/>
              <a:defRPr/>
            </a:pPr>
            <a:r>
              <a:rPr lang="ar-EG" sz="2200" b="1" dirty="0"/>
              <a:t>5. سهولة الصيانة والتنظيف:</a:t>
            </a:r>
            <a:endParaRPr lang="ar-EG" sz="2200" dirty="0"/>
          </a:p>
          <a:p>
            <a:pPr lvl="1" algn="r" rtl="1">
              <a:buFont typeface="+mj-lt"/>
              <a:buAutoNum type="arabicPeriod"/>
              <a:defRPr/>
            </a:pPr>
            <a:r>
              <a:rPr lang="ar-EG" sz="2200" dirty="0"/>
              <a:t>تنظيف السطح بسيط باستخدام الماء والصابون.</a:t>
            </a:r>
          </a:p>
          <a:p>
            <a:pPr lvl="1" algn="r" rtl="1">
              <a:buFont typeface="+mj-lt"/>
              <a:buAutoNum type="arabicPeriod"/>
              <a:defRPr/>
            </a:pPr>
            <a:r>
              <a:rPr lang="ar-EG" sz="2200" dirty="0"/>
              <a:t>تحتاج إلى صيانة دورية بسيطة فقط للحفاظ على اللون والجودة.</a:t>
            </a:r>
          </a:p>
          <a:p>
            <a:pPr marL="0" indent="0" algn="r" rtl="1">
              <a:buFontTx/>
              <a:buNone/>
              <a:defRPr/>
            </a:pPr>
            <a:r>
              <a:rPr lang="ar-EG" sz="2200" b="1" dirty="0"/>
              <a:t>6. التنوع في الألوان:</a:t>
            </a:r>
            <a:endParaRPr lang="ar-EG" sz="2200" dirty="0"/>
          </a:p>
          <a:p>
            <a:pPr lvl="1" algn="r" rtl="1">
              <a:buFont typeface="+mj-lt"/>
              <a:buAutoNum type="arabicPeriod"/>
              <a:defRPr/>
            </a:pPr>
            <a:r>
              <a:rPr lang="ar-EG" sz="2200" dirty="0"/>
              <a:t>متوفرة بألوان وتصميمات متعددة، مما يتيح تخصيص الملعب حسب الرغبة.</a:t>
            </a:r>
          </a:p>
          <a:p>
            <a:pPr marL="0" indent="0" algn="r" rtl="1">
              <a:buFontTx/>
              <a:buNone/>
              <a:defRPr/>
            </a:pPr>
            <a:r>
              <a:rPr lang="ar-EG" sz="2200" b="1" dirty="0"/>
              <a:t>7. الاستدامة:</a:t>
            </a:r>
            <a:endParaRPr lang="ar-EG" sz="2200" dirty="0"/>
          </a:p>
          <a:p>
            <a:pPr lvl="1" algn="r" rtl="1">
              <a:buFont typeface="+mj-lt"/>
              <a:buAutoNum type="arabicPeriod"/>
              <a:defRPr/>
            </a:pPr>
            <a:r>
              <a:rPr lang="ar-EG" sz="2200" dirty="0"/>
              <a:t>تُعتبر من المواد القابلة لإعادة التدوير، مما يجعلها خيارًا صديقًا للبيئة.</a:t>
            </a:r>
          </a:p>
          <a:p>
            <a:pPr marL="0" indent="0" algn="r" rtl="1">
              <a:buFontTx/>
              <a:buNone/>
              <a:defRPr/>
            </a:pPr>
            <a:r>
              <a:rPr lang="ar-EG" sz="2200" b="1" dirty="0"/>
              <a:t>8. الاقتصادية:</a:t>
            </a:r>
            <a:endParaRPr lang="ar-EG" sz="2200" dirty="0"/>
          </a:p>
          <a:p>
            <a:pPr lvl="1" algn="r" rtl="1">
              <a:buFont typeface="+mj-lt"/>
              <a:buAutoNum type="arabicPeriod"/>
              <a:defRPr/>
            </a:pPr>
            <a:r>
              <a:rPr lang="ar-EG" sz="2200" dirty="0"/>
              <a:t>تكلفة تركيب أرضيات الأكريليك أقل مقارنة ببعض الأرضيات الرياضية الأخرى، مع طول عمرها الافتراضي.</a:t>
            </a:r>
          </a:p>
          <a:p>
            <a:pPr>
              <a:defRPr/>
            </a:pPr>
            <a:endParaRPr lang="ar-EG"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a:extLst>
              <a:ext uri="{FF2B5EF4-FFF2-40B4-BE49-F238E27FC236}">
                <a16:creationId xmlns:a16="http://schemas.microsoft.com/office/drawing/2014/main" id="{7856D4AB-331A-0AF0-DC27-02F461BDA43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A5A7AFD0-A59D-3DD4-F909-DC83CCA04857}"/>
              </a:ext>
            </a:extLst>
          </p:cNvPr>
          <p:cNvSpPr txBox="1">
            <a:spLocks noChangeArrowheads="1"/>
          </p:cNvSpPr>
          <p:nvPr/>
        </p:nvSpPr>
        <p:spPr bwMode="auto">
          <a:xfrm>
            <a:off x="3048000" y="2895600"/>
            <a:ext cx="5943600" cy="914400"/>
          </a:xfrm>
          <a:prstGeom prst="rect">
            <a:avLst/>
          </a:prstGeom>
          <a:noFill/>
          <a:ln w="9525">
            <a:noFill/>
            <a:miter lim="800000"/>
            <a:headEnd/>
            <a:tailEnd/>
          </a:ln>
        </p:spPr>
        <p:txBody>
          <a:bodyPr anchor="ctr"/>
          <a:lstStyle/>
          <a:p>
            <a:pPr algn="ctr" rtl="1" eaLnBrk="1" hangingPunct="1">
              <a:defRPr/>
            </a:pPr>
            <a:r>
              <a:rPr lang="ar-EG" sz="8000" kern="0" dirty="0">
                <a:latin typeface="+mj-lt"/>
                <a:ea typeface="+mj-ea"/>
                <a:cs typeface="+mj-cs"/>
              </a:rPr>
              <a:t>ملاعب التنس </a:t>
            </a:r>
            <a:endParaRPr lang="en-US" sz="6600" kern="0" dirty="0">
              <a:latin typeface="+mj-lt"/>
              <a:ea typeface="+mj-ea"/>
              <a:cs typeface="+mj-cs"/>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
            <a:extLst>
              <a:ext uri="{FF2B5EF4-FFF2-40B4-BE49-F238E27FC236}">
                <a16:creationId xmlns:a16="http://schemas.microsoft.com/office/drawing/2014/main" id="{54FB90BC-1AFF-F624-FD81-83E420DB02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75"/>
            <a:ext cx="4572000" cy="680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14">
            <a:extLst>
              <a:ext uri="{FF2B5EF4-FFF2-40B4-BE49-F238E27FC236}">
                <a16:creationId xmlns:a16="http://schemas.microsoft.com/office/drawing/2014/main" id="{2AF4E085-9451-37C7-BD4B-9B59BD68D69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600200"/>
            <a:ext cx="4572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10">
            <a:extLst>
              <a:ext uri="{FF2B5EF4-FFF2-40B4-BE49-F238E27FC236}">
                <a16:creationId xmlns:a16="http://schemas.microsoft.com/office/drawing/2014/main" id="{A1A933A7-9641-4451-9F70-6AD76665D840}"/>
              </a:ext>
            </a:extLst>
          </p:cNvPr>
          <p:cNvPicPr preferRelativeResize="0">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4572000" y="0"/>
            <a:ext cx="4572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11">
            <a:extLst>
              <a:ext uri="{FF2B5EF4-FFF2-40B4-BE49-F238E27FC236}">
                <a16:creationId xmlns:a16="http://schemas.microsoft.com/office/drawing/2014/main" id="{B73A8A42-EFE3-79B1-5694-6C79CD92ABA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59300" y="4495800"/>
            <a:ext cx="4572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2">
            <a:extLst>
              <a:ext uri="{FF2B5EF4-FFF2-40B4-BE49-F238E27FC236}">
                <a16:creationId xmlns:a16="http://schemas.microsoft.com/office/drawing/2014/main" id="{BA54A067-074F-31FE-02AC-67943D7678AA}"/>
              </a:ext>
            </a:extLst>
          </p:cNvPr>
          <p:cNvSpPr txBox="1">
            <a:spLocks noChangeArrowheads="1"/>
          </p:cNvSpPr>
          <p:nvPr/>
        </p:nvSpPr>
        <p:spPr bwMode="auto">
          <a:xfrm>
            <a:off x="247650" y="271463"/>
            <a:ext cx="8648700" cy="658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rtl="1"/>
            <a:r>
              <a:rPr lang="ar-EG" altLang="ar-EG" sz="2200" b="1" u="sng" dirty="0">
                <a:solidFill>
                  <a:srgbClr val="FF0000"/>
                </a:solidFill>
              </a:rPr>
              <a:t>اولا الارضيات الطبيعية :-</a:t>
            </a:r>
          </a:p>
          <a:p>
            <a:pPr algn="r" rtl="1"/>
            <a:r>
              <a:rPr lang="ar-EG" altLang="ar-EG" sz="2200" b="1" u="sng" dirty="0">
                <a:solidFill>
                  <a:srgbClr val="FF0000"/>
                </a:solidFill>
              </a:rPr>
              <a:t>اهم المميزات :-</a:t>
            </a:r>
          </a:p>
          <a:p>
            <a:pPr algn="r" rtl="1"/>
            <a:endParaRPr lang="ar-EG" altLang="ar-EG" sz="2200" dirty="0"/>
          </a:p>
          <a:p>
            <a:pPr algn="r" rtl="1"/>
            <a:r>
              <a:rPr lang="ar-EG" altLang="ar-EG" sz="2200" dirty="0"/>
              <a:t>الأرضيات الرياضية الطبيعية تتمتع بالعديد من المميزات التي تجعلها خيارًا مفضلاً في كثير من المنشآت الرياضية والملاعب. إليكم أهم مميزاتها:</a:t>
            </a:r>
          </a:p>
          <a:p>
            <a:pPr algn="r" rtl="1"/>
            <a:r>
              <a:rPr lang="ar-EG" altLang="ar-EG" sz="2200" b="1" dirty="0">
                <a:solidFill>
                  <a:srgbClr val="FF0000"/>
                </a:solidFill>
              </a:rPr>
              <a:t>1. الراحة والأداء:</a:t>
            </a:r>
          </a:p>
          <a:p>
            <a:pPr algn="r" rtl="1">
              <a:buFont typeface="Arial" panose="020B0604020202020204" pitchFamily="34" charset="0"/>
              <a:buChar char="•"/>
            </a:pPr>
            <a:r>
              <a:rPr lang="ar-EG" altLang="ar-EG" sz="2200" dirty="0"/>
              <a:t>توفر مرونة طبيعية تساعد على امتصاص الصدمات، مما يقلل من احتمالية إصابة اللاعبين.</a:t>
            </a:r>
          </a:p>
          <a:p>
            <a:pPr algn="r" rtl="1">
              <a:buFont typeface="Arial" panose="020B0604020202020204" pitchFamily="34" charset="0"/>
              <a:buChar char="•"/>
            </a:pPr>
            <a:r>
              <a:rPr lang="ar-EG" altLang="ar-EG" sz="2200" dirty="0"/>
              <a:t>تسهم في تحسين أداء الرياضيين بفضل القوام المناسب الذي يوفره سطح الأرضية.</a:t>
            </a:r>
          </a:p>
          <a:p>
            <a:pPr algn="r" rtl="1"/>
            <a:r>
              <a:rPr lang="ar-EG" altLang="ar-EG" sz="2200" b="1" dirty="0">
                <a:solidFill>
                  <a:srgbClr val="FF0000"/>
                </a:solidFill>
              </a:rPr>
              <a:t>2. صديقة للبيئة:</a:t>
            </a:r>
          </a:p>
          <a:p>
            <a:pPr algn="r" rtl="1">
              <a:buFont typeface="Arial" panose="020B0604020202020204" pitchFamily="34" charset="0"/>
              <a:buChar char="•"/>
            </a:pPr>
            <a:r>
              <a:rPr lang="ar-EG" altLang="ar-EG" sz="2200" dirty="0"/>
              <a:t>تُصنع غالبًا من مواد طبيعية قابلة للتحلل، مثل العشب الطبيعي أو الأرضيات الطينية.</a:t>
            </a:r>
          </a:p>
          <a:p>
            <a:pPr algn="r" rtl="1">
              <a:buFont typeface="Arial" panose="020B0604020202020204" pitchFamily="34" charset="0"/>
              <a:buChar char="•"/>
            </a:pPr>
            <a:r>
              <a:rPr lang="ar-EG" altLang="ar-EG" sz="2200" dirty="0"/>
              <a:t>تقلل من التأثير البيئي مقارنة بالأرضيات الاصطناعية التي تحتوي على مواد بلاستيكية أو كيميائية.</a:t>
            </a:r>
          </a:p>
          <a:p>
            <a:pPr algn="r" rtl="1"/>
            <a:r>
              <a:rPr lang="ar-EG" altLang="ar-EG" sz="2200" b="1" dirty="0">
                <a:solidFill>
                  <a:srgbClr val="FF0000"/>
                </a:solidFill>
              </a:rPr>
              <a:t>3. مظهر طبيعي وجذاب:</a:t>
            </a:r>
          </a:p>
          <a:p>
            <a:pPr algn="r" rtl="1">
              <a:buFont typeface="Arial" panose="020B0604020202020204" pitchFamily="34" charset="0"/>
              <a:buChar char="•"/>
            </a:pPr>
            <a:r>
              <a:rPr lang="ar-EG" altLang="ar-EG" sz="2200" dirty="0"/>
              <a:t>تُضفي لمسة جمالية وبيئة رياضية تقليدية بفضل مظهرها الطبيعي.</a:t>
            </a:r>
          </a:p>
          <a:p>
            <a:pPr algn="r" rtl="1">
              <a:buFont typeface="Arial" panose="020B0604020202020204" pitchFamily="34" charset="0"/>
              <a:buChar char="•"/>
            </a:pPr>
            <a:r>
              <a:rPr lang="ar-EG" altLang="ar-EG" sz="2200" dirty="0"/>
              <a:t>تحسن من الأجواء المحيطة وتجعل المساحة تبدو أكثر انسجامًا مع الطبيعة.</a:t>
            </a:r>
          </a:p>
          <a:p>
            <a:pPr algn="r" rtl="1"/>
            <a:r>
              <a:rPr lang="ar-EG" altLang="ar-EG" sz="2200" b="1" dirty="0">
                <a:solidFill>
                  <a:srgbClr val="FF0000"/>
                </a:solidFill>
              </a:rPr>
              <a:t>4. التحكم في درجة الحرارة:</a:t>
            </a:r>
          </a:p>
          <a:p>
            <a:pPr algn="r" rtl="1">
              <a:buFont typeface="Arial" panose="020B0604020202020204" pitchFamily="34" charset="0"/>
              <a:buChar char="•"/>
            </a:pPr>
            <a:r>
              <a:rPr lang="ar-EG" altLang="ar-EG" sz="2200" dirty="0"/>
              <a:t>تتميز بقدرتها على البقاء باردة حتى تحت أشعة الشمس المباشرة، مما يجعلها مريحة للاستخدام في الأجواء الحارة.</a:t>
            </a:r>
          </a:p>
          <a:p>
            <a:pPr algn="r" rtl="1"/>
            <a:endParaRPr lang="ar-EG" altLang="ar-EG" sz="2200"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Content Placeholder 2">
            <a:extLst>
              <a:ext uri="{FF2B5EF4-FFF2-40B4-BE49-F238E27FC236}">
                <a16:creationId xmlns:a16="http://schemas.microsoft.com/office/drawing/2014/main" id="{083E084C-9998-4003-5DC3-481C5DC644EF}"/>
              </a:ext>
            </a:extLst>
          </p:cNvPr>
          <p:cNvSpPr>
            <a:spLocks noGrp="1" noChangeArrowheads="1"/>
          </p:cNvSpPr>
          <p:nvPr>
            <p:ph idx="1"/>
          </p:nvPr>
        </p:nvSpPr>
        <p:spPr>
          <a:xfrm>
            <a:off x="951690" y="821986"/>
            <a:ext cx="7772400" cy="5179980"/>
          </a:xfrm>
        </p:spPr>
        <p:txBody>
          <a:bodyPr>
            <a:normAutofit fontScale="92500" lnSpcReduction="10000"/>
          </a:bodyPr>
          <a:lstStyle/>
          <a:p>
            <a:r>
              <a:rPr lang="ar-EG" altLang="ar-EG" b="1" dirty="0"/>
              <a:t>أنواع أرضيات ملاعب الأكريليك:</a:t>
            </a:r>
          </a:p>
          <a:p>
            <a:pPr>
              <a:buFont typeface="Times New Roman" panose="02020603050405020304" pitchFamily="18" charset="0"/>
              <a:buAutoNum type="arabicPeriod"/>
            </a:pPr>
            <a:r>
              <a:rPr lang="ar-EG" altLang="ar-EG" b="1" dirty="0"/>
              <a:t>النظام البسيط (</a:t>
            </a:r>
            <a:r>
              <a:rPr lang="en-US" altLang="ar-EG" b="1" dirty="0"/>
              <a:t>Basic Acrylic System):</a:t>
            </a:r>
            <a:endParaRPr lang="en-US" altLang="ar-EG" dirty="0"/>
          </a:p>
          <a:p>
            <a:pPr lvl="1">
              <a:buFont typeface="Times New Roman" panose="02020603050405020304" pitchFamily="18" charset="0"/>
              <a:buAutoNum type="arabicPeriod"/>
            </a:pPr>
            <a:r>
              <a:rPr lang="ar-EG" altLang="ar-EG" sz="2200" dirty="0"/>
              <a:t>يتكون من طبقة واحدة أو اثنتين من الأكريليك.</a:t>
            </a:r>
          </a:p>
          <a:p>
            <a:pPr lvl="1">
              <a:buFont typeface="Times New Roman" panose="02020603050405020304" pitchFamily="18" charset="0"/>
              <a:buAutoNum type="arabicPeriod"/>
            </a:pPr>
            <a:r>
              <a:rPr lang="ar-EG" altLang="ar-EG" sz="2200" dirty="0"/>
              <a:t>يستخدم في الملاعب ذات الاستخدام الخفيف.</a:t>
            </a:r>
          </a:p>
          <a:p>
            <a:pPr>
              <a:buFont typeface="Times New Roman" panose="02020603050405020304" pitchFamily="18" charset="0"/>
              <a:buAutoNum type="arabicPeriod"/>
            </a:pPr>
            <a:r>
              <a:rPr lang="ar-EG" altLang="ar-EG" b="1" dirty="0"/>
              <a:t>النظام المطور (</a:t>
            </a:r>
            <a:r>
              <a:rPr lang="en-US" altLang="ar-EG" b="1" dirty="0"/>
              <a:t>Cushioned Acrylic System):</a:t>
            </a:r>
            <a:endParaRPr lang="en-US" altLang="ar-EG" dirty="0"/>
          </a:p>
          <a:p>
            <a:pPr lvl="1">
              <a:buFont typeface="Times New Roman" panose="02020603050405020304" pitchFamily="18" charset="0"/>
              <a:buAutoNum type="arabicPeriod"/>
            </a:pPr>
            <a:r>
              <a:rPr lang="ar-EG" altLang="ar-EG" sz="2200" dirty="0"/>
              <a:t>يتضمن طبقات إضافية لامتصاص الصدمات.</a:t>
            </a:r>
          </a:p>
          <a:p>
            <a:pPr lvl="1">
              <a:buFont typeface="Times New Roman" panose="02020603050405020304" pitchFamily="18" charset="0"/>
              <a:buAutoNum type="arabicPeriod"/>
            </a:pPr>
            <a:r>
              <a:rPr lang="ar-EG" altLang="ar-EG" sz="2200" dirty="0"/>
              <a:t>يُستخدم في الملاعب الاحترافية لتوفير راحة أكبر للاعبين.</a:t>
            </a:r>
          </a:p>
          <a:p>
            <a:pPr>
              <a:buFont typeface="Times New Roman" panose="02020603050405020304" pitchFamily="18" charset="0"/>
              <a:buAutoNum type="arabicPeriod"/>
            </a:pPr>
            <a:r>
              <a:rPr lang="ar-EG" altLang="ar-EG" b="1" dirty="0"/>
              <a:t>النظام متعدد الطبقات (</a:t>
            </a:r>
            <a:r>
              <a:rPr lang="en-US" altLang="ar-EG" b="1" dirty="0"/>
              <a:t>Multi-Layered Acrylic System):</a:t>
            </a:r>
            <a:endParaRPr lang="en-US" altLang="ar-EG" dirty="0"/>
          </a:p>
          <a:p>
            <a:pPr lvl="1">
              <a:buFont typeface="Times New Roman" panose="02020603050405020304" pitchFamily="18" charset="0"/>
              <a:buAutoNum type="arabicPeriod"/>
            </a:pPr>
            <a:r>
              <a:rPr lang="ar-EG" altLang="ar-EG" sz="2200" dirty="0"/>
              <a:t>يتكون من عدة طبقات لضمان المتانة والتحكم في الخصائص السطحية.</a:t>
            </a:r>
          </a:p>
          <a:p>
            <a:pPr lvl="1">
              <a:buFont typeface="Times New Roman" panose="02020603050405020304" pitchFamily="18" charset="0"/>
              <a:buAutoNum type="arabicPeriod"/>
            </a:pPr>
            <a:r>
              <a:rPr lang="ar-EG" altLang="ar-EG" sz="2200" dirty="0"/>
              <a:t>يُستخدم في الملاعب ذات الاستخدام المكثف.</a:t>
            </a:r>
          </a:p>
          <a:p>
            <a:r>
              <a:rPr lang="ar-EG" altLang="ar-EG" b="1" dirty="0"/>
              <a:t>الخلاصة:</a:t>
            </a:r>
          </a:p>
          <a:p>
            <a:r>
              <a:rPr lang="ar-EG" altLang="ar-EG" dirty="0"/>
              <a:t>أرضيات الأكريليك خيار ممتاز للملاعب التنس بفضل متانتها وسطحها الأملس والمستوي. رغم بعض التحديات مثل التأثر بالوزن الثقيل والحرارة، فإنها تُعد حلاً اقتصاديًا وعمليًا للمنشآت الرياضية، خاصة ملاعب التنس ومضامير الدرجات ولا ينصح باستخدامها فى الملاعب الاخرى .</a:t>
            </a:r>
          </a:p>
          <a:p>
            <a:endParaRPr lang="ar-EG" altLang="ar-EG"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5538" name="Picture 9">
            <a:extLst>
              <a:ext uri="{FF2B5EF4-FFF2-40B4-BE49-F238E27FC236}">
                <a16:creationId xmlns:a16="http://schemas.microsoft.com/office/drawing/2014/main" id="{B2A1D011-A8A1-AA5A-3FF2-7A9662DB6DF2}"/>
              </a:ext>
            </a:extLst>
          </p:cNvPr>
          <p:cNvPicPr>
            <a:picLocks noChangeAspect="1"/>
          </p:cNvPicPr>
          <p:nvPr/>
        </p:nvPicPr>
        <p:blipFill>
          <a:blip r:embed="rId2">
            <a:lum bright="2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9" name="Picture 7">
            <a:extLst>
              <a:ext uri="{FF2B5EF4-FFF2-40B4-BE49-F238E27FC236}">
                <a16:creationId xmlns:a16="http://schemas.microsoft.com/office/drawing/2014/main" id="{1DD5E37C-B06A-3DDA-073B-895A855828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3567113"/>
            <a:ext cx="6172200" cy="323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2">
            <a:extLst>
              <a:ext uri="{FF2B5EF4-FFF2-40B4-BE49-F238E27FC236}">
                <a16:creationId xmlns:a16="http://schemas.microsoft.com/office/drawing/2014/main" id="{23C01E61-F734-5A8E-AC74-7ADFBB6EF8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3650" y="212725"/>
            <a:ext cx="762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5">
            <a:extLst>
              <a:ext uri="{FF2B5EF4-FFF2-40B4-BE49-F238E27FC236}">
                <a16:creationId xmlns:a16="http://schemas.microsoft.com/office/drawing/2014/main" id="{87EA1EBF-F7FE-5AC3-8C4A-5C99F473E2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250" y="309086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2" name="Rectangle 2">
            <a:extLst>
              <a:ext uri="{FF2B5EF4-FFF2-40B4-BE49-F238E27FC236}">
                <a16:creationId xmlns:a16="http://schemas.microsoft.com/office/drawing/2014/main" id="{8EC0ED67-1D49-0A7F-6E95-9F1D5E7012D3}"/>
              </a:ext>
            </a:extLst>
          </p:cNvPr>
          <p:cNvSpPr txBox="1">
            <a:spLocks noChangeArrowheads="1"/>
          </p:cNvSpPr>
          <p:nvPr/>
        </p:nvSpPr>
        <p:spPr bwMode="auto">
          <a:xfrm>
            <a:off x="-655638" y="5062538"/>
            <a:ext cx="42084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r" rtl="1">
              <a:spcBef>
                <a:spcPct val="20000"/>
              </a:spcBef>
              <a:buChar char="•"/>
              <a:defRPr sz="3200">
                <a:solidFill>
                  <a:schemeClr val="tx1"/>
                </a:solidFill>
                <a:latin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ar-EG" altLang="en-US" sz="4000">
                <a:solidFill>
                  <a:schemeClr val="bg1"/>
                </a:solidFill>
              </a:rPr>
              <a:t>ملاعب بيكل بول </a:t>
            </a:r>
            <a:endParaRPr lang="en-US" altLang="en-US" sz="4000">
              <a:solidFill>
                <a:schemeClr val="bg1"/>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Box 4">
            <a:extLst>
              <a:ext uri="{FF2B5EF4-FFF2-40B4-BE49-F238E27FC236}">
                <a16:creationId xmlns:a16="http://schemas.microsoft.com/office/drawing/2014/main" id="{362A6BA9-65DB-E79D-D652-B528757B59CC}"/>
              </a:ext>
            </a:extLst>
          </p:cNvPr>
          <p:cNvSpPr txBox="1">
            <a:spLocks noChangeArrowheads="1"/>
          </p:cNvSpPr>
          <p:nvPr/>
        </p:nvSpPr>
        <p:spPr bwMode="auto">
          <a:xfrm>
            <a:off x="-9525" y="1212850"/>
            <a:ext cx="883920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rtl="1"/>
            <a:r>
              <a:rPr lang="ar-SA" altLang="ar-EG">
                <a:cs typeface="Times New Roman" panose="02020603050405020304" pitchFamily="18" charset="0"/>
              </a:rPr>
              <a:t>الأرضيات الحمراء هي نوع من الأرضيات الرياضية المصنوعة من الطين المضغوط أو خليط من الرمل والطين، وتُعرف بلونها الأحمر المميز. تُستخدم بشكل رئيسي في ملاعب التنس والمرافق الرياضية الأخرى التي تتطلب سطحًا ناعمًا ومتوازنًا</a:t>
            </a:r>
            <a:r>
              <a:rPr lang="ar-EG" altLang="ar-EG">
                <a:cs typeface="Times New Roman" panose="02020603050405020304" pitchFamily="18" charset="0"/>
              </a:rPr>
              <a:t>.</a:t>
            </a:r>
          </a:p>
          <a:p>
            <a:pPr algn="r" rtl="1"/>
            <a:endParaRPr lang="ar-EG" altLang="ar-EG"/>
          </a:p>
        </p:txBody>
      </p:sp>
      <p:sp>
        <p:nvSpPr>
          <p:cNvPr id="66563" name="TextBox 2">
            <a:extLst>
              <a:ext uri="{FF2B5EF4-FFF2-40B4-BE49-F238E27FC236}">
                <a16:creationId xmlns:a16="http://schemas.microsoft.com/office/drawing/2014/main" id="{E765B0EE-62F5-3D2A-A157-1E7B8AEFB7F9}"/>
              </a:ext>
            </a:extLst>
          </p:cNvPr>
          <p:cNvSpPr txBox="1">
            <a:spLocks noChangeArrowheads="1"/>
          </p:cNvSpPr>
          <p:nvPr/>
        </p:nvSpPr>
        <p:spPr bwMode="auto">
          <a:xfrm>
            <a:off x="28575" y="533400"/>
            <a:ext cx="91154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rtl="0">
              <a:spcBef>
                <a:spcPct val="0"/>
              </a:spcBef>
              <a:buFontTx/>
              <a:buNone/>
            </a:pPr>
            <a:r>
              <a:rPr lang="ar-EG" altLang="ar-EG" sz="3600" b="1" u="sng">
                <a:solidFill>
                  <a:srgbClr val="FF0000"/>
                </a:solidFill>
              </a:rPr>
              <a:t>4- اضيات ملاعب الحمرة </a:t>
            </a:r>
            <a:endParaRPr lang="en-US" altLang="ar-EG" sz="3600" b="1" u="sng">
              <a:solidFill>
                <a:srgbClr val="FF0000"/>
              </a:solidFill>
            </a:endParaRPr>
          </a:p>
        </p:txBody>
      </p:sp>
      <p:pic>
        <p:nvPicPr>
          <p:cNvPr id="66564" name="Picture 7" descr="A tennis court with net">
            <a:extLst>
              <a:ext uri="{FF2B5EF4-FFF2-40B4-BE49-F238E27FC236}">
                <a16:creationId xmlns:a16="http://schemas.microsoft.com/office/drawing/2014/main" id="{25227AC2-DBB3-5C3E-7FE9-5B9D494938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835" y="2373585"/>
            <a:ext cx="8317148" cy="4484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3">
            <a:extLst>
              <a:ext uri="{FF2B5EF4-FFF2-40B4-BE49-F238E27FC236}">
                <a16:creationId xmlns:a16="http://schemas.microsoft.com/office/drawing/2014/main" id="{F3EC12E1-87BA-0477-50B1-92E7ADE91B6C}"/>
              </a:ext>
            </a:extLst>
          </p:cNvPr>
          <p:cNvSpPr>
            <a:spLocks noChangeArrowheads="1"/>
          </p:cNvSpPr>
          <p:nvPr/>
        </p:nvSpPr>
        <p:spPr bwMode="auto">
          <a:xfrm>
            <a:off x="381000" y="134938"/>
            <a:ext cx="8610600" cy="689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rtl="1"/>
            <a:endParaRPr lang="ar-EG" altLang="ar-EG" sz="2200" b="1"/>
          </a:p>
          <a:p>
            <a:pPr algn="r" rtl="1"/>
            <a:r>
              <a:rPr lang="ar-SA" altLang="ar-EG" sz="2200" b="1">
                <a:cs typeface="Times New Roman" panose="02020603050405020304" pitchFamily="18" charset="0"/>
              </a:rPr>
              <a:t>مميزات الأرضيات الحمراء</a:t>
            </a:r>
            <a:r>
              <a:rPr lang="ar-EG" altLang="ar-EG" sz="2200" b="1">
                <a:cs typeface="Times New Roman" panose="02020603050405020304" pitchFamily="18" charset="0"/>
              </a:rPr>
              <a:t>:</a:t>
            </a:r>
            <a:endParaRPr lang="ar-EG" altLang="ar-EG" sz="2200" b="1"/>
          </a:p>
          <a:p>
            <a:pPr algn="r" rtl="1">
              <a:buFontTx/>
              <a:buAutoNum type="arabicPeriod"/>
            </a:pPr>
            <a:r>
              <a:rPr lang="ar-SA" altLang="ar-EG" sz="2200" b="1">
                <a:cs typeface="Times New Roman" panose="02020603050405020304" pitchFamily="18" charset="0"/>
              </a:rPr>
              <a:t>سطح ناعم ومتوازن</a:t>
            </a:r>
            <a:r>
              <a:rPr lang="ar-EG" altLang="ar-EG" sz="2200" b="1">
                <a:cs typeface="Times New Roman" panose="02020603050405020304" pitchFamily="18" charset="0"/>
              </a:rPr>
              <a:t>:</a:t>
            </a:r>
            <a:endParaRPr lang="ar-EG" altLang="ar-EG" sz="2200"/>
          </a:p>
          <a:p>
            <a:pPr lvl="1" algn="r" rtl="1">
              <a:buFontTx/>
              <a:buChar char="•"/>
            </a:pPr>
            <a:r>
              <a:rPr lang="ar-SA" altLang="ar-EG" sz="2200">
                <a:cs typeface="Times New Roman" panose="02020603050405020304" pitchFamily="18" charset="0"/>
              </a:rPr>
              <a:t>توفر سطحًا مناسبًا للتحكم في الكرة وسرعتها</a:t>
            </a:r>
            <a:r>
              <a:rPr lang="ar-EG" altLang="ar-EG" sz="2200">
                <a:cs typeface="Times New Roman" panose="02020603050405020304" pitchFamily="18" charset="0"/>
              </a:rPr>
              <a:t>.</a:t>
            </a:r>
            <a:endParaRPr lang="ar-EG" altLang="ar-EG" sz="2200"/>
          </a:p>
          <a:p>
            <a:pPr lvl="1" algn="r" rtl="1">
              <a:buFontTx/>
              <a:buChar char="•"/>
            </a:pPr>
            <a:r>
              <a:rPr lang="ar-SA" altLang="ar-EG" sz="2200">
                <a:cs typeface="Times New Roman" panose="02020603050405020304" pitchFamily="18" charset="0"/>
              </a:rPr>
              <a:t>تتيح حركة سلسة للاعبين وتقلل من الإجهاد على المفاصل</a:t>
            </a:r>
            <a:r>
              <a:rPr lang="ar-EG" altLang="ar-EG" sz="2200"/>
              <a:t>.</a:t>
            </a:r>
          </a:p>
          <a:p>
            <a:pPr algn="r" rtl="1">
              <a:buFontTx/>
              <a:buAutoNum type="arabicPeriod" startAt="2"/>
            </a:pPr>
            <a:r>
              <a:rPr lang="ar-SA" altLang="ar-EG" sz="2200" b="1">
                <a:cs typeface="Times New Roman" panose="02020603050405020304" pitchFamily="18" charset="0"/>
              </a:rPr>
              <a:t>تحكم ممتاز في السرعة</a:t>
            </a:r>
            <a:r>
              <a:rPr lang="ar-EG" altLang="ar-EG" sz="2200" b="1">
                <a:cs typeface="Times New Roman" panose="02020603050405020304" pitchFamily="18" charset="0"/>
              </a:rPr>
              <a:t>:</a:t>
            </a:r>
            <a:endParaRPr lang="ar-EG" altLang="ar-EG" sz="2200"/>
          </a:p>
          <a:p>
            <a:pPr lvl="1" algn="r" rtl="1">
              <a:buFontTx/>
              <a:buChar char="•"/>
            </a:pPr>
            <a:r>
              <a:rPr lang="ar-SA" altLang="ar-EG" sz="2200">
                <a:cs typeface="Times New Roman" panose="02020603050405020304" pitchFamily="18" charset="0"/>
              </a:rPr>
              <a:t>تُعتبر الأرضيات الحمراء مثالية للرياضات التي تحتاج إلى تحكم كبير في سرعة الكرة، مثل التنس</a:t>
            </a:r>
            <a:r>
              <a:rPr lang="ar-EG" altLang="ar-EG" sz="2200">
                <a:cs typeface="Times New Roman" panose="02020603050405020304" pitchFamily="18" charset="0"/>
              </a:rPr>
              <a:t>.</a:t>
            </a:r>
            <a:endParaRPr lang="ar-EG" altLang="ar-EG" sz="2200"/>
          </a:p>
          <a:p>
            <a:pPr algn="r" rtl="1">
              <a:buFontTx/>
              <a:buAutoNum type="arabicPeriod" startAt="3"/>
            </a:pPr>
            <a:r>
              <a:rPr lang="ar-SA" altLang="ar-EG" sz="2200" b="1">
                <a:cs typeface="Times New Roman" panose="02020603050405020304" pitchFamily="18" charset="0"/>
              </a:rPr>
              <a:t>تكلفة منخفضة</a:t>
            </a:r>
            <a:r>
              <a:rPr lang="ar-EG" altLang="ar-EG" sz="2200" b="1">
                <a:cs typeface="Times New Roman" panose="02020603050405020304" pitchFamily="18" charset="0"/>
              </a:rPr>
              <a:t>:</a:t>
            </a:r>
            <a:endParaRPr lang="ar-EG" altLang="ar-EG" sz="2200"/>
          </a:p>
          <a:p>
            <a:pPr lvl="1" algn="r" rtl="1">
              <a:buFontTx/>
              <a:buChar char="•"/>
            </a:pPr>
            <a:r>
              <a:rPr lang="ar-SA" altLang="ar-EG" sz="2200">
                <a:cs typeface="Times New Roman" panose="02020603050405020304" pitchFamily="18" charset="0"/>
              </a:rPr>
              <a:t>تكلفة المواد الخام والتركيب أقل من بعض البدائل الصناعية مثل الأكريليك أو البولي يوريثان</a:t>
            </a:r>
            <a:r>
              <a:rPr lang="ar-EG" altLang="ar-EG" sz="2200">
                <a:cs typeface="Times New Roman" panose="02020603050405020304" pitchFamily="18" charset="0"/>
              </a:rPr>
              <a:t>.</a:t>
            </a:r>
            <a:endParaRPr lang="ar-EG" altLang="ar-EG" sz="2200"/>
          </a:p>
          <a:p>
            <a:pPr algn="r" rtl="1">
              <a:buFontTx/>
              <a:buAutoNum type="arabicPeriod" startAt="4"/>
            </a:pPr>
            <a:r>
              <a:rPr lang="ar-SA" altLang="ar-EG" sz="2200" b="1">
                <a:cs typeface="Times New Roman" panose="02020603050405020304" pitchFamily="18" charset="0"/>
              </a:rPr>
              <a:t>صديقة للبيئة</a:t>
            </a:r>
            <a:r>
              <a:rPr lang="ar-EG" altLang="ar-EG" sz="2200" b="1">
                <a:cs typeface="Times New Roman" panose="02020603050405020304" pitchFamily="18" charset="0"/>
              </a:rPr>
              <a:t>:</a:t>
            </a:r>
            <a:endParaRPr lang="ar-EG" altLang="ar-EG" sz="2200"/>
          </a:p>
          <a:p>
            <a:pPr lvl="1" algn="r" rtl="1">
              <a:buFontTx/>
              <a:buChar char="•"/>
            </a:pPr>
            <a:r>
              <a:rPr lang="ar-SA" altLang="ar-EG" sz="2200">
                <a:cs typeface="Times New Roman" panose="02020603050405020304" pitchFamily="18" charset="0"/>
              </a:rPr>
              <a:t>تُصنع من مواد طبيعية مثل الطين والرمل، مما يجعلها قابلة لإعادة التدوير وصديقة للبيئة</a:t>
            </a:r>
            <a:r>
              <a:rPr lang="ar-EG" altLang="ar-EG" sz="2200">
                <a:cs typeface="Times New Roman" panose="02020603050405020304" pitchFamily="18" charset="0"/>
              </a:rPr>
              <a:t>.</a:t>
            </a:r>
            <a:endParaRPr lang="ar-EG" altLang="ar-EG" sz="2200"/>
          </a:p>
          <a:p>
            <a:pPr algn="r" rtl="1">
              <a:buFontTx/>
              <a:buAutoNum type="arabicPeriod" startAt="5"/>
            </a:pPr>
            <a:r>
              <a:rPr lang="ar-SA" altLang="ar-EG" sz="2200" b="1">
                <a:cs typeface="Times New Roman" panose="02020603050405020304" pitchFamily="18" charset="0"/>
              </a:rPr>
              <a:t>امتصاص الصدمات</a:t>
            </a:r>
            <a:r>
              <a:rPr lang="ar-EG" altLang="ar-EG" sz="2200" b="1">
                <a:cs typeface="Times New Roman" panose="02020603050405020304" pitchFamily="18" charset="0"/>
              </a:rPr>
              <a:t>:</a:t>
            </a:r>
            <a:endParaRPr lang="ar-EG" altLang="ar-EG" sz="2200"/>
          </a:p>
          <a:p>
            <a:pPr lvl="1" algn="r" rtl="1">
              <a:buFontTx/>
              <a:buChar char="•"/>
            </a:pPr>
            <a:r>
              <a:rPr lang="ar-SA" altLang="ar-EG" sz="2200">
                <a:cs typeface="Times New Roman" panose="02020603050405020304" pitchFamily="18" charset="0"/>
              </a:rPr>
              <a:t>تمتص الصدمات بشكل فعال، مما يحمي اللاعبين من الإصابات</a:t>
            </a:r>
            <a:r>
              <a:rPr lang="ar-EG" altLang="ar-EG" sz="2200">
                <a:cs typeface="Times New Roman" panose="02020603050405020304" pitchFamily="18" charset="0"/>
              </a:rPr>
              <a:t>.</a:t>
            </a:r>
            <a:endParaRPr lang="ar-EG" altLang="ar-EG" sz="2200"/>
          </a:p>
          <a:p>
            <a:pPr algn="r" rtl="1">
              <a:buFontTx/>
              <a:buAutoNum type="arabicPeriod" startAt="6"/>
            </a:pPr>
            <a:r>
              <a:rPr lang="ar-SA" altLang="ar-EG" sz="2200" b="1">
                <a:cs typeface="Times New Roman" panose="02020603050405020304" pitchFamily="18" charset="0"/>
              </a:rPr>
              <a:t>قابلية الصيانة</a:t>
            </a:r>
            <a:r>
              <a:rPr lang="ar-EG" altLang="ar-EG" sz="2200" b="1">
                <a:cs typeface="Times New Roman" panose="02020603050405020304" pitchFamily="18" charset="0"/>
              </a:rPr>
              <a:t>:</a:t>
            </a:r>
            <a:endParaRPr lang="ar-EG" altLang="ar-EG" sz="2200"/>
          </a:p>
          <a:p>
            <a:pPr lvl="1" algn="r" rtl="1">
              <a:buFontTx/>
              <a:buChar char="•"/>
            </a:pPr>
            <a:r>
              <a:rPr lang="ar-SA" altLang="ar-EG" sz="2200">
                <a:cs typeface="Times New Roman" panose="02020603050405020304" pitchFamily="18" charset="0"/>
              </a:rPr>
              <a:t>يمكن إصلاح السطح بسهولة بإضافة طبقة جديدة من الطين أو الرمل</a:t>
            </a:r>
            <a:r>
              <a:rPr lang="ar-EG" altLang="ar-EG" sz="2200">
                <a:cs typeface="Times New Roman" panose="02020603050405020304" pitchFamily="18" charset="0"/>
              </a:rPr>
              <a:t>.</a:t>
            </a:r>
            <a:endParaRPr lang="ar-EG" altLang="ar-EG" sz="2200"/>
          </a:p>
          <a:p>
            <a:pPr algn="r" rtl="1">
              <a:buFontTx/>
              <a:buAutoNum type="arabicPeriod" startAt="7"/>
            </a:pPr>
            <a:r>
              <a:rPr lang="ar-SA" altLang="ar-EG" sz="2200" b="1">
                <a:cs typeface="Times New Roman" panose="02020603050405020304" pitchFamily="18" charset="0"/>
              </a:rPr>
              <a:t>التحكم في الحرارة</a:t>
            </a:r>
            <a:r>
              <a:rPr lang="ar-EG" altLang="ar-EG" sz="2200" b="1">
                <a:cs typeface="Times New Roman" panose="02020603050405020304" pitchFamily="18" charset="0"/>
              </a:rPr>
              <a:t>:</a:t>
            </a:r>
            <a:endParaRPr lang="ar-EG" altLang="ar-EG" sz="2200"/>
          </a:p>
          <a:p>
            <a:pPr lvl="1" algn="r" rtl="1">
              <a:buFontTx/>
              <a:buChar char="•"/>
            </a:pPr>
            <a:r>
              <a:rPr lang="ar-SA" altLang="ar-EG" sz="2200">
                <a:cs typeface="Times New Roman" panose="02020603050405020304" pitchFamily="18" charset="0"/>
              </a:rPr>
              <a:t>لا تصبح ساخنة مثل الأرضيات الصناعية، مما يجعلها مريحة في الطقس الحار</a:t>
            </a:r>
            <a:r>
              <a:rPr lang="ar-EG" altLang="ar-EG" sz="2200">
                <a:cs typeface="Times New Roman" panose="02020603050405020304" pitchFamily="18" charset="0"/>
              </a:rPr>
              <a:t>.</a:t>
            </a:r>
            <a:endParaRPr lang="ar-EG" altLang="ar-EG" sz="2200"/>
          </a:p>
          <a:p>
            <a:endParaRPr lang="ar-EG" altLang="ar-EG"/>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Content Placeholder 2">
            <a:extLst>
              <a:ext uri="{FF2B5EF4-FFF2-40B4-BE49-F238E27FC236}">
                <a16:creationId xmlns:a16="http://schemas.microsoft.com/office/drawing/2014/main" id="{64BB5493-EF24-B162-8D32-18035ADFBE6A}"/>
              </a:ext>
            </a:extLst>
          </p:cNvPr>
          <p:cNvSpPr>
            <a:spLocks noGrp="1" noChangeArrowheads="1"/>
          </p:cNvSpPr>
          <p:nvPr>
            <p:ph idx="1"/>
          </p:nvPr>
        </p:nvSpPr>
        <p:spPr>
          <a:xfrm>
            <a:off x="0" y="609599"/>
            <a:ext cx="8915400" cy="5178357"/>
          </a:xfrm>
        </p:spPr>
        <p:txBody>
          <a:bodyPr>
            <a:normAutofit/>
          </a:bodyPr>
          <a:lstStyle/>
          <a:p>
            <a:pPr algn="r" rtl="1"/>
            <a:r>
              <a:rPr lang="ar-EG" altLang="ar-EG" sz="2000" b="1" dirty="0"/>
              <a:t>عيوب الأرضيات الحمراء:</a:t>
            </a:r>
          </a:p>
          <a:p>
            <a:pPr algn="r" rtl="1">
              <a:buFont typeface="Times New Roman" panose="02020603050405020304" pitchFamily="18" charset="0"/>
              <a:buAutoNum type="arabicPeriod"/>
            </a:pPr>
            <a:r>
              <a:rPr lang="ar-EG" altLang="ar-EG" sz="2000" b="1" dirty="0"/>
              <a:t>الحاجة إلى صيانة دورية:</a:t>
            </a:r>
            <a:endParaRPr lang="ar-EG" altLang="ar-EG" sz="2000" dirty="0"/>
          </a:p>
          <a:p>
            <a:pPr lvl="1" algn="r" rtl="1">
              <a:buFont typeface="Times New Roman" panose="02020603050405020304" pitchFamily="18" charset="0"/>
              <a:buAutoNum type="arabicPeriod"/>
            </a:pPr>
            <a:r>
              <a:rPr lang="ar-EG" altLang="ar-EG" sz="2000" dirty="0"/>
              <a:t>تحتاج إلى إعادة التسوية وإضافة الطين أو الرمل بانتظام للحفاظ على جودة السطح.</a:t>
            </a:r>
          </a:p>
          <a:p>
            <a:pPr algn="r" rtl="1">
              <a:buFont typeface="Times New Roman" panose="02020603050405020304" pitchFamily="18" charset="0"/>
              <a:buAutoNum type="arabicPeriod"/>
            </a:pPr>
            <a:r>
              <a:rPr lang="ar-EG" altLang="ar-EG" sz="2000" b="1" dirty="0"/>
              <a:t>التأثر بالعوامل الجوية:</a:t>
            </a:r>
            <a:endParaRPr lang="ar-EG" altLang="ar-EG" sz="2000" dirty="0"/>
          </a:p>
          <a:p>
            <a:pPr lvl="1" algn="r" rtl="1">
              <a:buFont typeface="Times New Roman" panose="02020603050405020304" pitchFamily="18" charset="0"/>
              <a:buAutoNum type="arabicPeriod"/>
            </a:pPr>
            <a:r>
              <a:rPr lang="ar-EG" altLang="ar-EG" sz="2000" dirty="0"/>
              <a:t>تتأثر بسهولة بالأمطار، مما يجعلها غير مناسبة للأماكن ذات الأمطار الغزيرة أو المستمرة.</a:t>
            </a:r>
          </a:p>
          <a:p>
            <a:pPr algn="r" rtl="1">
              <a:buFont typeface="Times New Roman" panose="02020603050405020304" pitchFamily="18" charset="0"/>
              <a:buAutoNum type="arabicPeriod"/>
            </a:pPr>
            <a:r>
              <a:rPr lang="ar-EG" altLang="ar-EG" sz="2000" b="1" dirty="0"/>
              <a:t>إصدار الغبار:</a:t>
            </a:r>
            <a:endParaRPr lang="ar-EG" altLang="ar-EG" sz="2000" dirty="0"/>
          </a:p>
          <a:p>
            <a:pPr lvl="1" algn="r" rtl="1">
              <a:buFont typeface="Times New Roman" panose="02020603050405020304" pitchFamily="18" charset="0"/>
              <a:buAutoNum type="arabicPeriod"/>
            </a:pPr>
            <a:r>
              <a:rPr lang="ar-EG" altLang="ar-EG" sz="2000" dirty="0"/>
              <a:t>قد تصدر غبارًا عند الاستخدام المكثف، مما قد يسبب إزعاجًا للاعبين.</a:t>
            </a:r>
          </a:p>
          <a:p>
            <a:pPr algn="r" rtl="1">
              <a:buFont typeface="Times New Roman" panose="02020603050405020304" pitchFamily="18" charset="0"/>
              <a:buAutoNum type="arabicPeriod"/>
            </a:pPr>
            <a:r>
              <a:rPr lang="ar-EG" altLang="ar-EG" sz="2000" b="1" dirty="0"/>
              <a:t>عدم المتانة:</a:t>
            </a:r>
            <a:endParaRPr lang="ar-EG" altLang="ar-EG" sz="2000" dirty="0"/>
          </a:p>
          <a:p>
            <a:pPr lvl="1" algn="r" rtl="1">
              <a:buFont typeface="Times New Roman" panose="02020603050405020304" pitchFamily="18" charset="0"/>
              <a:buAutoNum type="arabicPeriod"/>
            </a:pPr>
            <a:r>
              <a:rPr lang="ar-EG" altLang="ar-EG" sz="2000" dirty="0"/>
              <a:t>قد يتآكل السطح بسرعة مع الاستخدام المكثف، خاصة في المناطق ذات الحركة العالية.</a:t>
            </a:r>
          </a:p>
          <a:p>
            <a:pPr algn="r" rtl="1">
              <a:buFont typeface="Times New Roman" panose="02020603050405020304" pitchFamily="18" charset="0"/>
              <a:buAutoNum type="arabicPeriod"/>
            </a:pPr>
            <a:r>
              <a:rPr lang="ar-EG" altLang="ar-EG" sz="2000" b="1" dirty="0"/>
              <a:t>محدودية الاستخدام:</a:t>
            </a:r>
            <a:endParaRPr lang="ar-EG" altLang="ar-EG" sz="2000" dirty="0"/>
          </a:p>
          <a:p>
            <a:pPr lvl="1" algn="r" rtl="1">
              <a:buFont typeface="Times New Roman" panose="02020603050405020304" pitchFamily="18" charset="0"/>
              <a:buAutoNum type="arabicPeriod"/>
            </a:pPr>
            <a:r>
              <a:rPr lang="ar-EG" altLang="ar-EG" sz="2000" dirty="0"/>
              <a:t>ليست مناسبة لجميع أنواع الرياضات بسبب سطحها الناعم وانخفاض معامل الاحتكاك.</a:t>
            </a:r>
          </a:p>
          <a:p>
            <a:pPr algn="r" rtl="1">
              <a:buFont typeface="Times New Roman" panose="02020603050405020304" pitchFamily="18" charset="0"/>
              <a:buAutoNum type="arabicPeriod"/>
            </a:pPr>
            <a:r>
              <a:rPr lang="ar-EG" altLang="ar-EG" sz="2000" b="1" dirty="0"/>
              <a:t>الحاجة إلى معدات متخصصة:</a:t>
            </a:r>
            <a:endParaRPr lang="ar-EG" altLang="ar-EG" sz="2000" dirty="0"/>
          </a:p>
          <a:p>
            <a:pPr lvl="1" algn="r" rtl="1">
              <a:buFont typeface="Times New Roman" panose="02020603050405020304" pitchFamily="18" charset="0"/>
              <a:buAutoNum type="arabicPeriod"/>
            </a:pPr>
            <a:r>
              <a:rPr lang="ar-EG" altLang="ar-EG" sz="2000" dirty="0"/>
              <a:t>تحتاج إلى أدوات خاصة للصيانة مثل أدوات التسوية وفرشاة توزيع الرمل.</a:t>
            </a:r>
          </a:p>
          <a:p>
            <a:endParaRPr lang="ar-EG" altLang="ar-EG"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Box 4">
            <a:extLst>
              <a:ext uri="{FF2B5EF4-FFF2-40B4-BE49-F238E27FC236}">
                <a16:creationId xmlns:a16="http://schemas.microsoft.com/office/drawing/2014/main" id="{BACA9451-4991-43A0-1D22-50CF80C8BCE7}"/>
              </a:ext>
            </a:extLst>
          </p:cNvPr>
          <p:cNvSpPr txBox="1">
            <a:spLocks noChangeArrowheads="1"/>
          </p:cNvSpPr>
          <p:nvPr/>
        </p:nvSpPr>
        <p:spPr bwMode="auto">
          <a:xfrm>
            <a:off x="339725" y="3581400"/>
            <a:ext cx="8551863"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rtl="1"/>
            <a:r>
              <a:rPr lang="ar-EG" altLang="ar-EG" sz="2200" b="1"/>
              <a:t>الخلاصة:</a:t>
            </a:r>
          </a:p>
          <a:p>
            <a:pPr algn="r" rtl="1"/>
            <a:r>
              <a:rPr lang="ar-EG" altLang="ar-EG" sz="2200"/>
              <a:t>الأرضيات الحمراء هي خيار تقليدي واقتصادي لملاعب التنس على الرغم من احتياجها إلى صيانة دورية، إلا أنها توفر سطحًا مريحًا وآمنًا للرياضيين. يُفضل استخدامها في المناطق ذات الطقس الجاف أو حيث تكون الصيانة الدورية ممكنة.</a:t>
            </a:r>
          </a:p>
        </p:txBody>
      </p:sp>
      <p:sp>
        <p:nvSpPr>
          <p:cNvPr id="69635" name="TextBox 6">
            <a:extLst>
              <a:ext uri="{FF2B5EF4-FFF2-40B4-BE49-F238E27FC236}">
                <a16:creationId xmlns:a16="http://schemas.microsoft.com/office/drawing/2014/main" id="{F306EC26-F351-4435-A6E2-1A31388B78EA}"/>
              </a:ext>
            </a:extLst>
          </p:cNvPr>
          <p:cNvSpPr txBox="1">
            <a:spLocks noChangeArrowheads="1"/>
          </p:cNvSpPr>
          <p:nvPr/>
        </p:nvSpPr>
        <p:spPr bwMode="auto">
          <a:xfrm>
            <a:off x="-34925" y="381000"/>
            <a:ext cx="89154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rtl="1"/>
            <a:r>
              <a:rPr lang="ar-EG" altLang="ar-EG" sz="2200" b="1"/>
              <a:t>الصيانة المطلوبة:</a:t>
            </a:r>
          </a:p>
          <a:p>
            <a:pPr algn="r" rtl="1">
              <a:buFont typeface="Times New Roman" panose="02020603050405020304" pitchFamily="18" charset="0"/>
              <a:buAutoNum type="arabicPeriod"/>
            </a:pPr>
            <a:r>
              <a:rPr lang="ar-EG" altLang="ar-EG" sz="2200" b="1"/>
              <a:t>إعادة التسوية:</a:t>
            </a:r>
            <a:endParaRPr lang="ar-EG" altLang="ar-EG" sz="2200"/>
          </a:p>
          <a:p>
            <a:pPr lvl="1" algn="r" rtl="1">
              <a:buFont typeface="Times New Roman" panose="02020603050405020304" pitchFamily="18" charset="0"/>
              <a:buAutoNum type="arabicPeriod"/>
            </a:pPr>
            <a:r>
              <a:rPr lang="ar-EG" altLang="ar-EG" sz="2200"/>
              <a:t>يجب تسوية السطح بانتظام باستخدام معدات خاصة ورش الماء  للحفاظ على استوائه.</a:t>
            </a:r>
          </a:p>
          <a:p>
            <a:pPr algn="r" rtl="1">
              <a:buFont typeface="Times New Roman" panose="02020603050405020304" pitchFamily="18" charset="0"/>
              <a:buAutoNum type="arabicPeriod"/>
            </a:pPr>
            <a:r>
              <a:rPr lang="ar-EG" altLang="ar-EG" sz="2200" b="1"/>
              <a:t>إضافة مواد جديدة:</a:t>
            </a:r>
            <a:endParaRPr lang="ar-EG" altLang="ar-EG" sz="2200"/>
          </a:p>
          <a:p>
            <a:pPr lvl="1" algn="r" rtl="1">
              <a:buFont typeface="Times New Roman" panose="02020603050405020304" pitchFamily="18" charset="0"/>
              <a:buAutoNum type="arabicPeriod"/>
            </a:pPr>
            <a:r>
              <a:rPr lang="ar-EG" altLang="ar-EG" sz="2200"/>
              <a:t>يتم إضافة طبقة جديدة من الطين أو الرمل بشكل دوري لتعويض التآكل.</a:t>
            </a:r>
          </a:p>
          <a:p>
            <a:pPr algn="r" rtl="1">
              <a:buFont typeface="Times New Roman" panose="02020603050405020304" pitchFamily="18" charset="0"/>
              <a:buAutoNum type="arabicPeriod"/>
            </a:pPr>
            <a:r>
              <a:rPr lang="ar-EG" altLang="ar-EG" sz="2200" b="1"/>
              <a:t>التنظيف:</a:t>
            </a:r>
            <a:endParaRPr lang="ar-EG" altLang="ar-EG" sz="2200"/>
          </a:p>
          <a:p>
            <a:pPr lvl="1" algn="r" rtl="1">
              <a:buFont typeface="Times New Roman" panose="02020603050405020304" pitchFamily="18" charset="0"/>
              <a:buAutoNum type="arabicPeriod"/>
            </a:pPr>
            <a:r>
              <a:rPr lang="ar-EG" altLang="ar-EG" sz="2200"/>
              <a:t>إزالة الأعشاب الضارة والغبار بشكل دوري للحفاظ على نظافة السطح.</a:t>
            </a:r>
          </a:p>
          <a:p>
            <a:pPr algn="r" rtl="1">
              <a:buFont typeface="Times New Roman" panose="02020603050405020304" pitchFamily="18" charset="0"/>
              <a:buAutoNum type="arabicPeriod"/>
            </a:pPr>
            <a:r>
              <a:rPr lang="ar-EG" altLang="ar-EG" sz="2200" b="1"/>
              <a:t>الصيانة بعد الأمطار:</a:t>
            </a:r>
            <a:endParaRPr lang="ar-EG" altLang="ar-EG" sz="2200"/>
          </a:p>
          <a:p>
            <a:pPr lvl="1" algn="r" rtl="1">
              <a:buFont typeface="Times New Roman" panose="02020603050405020304" pitchFamily="18" charset="0"/>
              <a:buAutoNum type="arabicPeriod"/>
            </a:pPr>
            <a:r>
              <a:rPr lang="ar-EG" altLang="ar-EG" sz="2200"/>
              <a:t>يجب تسوية الأرضية بعد الأمطار وإزالة المياه الزائدة لتجنب التشققات.</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0658" name="Picture 9">
            <a:extLst>
              <a:ext uri="{FF2B5EF4-FFF2-40B4-BE49-F238E27FC236}">
                <a16:creationId xmlns:a16="http://schemas.microsoft.com/office/drawing/2014/main" id="{ACB95856-BB91-3D84-E1A8-9B1A7BB01057}"/>
              </a:ext>
            </a:extLst>
          </p:cNvPr>
          <p:cNvPicPr>
            <a:picLocks noChangeAspect="1"/>
          </p:cNvPicPr>
          <p:nvPr/>
        </p:nvPicPr>
        <p:blipFill>
          <a:blip r:embed="rId2">
            <a:lum bright="20000" contrast="-70000"/>
            <a:extLst>
              <a:ext uri="{28A0092B-C50C-407E-A947-70E740481C1C}">
                <a14:useLocalDpi xmlns:a14="http://schemas.microsoft.com/office/drawing/2010/main" val="0"/>
              </a:ext>
            </a:extLst>
          </a:blip>
          <a:srcRect/>
          <a:stretch>
            <a:fillRect/>
          </a:stretch>
        </p:blipFill>
        <p:spPr bwMode="auto">
          <a:xfrm>
            <a:off x="-6350" y="1428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 name="Picture 4">
            <a:extLst>
              <a:ext uri="{FF2B5EF4-FFF2-40B4-BE49-F238E27FC236}">
                <a16:creationId xmlns:a16="http://schemas.microsoft.com/office/drawing/2014/main" id="{26965CF8-A643-2EF1-951D-04AF6A2CA1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5288" y="3914775"/>
            <a:ext cx="4824412" cy="285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4">
            <a:extLst>
              <a:ext uri="{FF2B5EF4-FFF2-40B4-BE49-F238E27FC236}">
                <a16:creationId xmlns:a16="http://schemas.microsoft.com/office/drawing/2014/main" id="{5EF93CE8-CA2B-B25E-F921-1E617CF701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63" y="3916363"/>
            <a:ext cx="4572000"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
            <a:extLst>
              <a:ext uri="{FF2B5EF4-FFF2-40B4-BE49-F238E27FC236}">
                <a16:creationId xmlns:a16="http://schemas.microsoft.com/office/drawing/2014/main" id="{8B6E5225-1410-79D0-DEC2-94489CFDE5C9}"/>
              </a:ext>
            </a:extLst>
          </p:cNvPr>
          <p:cNvSpPr txBox="1">
            <a:spLocks noChangeArrowheads="1"/>
          </p:cNvSpPr>
          <p:nvPr/>
        </p:nvSpPr>
        <p:spPr bwMode="auto">
          <a:xfrm>
            <a:off x="-554038" y="876300"/>
            <a:ext cx="5764213" cy="1143000"/>
          </a:xfrm>
          <a:prstGeom prst="rect">
            <a:avLst/>
          </a:prstGeom>
          <a:noFill/>
          <a:ln>
            <a:noFill/>
          </a:ln>
        </p:spPr>
        <p:txBody>
          <a:bodyPr anchor="ctr"/>
          <a:lstStyle>
            <a:lvl1pPr algn="ctr" rtl="1" eaLnBrk="0" fontAlgn="base" hangingPunct="0">
              <a:spcBef>
                <a:spcPct val="0"/>
              </a:spcBef>
              <a:spcAft>
                <a:spcPct val="0"/>
              </a:spcAft>
              <a:defRPr sz="4400">
                <a:solidFill>
                  <a:schemeClr val="tx2"/>
                </a:solidFill>
                <a:latin typeface="+mj-lt"/>
                <a:ea typeface="+mj-ea"/>
                <a:cs typeface="+mj-cs"/>
              </a:defRPr>
            </a:lvl1pPr>
            <a:lvl2pPr algn="ctr" rtl="1" eaLnBrk="0" fontAlgn="base" hangingPunct="0">
              <a:spcBef>
                <a:spcPct val="0"/>
              </a:spcBef>
              <a:spcAft>
                <a:spcPct val="0"/>
              </a:spcAft>
              <a:defRPr sz="4400">
                <a:solidFill>
                  <a:schemeClr val="tx2"/>
                </a:solidFill>
                <a:latin typeface="Times New Roman" charset="0"/>
              </a:defRPr>
            </a:lvl2pPr>
            <a:lvl3pPr algn="ctr" rtl="1" eaLnBrk="0" fontAlgn="base" hangingPunct="0">
              <a:spcBef>
                <a:spcPct val="0"/>
              </a:spcBef>
              <a:spcAft>
                <a:spcPct val="0"/>
              </a:spcAft>
              <a:defRPr sz="4400">
                <a:solidFill>
                  <a:schemeClr val="tx2"/>
                </a:solidFill>
                <a:latin typeface="Times New Roman" charset="0"/>
              </a:defRPr>
            </a:lvl3pPr>
            <a:lvl4pPr algn="ctr" rtl="1" eaLnBrk="0" fontAlgn="base" hangingPunct="0">
              <a:spcBef>
                <a:spcPct val="0"/>
              </a:spcBef>
              <a:spcAft>
                <a:spcPct val="0"/>
              </a:spcAft>
              <a:defRPr sz="4400">
                <a:solidFill>
                  <a:schemeClr val="tx2"/>
                </a:solidFill>
                <a:latin typeface="Times New Roman" charset="0"/>
              </a:defRPr>
            </a:lvl4pPr>
            <a:lvl5pPr algn="ctr" rtl="1" eaLnBrk="0" fontAlgn="base" hangingPunct="0">
              <a:spcBef>
                <a:spcPct val="0"/>
              </a:spcBef>
              <a:spcAft>
                <a:spcPct val="0"/>
              </a:spcAft>
              <a:defRPr sz="4400">
                <a:solidFill>
                  <a:schemeClr val="tx2"/>
                </a:solidFill>
                <a:latin typeface="Times New Roman" charset="0"/>
              </a:defRPr>
            </a:lvl5pPr>
            <a:lvl6pPr marL="457200" algn="ctr" rtl="1" fontAlgn="base">
              <a:spcBef>
                <a:spcPct val="0"/>
              </a:spcBef>
              <a:spcAft>
                <a:spcPct val="0"/>
              </a:spcAft>
              <a:defRPr sz="4400">
                <a:solidFill>
                  <a:schemeClr val="tx2"/>
                </a:solidFill>
                <a:latin typeface="Times New Roman" charset="0"/>
              </a:defRPr>
            </a:lvl6pPr>
            <a:lvl7pPr marL="914400" algn="ctr" rtl="1" fontAlgn="base">
              <a:spcBef>
                <a:spcPct val="0"/>
              </a:spcBef>
              <a:spcAft>
                <a:spcPct val="0"/>
              </a:spcAft>
              <a:defRPr sz="4400">
                <a:solidFill>
                  <a:schemeClr val="tx2"/>
                </a:solidFill>
                <a:latin typeface="Times New Roman" charset="0"/>
              </a:defRPr>
            </a:lvl7pPr>
            <a:lvl8pPr marL="1371600" algn="ctr" rtl="1" fontAlgn="base">
              <a:spcBef>
                <a:spcPct val="0"/>
              </a:spcBef>
              <a:spcAft>
                <a:spcPct val="0"/>
              </a:spcAft>
              <a:defRPr sz="4400">
                <a:solidFill>
                  <a:schemeClr val="tx2"/>
                </a:solidFill>
                <a:latin typeface="Times New Roman" charset="0"/>
              </a:defRPr>
            </a:lvl8pPr>
            <a:lvl9pPr marL="1828800" algn="ctr" rtl="1" fontAlgn="base">
              <a:spcBef>
                <a:spcPct val="0"/>
              </a:spcBef>
              <a:spcAft>
                <a:spcPct val="0"/>
              </a:spcAft>
              <a:defRPr sz="4400">
                <a:solidFill>
                  <a:schemeClr val="tx2"/>
                </a:solidFill>
                <a:latin typeface="Times New Roman" charset="0"/>
              </a:defRPr>
            </a:lvl9pPr>
          </a:lstStyle>
          <a:p>
            <a:pPr eaLnBrk="1" hangingPunct="1">
              <a:defRPr/>
            </a:pPr>
            <a:r>
              <a:rPr lang="en-US" sz="2800" kern="0" dirty="0" err="1">
                <a:solidFill>
                  <a:schemeClr val="bg1">
                    <a:lumMod val="95000"/>
                  </a:schemeClr>
                </a:solidFill>
              </a:rPr>
              <a:t>Diar</a:t>
            </a:r>
            <a:r>
              <a:rPr lang="en-US" sz="2800" kern="0" dirty="0">
                <a:solidFill>
                  <a:schemeClr val="bg1">
                    <a:lumMod val="95000"/>
                  </a:schemeClr>
                </a:solidFill>
              </a:rPr>
              <a:t> </a:t>
            </a:r>
            <a:r>
              <a:rPr lang="en-US" sz="2800" kern="0" dirty="0" err="1">
                <a:solidFill>
                  <a:schemeClr val="bg1">
                    <a:lumMod val="95000"/>
                  </a:schemeClr>
                </a:solidFill>
              </a:rPr>
              <a:t>Rabwa</a:t>
            </a:r>
            <a:r>
              <a:rPr lang="en-US" sz="2800" kern="0" dirty="0">
                <a:solidFill>
                  <a:schemeClr val="bg1">
                    <a:lumMod val="95000"/>
                  </a:schemeClr>
                </a:solidFill>
              </a:rPr>
              <a:t> Hotel</a:t>
            </a:r>
          </a:p>
        </p:txBody>
      </p:sp>
      <p:pic>
        <p:nvPicPr>
          <p:cNvPr id="70662" name="Picture 4" descr="A tennis court with several layers of gravel">
            <a:extLst>
              <a:ext uri="{FF2B5EF4-FFF2-40B4-BE49-F238E27FC236}">
                <a16:creationId xmlns:a16="http://schemas.microsoft.com/office/drawing/2014/main" id="{97813A88-261C-DEB3-1E81-D057F88E4F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738" y="150813"/>
            <a:ext cx="5451475" cy="366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3" name="Picture 6" descr="A collection of different tools">
            <a:extLst>
              <a:ext uri="{FF2B5EF4-FFF2-40B4-BE49-F238E27FC236}">
                <a16:creationId xmlns:a16="http://schemas.microsoft.com/office/drawing/2014/main" id="{1844DE20-4485-2437-3AD1-005CA86FE9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29300" y="2268538"/>
            <a:ext cx="3205163"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4" name="Picture 8" descr="A roll of white tape">
            <a:extLst>
              <a:ext uri="{FF2B5EF4-FFF2-40B4-BE49-F238E27FC236}">
                <a16:creationId xmlns:a16="http://schemas.microsoft.com/office/drawing/2014/main" id="{E63688EE-8E02-7EDF-DA18-39AEC0544F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48188" y="166688"/>
            <a:ext cx="1177925"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5" name="TextBox 9">
            <a:extLst>
              <a:ext uri="{FF2B5EF4-FFF2-40B4-BE49-F238E27FC236}">
                <a16:creationId xmlns:a16="http://schemas.microsoft.com/office/drawing/2014/main" id="{9102FC4E-BD8D-AFA3-AEBB-299B1B5B89C1}"/>
              </a:ext>
            </a:extLst>
          </p:cNvPr>
          <p:cNvSpPr txBox="1">
            <a:spLocks noChangeArrowheads="1"/>
          </p:cNvSpPr>
          <p:nvPr/>
        </p:nvSpPr>
        <p:spPr bwMode="auto">
          <a:xfrm>
            <a:off x="3084513" y="2033588"/>
            <a:ext cx="27352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l" rtl="0">
              <a:spcBef>
                <a:spcPct val="0"/>
              </a:spcBef>
              <a:buFontTx/>
              <a:buNone/>
            </a:pPr>
            <a:r>
              <a:rPr lang="en-US" altLang="ar-EG" sz="1200">
                <a:solidFill>
                  <a:srgbClr val="002060"/>
                </a:solidFill>
              </a:rPr>
              <a:t>6-PVC Tennis Lines </a:t>
            </a:r>
            <a:endParaRPr lang="ar-EG" altLang="ar-EG" sz="1200">
              <a:solidFill>
                <a:srgbClr val="002060"/>
              </a:solidFill>
            </a:endParaRPr>
          </a:p>
        </p:txBody>
      </p:sp>
      <p:pic>
        <p:nvPicPr>
          <p:cNvPr id="70666" name="Picture 24" descr="A person playing tennis on a clay court">
            <a:extLst>
              <a:ext uri="{FF2B5EF4-FFF2-40B4-BE49-F238E27FC236}">
                <a16:creationId xmlns:a16="http://schemas.microsoft.com/office/drawing/2014/main" id="{C7CE26B9-9B6C-E4E7-9833-BFBA730BF4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19775" y="150813"/>
            <a:ext cx="3203575"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7" name="TextBox 26">
            <a:extLst>
              <a:ext uri="{FF2B5EF4-FFF2-40B4-BE49-F238E27FC236}">
                <a16:creationId xmlns:a16="http://schemas.microsoft.com/office/drawing/2014/main" id="{C1B3854B-B82F-9A63-B06E-32442D52FD94}"/>
              </a:ext>
            </a:extLst>
          </p:cNvPr>
          <p:cNvSpPr txBox="1">
            <a:spLocks noChangeArrowheads="1"/>
          </p:cNvSpPr>
          <p:nvPr/>
        </p:nvSpPr>
        <p:spPr bwMode="auto">
          <a:xfrm>
            <a:off x="3903663" y="2316163"/>
            <a:ext cx="27352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l" rtl="0">
              <a:spcBef>
                <a:spcPct val="0"/>
              </a:spcBef>
              <a:buFontTx/>
              <a:buNone/>
            </a:pPr>
            <a:r>
              <a:rPr lang="en-US" altLang="ar-EG" sz="1200">
                <a:solidFill>
                  <a:srgbClr val="002060"/>
                </a:solidFill>
              </a:rPr>
              <a:t>5-Red Clay </a:t>
            </a:r>
            <a:endParaRPr lang="ar-EG" altLang="ar-EG" sz="1200">
              <a:solidFill>
                <a:srgbClr val="002060"/>
              </a:solidFill>
            </a:endParaRPr>
          </a:p>
        </p:txBody>
      </p:sp>
      <p:sp>
        <p:nvSpPr>
          <p:cNvPr id="70668" name="TextBox 27">
            <a:extLst>
              <a:ext uri="{FF2B5EF4-FFF2-40B4-BE49-F238E27FC236}">
                <a16:creationId xmlns:a16="http://schemas.microsoft.com/office/drawing/2014/main" id="{5269BA36-CA4B-931E-2860-9D7BBF6B3E8B}"/>
              </a:ext>
            </a:extLst>
          </p:cNvPr>
          <p:cNvSpPr txBox="1">
            <a:spLocks noChangeArrowheads="1"/>
          </p:cNvSpPr>
          <p:nvPr/>
        </p:nvSpPr>
        <p:spPr bwMode="auto">
          <a:xfrm>
            <a:off x="3883025" y="2538413"/>
            <a:ext cx="27336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l" rtl="0">
              <a:spcBef>
                <a:spcPct val="0"/>
              </a:spcBef>
              <a:buFontTx/>
              <a:buNone/>
            </a:pPr>
            <a:r>
              <a:rPr lang="en-US" altLang="ar-EG" sz="1200">
                <a:solidFill>
                  <a:srgbClr val="002060"/>
                </a:solidFill>
              </a:rPr>
              <a:t>4-Mixed Red Clay Subsurface </a:t>
            </a:r>
            <a:endParaRPr lang="ar-EG" altLang="ar-EG" sz="1200">
              <a:solidFill>
                <a:srgbClr val="002060"/>
              </a:solidFill>
            </a:endParaRPr>
          </a:p>
        </p:txBody>
      </p:sp>
      <p:sp>
        <p:nvSpPr>
          <p:cNvPr id="70669" name="TextBox 29">
            <a:extLst>
              <a:ext uri="{FF2B5EF4-FFF2-40B4-BE49-F238E27FC236}">
                <a16:creationId xmlns:a16="http://schemas.microsoft.com/office/drawing/2014/main" id="{FBA4369F-3868-DA08-FBE1-EC2AFFA36C57}"/>
              </a:ext>
            </a:extLst>
          </p:cNvPr>
          <p:cNvSpPr txBox="1">
            <a:spLocks noChangeArrowheads="1"/>
          </p:cNvSpPr>
          <p:nvPr/>
        </p:nvSpPr>
        <p:spPr bwMode="auto">
          <a:xfrm>
            <a:off x="3897313" y="2771775"/>
            <a:ext cx="52943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l" rtl="0">
              <a:spcBef>
                <a:spcPct val="0"/>
              </a:spcBef>
              <a:buFontTx/>
              <a:buNone/>
            </a:pPr>
            <a:r>
              <a:rPr lang="en-US" altLang="ar-EG" sz="1200">
                <a:solidFill>
                  <a:srgbClr val="002060"/>
                </a:solidFill>
              </a:rPr>
              <a:t>3-Sweet Sand</a:t>
            </a:r>
            <a:endParaRPr lang="ar-EG" altLang="ar-EG" sz="1200">
              <a:solidFill>
                <a:srgbClr val="002060"/>
              </a:solidFill>
            </a:endParaRPr>
          </a:p>
        </p:txBody>
      </p:sp>
      <p:sp>
        <p:nvSpPr>
          <p:cNvPr id="70670" name="TextBox 31">
            <a:extLst>
              <a:ext uri="{FF2B5EF4-FFF2-40B4-BE49-F238E27FC236}">
                <a16:creationId xmlns:a16="http://schemas.microsoft.com/office/drawing/2014/main" id="{F5EDF770-094D-34FD-0BD3-023956B753B2}"/>
              </a:ext>
            </a:extLst>
          </p:cNvPr>
          <p:cNvSpPr txBox="1">
            <a:spLocks noChangeArrowheads="1"/>
          </p:cNvSpPr>
          <p:nvPr/>
        </p:nvSpPr>
        <p:spPr bwMode="auto">
          <a:xfrm>
            <a:off x="3914775" y="3027363"/>
            <a:ext cx="52959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l" rtl="0">
              <a:spcBef>
                <a:spcPct val="0"/>
              </a:spcBef>
              <a:buFontTx/>
              <a:buNone/>
            </a:pPr>
            <a:r>
              <a:rPr lang="en-US" altLang="ar-EG" sz="1200">
                <a:solidFill>
                  <a:srgbClr val="002060"/>
                </a:solidFill>
              </a:rPr>
              <a:t>2- Subbase  </a:t>
            </a:r>
            <a:endParaRPr lang="ar-EG" altLang="ar-EG" sz="1200">
              <a:solidFill>
                <a:srgbClr val="002060"/>
              </a:solidFill>
            </a:endParaRPr>
          </a:p>
        </p:txBody>
      </p:sp>
      <p:sp>
        <p:nvSpPr>
          <p:cNvPr id="70671" name="TextBox 33">
            <a:extLst>
              <a:ext uri="{FF2B5EF4-FFF2-40B4-BE49-F238E27FC236}">
                <a16:creationId xmlns:a16="http://schemas.microsoft.com/office/drawing/2014/main" id="{28E092EA-407C-CFDE-4532-D4404757E22B}"/>
              </a:ext>
            </a:extLst>
          </p:cNvPr>
          <p:cNvSpPr txBox="1">
            <a:spLocks noChangeArrowheads="1"/>
          </p:cNvSpPr>
          <p:nvPr/>
        </p:nvSpPr>
        <p:spPr bwMode="auto">
          <a:xfrm>
            <a:off x="3883025" y="3352800"/>
            <a:ext cx="52959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l" rtl="0">
              <a:spcBef>
                <a:spcPct val="0"/>
              </a:spcBef>
              <a:buFontTx/>
              <a:buNone/>
            </a:pPr>
            <a:r>
              <a:rPr lang="en-US" altLang="ar-EG" sz="1200">
                <a:solidFill>
                  <a:srgbClr val="000066"/>
                </a:solidFill>
              </a:rPr>
              <a:t>1- Natural Soil  </a:t>
            </a:r>
            <a:endParaRPr lang="ar-EG" altLang="ar-EG" sz="1200">
              <a:solidFill>
                <a:srgbClr val="000066"/>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Title 1">
            <a:extLst>
              <a:ext uri="{FF2B5EF4-FFF2-40B4-BE49-F238E27FC236}">
                <a16:creationId xmlns:a16="http://schemas.microsoft.com/office/drawing/2014/main" id="{330B3539-22C5-3851-812C-A0D3841E97C6}"/>
              </a:ext>
            </a:extLst>
          </p:cNvPr>
          <p:cNvSpPr>
            <a:spLocks noGrp="1" noChangeArrowheads="1"/>
          </p:cNvSpPr>
          <p:nvPr>
            <p:ph type="title"/>
          </p:nvPr>
        </p:nvSpPr>
        <p:spPr>
          <a:xfrm>
            <a:off x="762000" y="255588"/>
            <a:ext cx="7772400" cy="1143000"/>
          </a:xfrm>
        </p:spPr>
        <p:txBody>
          <a:bodyPr/>
          <a:lstStyle/>
          <a:p>
            <a:r>
              <a:rPr lang="ar-EG" altLang="ar-EG" sz="2400" b="1" u="sng" dirty="0">
                <a:solidFill>
                  <a:srgbClr val="FF0000"/>
                </a:solidFill>
              </a:rPr>
              <a:t>مقاسات ملاعب التنس :-</a:t>
            </a:r>
          </a:p>
        </p:txBody>
      </p:sp>
      <p:sp>
        <p:nvSpPr>
          <p:cNvPr id="71684" name="Content Placeholder 7">
            <a:extLst>
              <a:ext uri="{FF2B5EF4-FFF2-40B4-BE49-F238E27FC236}">
                <a16:creationId xmlns:a16="http://schemas.microsoft.com/office/drawing/2014/main" id="{34B4084C-2A5C-8A3C-7443-B275A0626D69}"/>
              </a:ext>
            </a:extLst>
          </p:cNvPr>
          <p:cNvSpPr>
            <a:spLocks noGrp="1" noChangeArrowheads="1"/>
          </p:cNvSpPr>
          <p:nvPr>
            <p:ph idx="1"/>
          </p:nvPr>
        </p:nvSpPr>
        <p:spPr/>
        <p:txBody>
          <a:bodyPr/>
          <a:lstStyle/>
          <a:p>
            <a:endParaRPr lang="ar-EG" altLang="ar-EG"/>
          </a:p>
        </p:txBody>
      </p:sp>
      <p:pic>
        <p:nvPicPr>
          <p:cNvPr id="71685" name="Picture 6" descr="A tennis court with measurements">
            <a:extLst>
              <a:ext uri="{FF2B5EF4-FFF2-40B4-BE49-F238E27FC236}">
                <a16:creationId xmlns:a16="http://schemas.microsoft.com/office/drawing/2014/main" id="{921E4BBA-D4D8-A6FD-8F5E-43B85BABCD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50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portMaster_ Tennis Court Resurfacing - Mixing and Applying Acrylic Resurfacer">
            <a:hlinkClick r:id="" action="ppaction://media"/>
            <a:extLst>
              <a:ext uri="{FF2B5EF4-FFF2-40B4-BE49-F238E27FC236}">
                <a16:creationId xmlns:a16="http://schemas.microsoft.com/office/drawing/2014/main" id="{A483D769-5B20-0710-C0C6-4BA6A0AB7D17}"/>
              </a:ext>
            </a:extLst>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4837" y="0"/>
            <a:ext cx="9127066" cy="6705600"/>
          </a:xfrm>
          <a:prstGeom prst="rect">
            <a:avLst/>
          </a:prstGeom>
        </p:spPr>
      </p:pic>
    </p:spTree>
    <p:extLst>
      <p:ext uri="{BB962C8B-B14F-4D97-AF65-F5344CB8AC3E}">
        <p14:creationId xmlns:p14="http://schemas.microsoft.com/office/powerpoint/2010/main" val="4233803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5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3" descr="A red brick on a white background">
            <a:extLst>
              <a:ext uri="{FF2B5EF4-FFF2-40B4-BE49-F238E27FC236}">
                <a16:creationId xmlns:a16="http://schemas.microsoft.com/office/drawing/2014/main" id="{7805575A-7403-D817-8861-A4DA9CAED8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8" y="1935163"/>
            <a:ext cx="3076575"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extBox 4">
            <a:extLst>
              <a:ext uri="{FF2B5EF4-FFF2-40B4-BE49-F238E27FC236}">
                <a16:creationId xmlns:a16="http://schemas.microsoft.com/office/drawing/2014/main" id="{E76FE46A-4BD2-6EB0-4833-6D57FAC54CDF}"/>
              </a:ext>
            </a:extLst>
          </p:cNvPr>
          <p:cNvSpPr txBox="1">
            <a:spLocks noChangeArrowheads="1"/>
          </p:cNvSpPr>
          <p:nvPr/>
        </p:nvSpPr>
        <p:spPr bwMode="auto">
          <a:xfrm>
            <a:off x="152400" y="114300"/>
            <a:ext cx="88201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ar-EG" altLang="ar-EG" sz="2400" b="1" u="sng">
                <a:solidFill>
                  <a:srgbClr val="FF0000"/>
                </a:solidFill>
              </a:rPr>
              <a:t>5- البلاطات المطاطية </a:t>
            </a:r>
            <a:r>
              <a:rPr lang="en-US" altLang="ar-EG" sz="2400" b="1" u="sng">
                <a:solidFill>
                  <a:srgbClr val="FF0000"/>
                </a:solidFill>
              </a:rPr>
              <a:t> (Rubber Tiles) </a:t>
            </a:r>
            <a:r>
              <a:rPr lang="ar-EG" altLang="ar-EG" sz="2400" b="1" u="sng">
                <a:solidFill>
                  <a:srgbClr val="FF0000"/>
                </a:solidFill>
              </a:rPr>
              <a:t>والبردورات الرياضية </a:t>
            </a:r>
            <a:r>
              <a:rPr lang="en-US" altLang="ar-EG" sz="2400" b="1" u="sng">
                <a:solidFill>
                  <a:srgbClr val="FF0000"/>
                </a:solidFill>
              </a:rPr>
              <a:t>(Sports Borders)</a:t>
            </a:r>
          </a:p>
          <a:p>
            <a:pPr>
              <a:spcBef>
                <a:spcPct val="0"/>
              </a:spcBef>
              <a:buFontTx/>
              <a:buNone/>
            </a:pPr>
            <a:endParaRPr lang="en-US" altLang="ar-EG" sz="2400">
              <a:solidFill>
                <a:srgbClr val="050607"/>
              </a:solidFill>
            </a:endParaRPr>
          </a:p>
        </p:txBody>
      </p:sp>
      <p:sp>
        <p:nvSpPr>
          <p:cNvPr id="72708" name="TextBox 2">
            <a:extLst>
              <a:ext uri="{FF2B5EF4-FFF2-40B4-BE49-F238E27FC236}">
                <a16:creationId xmlns:a16="http://schemas.microsoft.com/office/drawing/2014/main" id="{447F31BA-E50F-DD6B-62F3-6E3D4C492F16}"/>
              </a:ext>
            </a:extLst>
          </p:cNvPr>
          <p:cNvSpPr txBox="1">
            <a:spLocks noChangeArrowheads="1"/>
          </p:cNvSpPr>
          <p:nvPr/>
        </p:nvSpPr>
        <p:spPr bwMode="auto">
          <a:xfrm>
            <a:off x="-36513" y="766763"/>
            <a:ext cx="8991601"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rtl="1"/>
            <a:r>
              <a:rPr lang="ar-EG" altLang="ar-EG" sz="2200"/>
              <a:t>البلاطات المطاطية هي نوع من الأرضيات المستخدمة في المنشآت الرياضية، صالات الجيم، والملاعب، وتُصنع من المطاط الطبيعي أو المطاط المعاد تدويره. تتميز بمرونتها العالية وسهولة تركيبها وتتوفر بسماكات مختلفة حسب الاستخدام .</a:t>
            </a:r>
          </a:p>
        </p:txBody>
      </p:sp>
      <p:pic>
        <p:nvPicPr>
          <p:cNvPr id="72709" name="Content Placeholder 5" descr="A close-up of a dog toy">
            <a:extLst>
              <a:ext uri="{FF2B5EF4-FFF2-40B4-BE49-F238E27FC236}">
                <a16:creationId xmlns:a16="http://schemas.microsoft.com/office/drawing/2014/main" id="{BC54D242-7910-5EB4-F278-B9BAB102CA4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715000" y="2670175"/>
            <a:ext cx="3103563" cy="1978025"/>
          </a:xfrm>
        </p:spPr>
      </p:pic>
      <p:pic>
        <p:nvPicPr>
          <p:cNvPr id="72710" name="Picture 7" descr="A close-up of several pieces of rubber mat">
            <a:extLst>
              <a:ext uri="{FF2B5EF4-FFF2-40B4-BE49-F238E27FC236}">
                <a16:creationId xmlns:a16="http://schemas.microsoft.com/office/drawing/2014/main" id="{38B38C35-D8EF-4357-D326-7B970DECEC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2411413"/>
            <a:ext cx="2825750" cy="230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1" name="Picture 9" descr="A close-up of several rubber tiles">
            <a:extLst>
              <a:ext uri="{FF2B5EF4-FFF2-40B4-BE49-F238E27FC236}">
                <a16:creationId xmlns:a16="http://schemas.microsoft.com/office/drawing/2014/main" id="{D8067AF9-3118-E4CE-AC6B-C75A7E88DB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1463" y="4721225"/>
            <a:ext cx="3103562" cy="206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2" name="Picture 11" descr="A stack of rubber flooring samples">
            <a:extLst>
              <a:ext uri="{FF2B5EF4-FFF2-40B4-BE49-F238E27FC236}">
                <a16:creationId xmlns:a16="http://schemas.microsoft.com/office/drawing/2014/main" id="{FD8C7A15-7A0F-E632-94AB-B0849CC4D0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738" y="4071938"/>
            <a:ext cx="2760662" cy="276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2">
            <a:extLst>
              <a:ext uri="{FF2B5EF4-FFF2-40B4-BE49-F238E27FC236}">
                <a16:creationId xmlns:a16="http://schemas.microsoft.com/office/drawing/2014/main" id="{40ED0AF1-C24B-FDC6-E7A8-C871FA8EFD88}"/>
              </a:ext>
            </a:extLst>
          </p:cNvPr>
          <p:cNvSpPr txBox="1">
            <a:spLocks noChangeArrowheads="1"/>
          </p:cNvSpPr>
          <p:nvPr/>
        </p:nvSpPr>
        <p:spPr bwMode="auto">
          <a:xfrm>
            <a:off x="228600" y="664352"/>
            <a:ext cx="8686800"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rtl="1"/>
            <a:r>
              <a:rPr lang="ar-EG" altLang="ar-EG" b="1" dirty="0">
                <a:solidFill>
                  <a:srgbClr val="FF0000"/>
                </a:solidFill>
              </a:rPr>
              <a:t>5</a:t>
            </a:r>
            <a:r>
              <a:rPr lang="ar-EG" altLang="ar-EG" sz="2200" b="1" dirty="0">
                <a:solidFill>
                  <a:srgbClr val="FF0000"/>
                </a:solidFill>
              </a:rPr>
              <a:t>. التكيف مع مختلف الأنشطة:</a:t>
            </a:r>
          </a:p>
          <a:p>
            <a:pPr algn="r" rtl="1">
              <a:buFont typeface="Arial" panose="020B0604020202020204" pitchFamily="34" charset="0"/>
              <a:buChar char="•"/>
            </a:pPr>
            <a:r>
              <a:rPr lang="ar-EG" altLang="ar-EG" sz="2200" dirty="0"/>
              <a:t>يمكن استخدامها في مجموعة متنوعة من الرياضات مثل كرة القدم، الجولف، وألعاب القوى.</a:t>
            </a:r>
          </a:p>
          <a:p>
            <a:pPr algn="r" rtl="1">
              <a:buFont typeface="Arial" panose="020B0604020202020204" pitchFamily="34" charset="0"/>
              <a:buChar char="•"/>
            </a:pPr>
            <a:r>
              <a:rPr lang="ar-EG" altLang="ar-EG" sz="2200" dirty="0"/>
              <a:t>الأرضيات الطينية مثل تلك المستخدمة في ملاعب التنس تتيح تحكمًا عاليًا في الكرة وأداءً مميزًا.</a:t>
            </a:r>
          </a:p>
          <a:p>
            <a:pPr algn="r" rtl="1"/>
            <a:r>
              <a:rPr lang="ar-EG" altLang="ar-EG" sz="2200" b="1" dirty="0">
                <a:solidFill>
                  <a:srgbClr val="FF0000"/>
                </a:solidFill>
              </a:rPr>
              <a:t>6. سهولة الصيانة (في بعض الأنواع):</a:t>
            </a:r>
          </a:p>
          <a:p>
            <a:pPr algn="r" rtl="1">
              <a:buFont typeface="Arial" panose="020B0604020202020204" pitchFamily="34" charset="0"/>
              <a:buChar char="•"/>
            </a:pPr>
            <a:r>
              <a:rPr lang="ar-EG" altLang="ar-EG" sz="2200" dirty="0"/>
              <a:t>العشب الطبيعي يمكن إصلاحه وإعادة زراعته بسهولة في حال تعرضه للتلف.</a:t>
            </a:r>
          </a:p>
          <a:p>
            <a:pPr algn="r" rtl="1">
              <a:buFont typeface="Arial" panose="020B0604020202020204" pitchFamily="34" charset="0"/>
              <a:buChar char="•"/>
            </a:pPr>
            <a:r>
              <a:rPr lang="ar-EG" altLang="ar-EG" sz="2200" dirty="0"/>
              <a:t>الأرضيات الحمرة للتنس يمكن تسويتها وإعادة تعبئتها.</a:t>
            </a:r>
          </a:p>
          <a:p>
            <a:pPr algn="r" rtl="1"/>
            <a:r>
              <a:rPr lang="ar-EG" altLang="ar-EG" sz="2200" b="1" dirty="0">
                <a:solidFill>
                  <a:srgbClr val="FF0000"/>
                </a:solidFill>
              </a:rPr>
              <a:t>7. التكلفة الأولية المنخفضة:</a:t>
            </a:r>
          </a:p>
          <a:p>
            <a:pPr algn="r" rtl="1">
              <a:buFont typeface="Arial" panose="020B0604020202020204" pitchFamily="34" charset="0"/>
              <a:buChar char="•"/>
            </a:pPr>
            <a:r>
              <a:rPr lang="ar-EG" altLang="ar-EG" sz="2200" dirty="0"/>
              <a:t>في بعض الأحيان، تكون تكلفة تركيب الأرضيات الطبيعية أقل من الأرضيات الصناعية، خاصة في المناطق التي يتوافر فيها العشب أو التربة المحلية بشكل كبير.</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Content Placeholder 5" descr="A close-up of a dog toy">
            <a:extLst>
              <a:ext uri="{FF2B5EF4-FFF2-40B4-BE49-F238E27FC236}">
                <a16:creationId xmlns:a16="http://schemas.microsoft.com/office/drawing/2014/main" id="{3B8CF09A-0A7E-8C80-63BD-3F016895B27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209365" y="2557462"/>
            <a:ext cx="3103563" cy="1743075"/>
          </a:xfrm>
        </p:spPr>
      </p:pic>
      <p:pic>
        <p:nvPicPr>
          <p:cNvPr id="73731" name="Picture 7" descr="A close-up of several pieces of rubber mat">
            <a:extLst>
              <a:ext uri="{FF2B5EF4-FFF2-40B4-BE49-F238E27FC236}">
                <a16:creationId xmlns:a16="http://schemas.microsoft.com/office/drawing/2014/main" id="{F1C39910-6494-E565-8224-DA0330409D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7" y="665231"/>
            <a:ext cx="3267075" cy="266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Picture 9" descr="A close-up of several rubber tiles">
            <a:extLst>
              <a:ext uri="{FF2B5EF4-FFF2-40B4-BE49-F238E27FC236}">
                <a16:creationId xmlns:a16="http://schemas.microsoft.com/office/drawing/2014/main" id="{77F04D1C-FC28-46B4-1519-621F1C7156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9365" y="665231"/>
            <a:ext cx="3103563" cy="206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11" descr="A stack of rubber flooring samples&#10;&#10;Description automatically generated">
            <a:extLst>
              <a:ext uri="{FF2B5EF4-FFF2-40B4-BE49-F238E27FC236}">
                <a16:creationId xmlns:a16="http://schemas.microsoft.com/office/drawing/2014/main" id="{14C50933-4E85-163E-F7D8-F18ECB3FA8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198" y="3256435"/>
            <a:ext cx="3267075"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4" name="Picture 13" descr="A red brick on a white background">
            <a:extLst>
              <a:ext uri="{FF2B5EF4-FFF2-40B4-BE49-F238E27FC236}">
                <a16:creationId xmlns:a16="http://schemas.microsoft.com/office/drawing/2014/main" id="{FBE8ED90-355B-96FE-0B59-D5294BC8A8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09365" y="4218460"/>
            <a:ext cx="3076575"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Box 4">
            <a:extLst>
              <a:ext uri="{FF2B5EF4-FFF2-40B4-BE49-F238E27FC236}">
                <a16:creationId xmlns:a16="http://schemas.microsoft.com/office/drawing/2014/main" id="{91110A2C-2068-46EE-04E1-2439914BEA68}"/>
              </a:ext>
            </a:extLst>
          </p:cNvPr>
          <p:cNvSpPr txBox="1">
            <a:spLocks noChangeArrowheads="1"/>
          </p:cNvSpPr>
          <p:nvPr/>
        </p:nvSpPr>
        <p:spPr bwMode="auto">
          <a:xfrm>
            <a:off x="-152400" y="180975"/>
            <a:ext cx="9144000"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rtl="1"/>
            <a:r>
              <a:rPr lang="ar-EG" altLang="ar-EG" sz="2200" b="1"/>
              <a:t>مميزات البلاطات المطاطية:</a:t>
            </a:r>
          </a:p>
          <a:p>
            <a:pPr algn="r" rtl="1">
              <a:buFont typeface="Times New Roman" panose="02020603050405020304" pitchFamily="18" charset="0"/>
              <a:buAutoNum type="arabicPeriod"/>
            </a:pPr>
            <a:r>
              <a:rPr lang="ar-EG" altLang="ar-EG" sz="2200" b="1"/>
              <a:t>امتصاص الصدمات:</a:t>
            </a:r>
            <a:endParaRPr lang="ar-EG" altLang="ar-EG" sz="2200"/>
          </a:p>
          <a:p>
            <a:pPr lvl="1" algn="r" rtl="1">
              <a:buFont typeface="Times New Roman" panose="02020603050405020304" pitchFamily="18" charset="0"/>
              <a:buAutoNum type="arabicPeriod"/>
            </a:pPr>
            <a:r>
              <a:rPr lang="ar-EG" altLang="ar-EG" sz="2200"/>
              <a:t>توفر سطحًا مرنًا يقلل من خطر الإصابات الناتجة عن السقوط أو القفز.</a:t>
            </a:r>
          </a:p>
          <a:p>
            <a:pPr lvl="1" algn="r" rtl="1">
              <a:buFont typeface="Times New Roman" panose="02020603050405020304" pitchFamily="18" charset="0"/>
              <a:buAutoNum type="arabicPeriod"/>
            </a:pPr>
            <a:r>
              <a:rPr lang="ar-EG" altLang="ar-EG" sz="2200"/>
              <a:t>تحمي اللاعبين من إجهاد المفاصل.</a:t>
            </a:r>
          </a:p>
          <a:p>
            <a:pPr algn="r" rtl="1">
              <a:buFont typeface="Times New Roman" panose="02020603050405020304" pitchFamily="18" charset="0"/>
              <a:buAutoNum type="arabicPeriod"/>
            </a:pPr>
            <a:r>
              <a:rPr lang="ar-EG" altLang="ar-EG" sz="2200" b="1"/>
              <a:t>مقاومة الانزلاق:</a:t>
            </a:r>
            <a:endParaRPr lang="ar-EG" altLang="ar-EG" sz="2200"/>
          </a:p>
          <a:p>
            <a:pPr lvl="1" algn="r" rtl="1">
              <a:buFont typeface="Times New Roman" panose="02020603050405020304" pitchFamily="18" charset="0"/>
              <a:buAutoNum type="arabicPeriod"/>
            </a:pPr>
            <a:r>
              <a:rPr lang="ar-EG" altLang="ar-EG" sz="2200"/>
              <a:t>السطح المطاطي يقلل من احتمالية الانزلاق حتى في الظروف الرطبة.</a:t>
            </a:r>
          </a:p>
          <a:p>
            <a:pPr algn="r" rtl="1">
              <a:buFont typeface="Times New Roman" panose="02020603050405020304" pitchFamily="18" charset="0"/>
              <a:buAutoNum type="arabicPeriod"/>
            </a:pPr>
            <a:r>
              <a:rPr lang="ar-EG" altLang="ar-EG" sz="2200" b="1"/>
              <a:t>التنوع في السماكة:</a:t>
            </a:r>
            <a:endParaRPr lang="ar-EG" altLang="ar-EG" sz="2200"/>
          </a:p>
          <a:p>
            <a:pPr lvl="1" algn="r" rtl="1">
              <a:buFont typeface="Times New Roman" panose="02020603050405020304" pitchFamily="18" charset="0"/>
              <a:buAutoNum type="arabicPeriod"/>
            </a:pPr>
            <a:r>
              <a:rPr lang="ar-EG" altLang="ar-EG" sz="2200"/>
              <a:t>تأتي بسماكات مختلفة تناسب احتياجات المنشآت الرياضية، من الألعاب الثقيلة إلى الأنشطة الخفيفة.</a:t>
            </a:r>
          </a:p>
          <a:p>
            <a:pPr algn="r" rtl="1">
              <a:buFont typeface="Times New Roman" panose="02020603050405020304" pitchFamily="18" charset="0"/>
              <a:buAutoNum type="arabicPeriod"/>
            </a:pPr>
            <a:r>
              <a:rPr lang="ar-EG" altLang="ar-EG" sz="2200" b="1"/>
              <a:t>التحمل والمتانة:</a:t>
            </a:r>
            <a:endParaRPr lang="ar-EG" altLang="ar-EG" sz="2200"/>
          </a:p>
          <a:p>
            <a:pPr lvl="1" algn="r" rtl="1">
              <a:buFont typeface="Times New Roman" panose="02020603050405020304" pitchFamily="18" charset="0"/>
              <a:buAutoNum type="arabicPeriod"/>
            </a:pPr>
            <a:r>
              <a:rPr lang="ar-EG" altLang="ar-EG" sz="2200"/>
              <a:t>قادرة على تحمل الضغط العالي والاستخدام المكثف لفترات طويلة.</a:t>
            </a:r>
          </a:p>
          <a:p>
            <a:pPr algn="r" rtl="1">
              <a:buFont typeface="Times New Roman" panose="02020603050405020304" pitchFamily="18" charset="0"/>
              <a:buAutoNum type="arabicPeriod"/>
            </a:pPr>
            <a:r>
              <a:rPr lang="ar-EG" altLang="ar-EG" sz="2200" b="1"/>
              <a:t>سهولة التركيب والصيانة:</a:t>
            </a:r>
            <a:endParaRPr lang="ar-EG" altLang="ar-EG" sz="2200"/>
          </a:p>
          <a:p>
            <a:pPr lvl="1" algn="r" rtl="1">
              <a:buFont typeface="Times New Roman" panose="02020603050405020304" pitchFamily="18" charset="0"/>
              <a:buAutoNum type="arabicPeriod"/>
            </a:pPr>
            <a:r>
              <a:rPr lang="ar-EG" altLang="ar-EG" sz="2200"/>
              <a:t>سهلة التركيب حيث تُوضع على الأرضية مباشرة أو باستخدام لاصق.</a:t>
            </a:r>
          </a:p>
          <a:p>
            <a:pPr lvl="1" algn="r" rtl="1">
              <a:buFont typeface="Times New Roman" panose="02020603050405020304" pitchFamily="18" charset="0"/>
              <a:buAutoNum type="arabicPeriod"/>
            </a:pPr>
            <a:r>
              <a:rPr lang="ar-EG" altLang="ar-EG" sz="2200"/>
              <a:t>سهلة التنظيف باستخدام مواد بسيطة.</a:t>
            </a:r>
          </a:p>
          <a:p>
            <a:pPr algn="r" rtl="1">
              <a:buFont typeface="Times New Roman" panose="02020603050405020304" pitchFamily="18" charset="0"/>
              <a:buAutoNum type="arabicPeriod"/>
            </a:pPr>
            <a:r>
              <a:rPr lang="ar-EG" altLang="ar-EG" sz="2200" b="1"/>
              <a:t>عزل الصوت:</a:t>
            </a:r>
            <a:endParaRPr lang="ar-EG" altLang="ar-EG" sz="2200"/>
          </a:p>
          <a:p>
            <a:pPr lvl="1" algn="r" rtl="1">
              <a:buFont typeface="Times New Roman" panose="02020603050405020304" pitchFamily="18" charset="0"/>
              <a:buAutoNum type="arabicPeriod"/>
            </a:pPr>
            <a:r>
              <a:rPr lang="ar-EG" altLang="ar-EG" sz="2200"/>
              <a:t>تمتص الأصوات الناتجة عن الحركات والأنشطة الرياضية، مما يجعلها مناسبة للصالات المغلقة.</a:t>
            </a:r>
          </a:p>
          <a:p>
            <a:pPr algn="r" rtl="1">
              <a:buFont typeface="Times New Roman" panose="02020603050405020304" pitchFamily="18" charset="0"/>
              <a:buAutoNum type="arabicPeriod"/>
            </a:pPr>
            <a:r>
              <a:rPr lang="ar-EG" altLang="ar-EG" sz="2200" b="1"/>
              <a:t>التنوع في التصميم والألوان:</a:t>
            </a:r>
            <a:endParaRPr lang="ar-EG" altLang="ar-EG" sz="2200"/>
          </a:p>
          <a:p>
            <a:pPr lvl="1" algn="r" rtl="1">
              <a:buFont typeface="Times New Roman" panose="02020603050405020304" pitchFamily="18" charset="0"/>
              <a:buAutoNum type="arabicPeriod"/>
            </a:pPr>
            <a:r>
              <a:rPr lang="ar-EG" altLang="ar-EG" sz="2200"/>
              <a:t>متوفرة بألوان وأشكال متنوعة، مما يُضفي مظهرًا جذابًا.</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TextBox 5">
            <a:extLst>
              <a:ext uri="{FF2B5EF4-FFF2-40B4-BE49-F238E27FC236}">
                <a16:creationId xmlns:a16="http://schemas.microsoft.com/office/drawing/2014/main" id="{D9CFB270-89C2-7CF3-25C5-28B33D814A35}"/>
              </a:ext>
            </a:extLst>
          </p:cNvPr>
          <p:cNvSpPr txBox="1">
            <a:spLocks noChangeArrowheads="1"/>
          </p:cNvSpPr>
          <p:nvPr/>
        </p:nvSpPr>
        <p:spPr bwMode="auto">
          <a:xfrm>
            <a:off x="457200" y="461288"/>
            <a:ext cx="8458200"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rtl="1"/>
            <a:r>
              <a:rPr lang="ar-EG" altLang="ar-EG" sz="2200" b="1" dirty="0"/>
              <a:t>ثانيًا: البردورات الرياضية </a:t>
            </a:r>
            <a:r>
              <a:rPr lang="en-US" altLang="ar-EG" sz="2200" b="1" dirty="0"/>
              <a:t>Sports Borders)</a:t>
            </a:r>
            <a:r>
              <a:rPr lang="ar-EG" altLang="ar-EG" sz="2200" b="1" dirty="0"/>
              <a:t>)</a:t>
            </a:r>
            <a:endParaRPr lang="en-US" altLang="ar-EG" sz="2200" b="1" dirty="0"/>
          </a:p>
          <a:p>
            <a:pPr algn="r" rtl="1"/>
            <a:r>
              <a:rPr lang="ar-EG" altLang="ar-EG" sz="2200" dirty="0"/>
              <a:t>البردورات الرياضية هي الحدود المحيطة بالملاعب والمرافق الرياضية. تُستخدم لتحديد مناطق اللعب أو لحماية اللاعبين والجمهور من السقوط أو الانزلاق.</a:t>
            </a:r>
          </a:p>
          <a:p>
            <a:pPr algn="r" rtl="1"/>
            <a:r>
              <a:rPr lang="ar-EG" altLang="ar-EG" sz="2200" b="1" dirty="0"/>
              <a:t>مميزات البردورات الرياضية:</a:t>
            </a:r>
          </a:p>
          <a:p>
            <a:pPr algn="r" rtl="1">
              <a:buFont typeface="Times New Roman" panose="02020603050405020304" pitchFamily="18" charset="0"/>
              <a:buAutoNum type="arabicPeriod"/>
            </a:pPr>
            <a:r>
              <a:rPr lang="ar-EG" altLang="ar-EG" sz="2200" b="1" dirty="0"/>
              <a:t>الحماية:</a:t>
            </a:r>
            <a:endParaRPr lang="ar-EG" altLang="ar-EG" sz="2200" dirty="0"/>
          </a:p>
          <a:p>
            <a:pPr lvl="1" algn="r" rtl="1">
              <a:buFont typeface="Times New Roman" panose="02020603050405020304" pitchFamily="18" charset="0"/>
              <a:buAutoNum type="arabicPeriod"/>
            </a:pPr>
            <a:r>
              <a:rPr lang="ar-EG" altLang="ar-EG" sz="2200" dirty="0"/>
              <a:t>توفر حماية للاعبين والجمهور، خاصة عند حواف الملاعب أو المنشآت.</a:t>
            </a:r>
          </a:p>
          <a:p>
            <a:pPr algn="r" rtl="1">
              <a:buFont typeface="Times New Roman" panose="02020603050405020304" pitchFamily="18" charset="0"/>
              <a:buAutoNum type="arabicPeriod"/>
            </a:pPr>
            <a:r>
              <a:rPr lang="ar-EG" altLang="ar-EG" sz="2200" b="1" dirty="0"/>
              <a:t>التنظيم:</a:t>
            </a:r>
            <a:endParaRPr lang="ar-EG" altLang="ar-EG" sz="2200" dirty="0"/>
          </a:p>
          <a:p>
            <a:pPr lvl="1" algn="r" rtl="1">
              <a:buFont typeface="Times New Roman" panose="02020603050405020304" pitchFamily="18" charset="0"/>
              <a:buAutoNum type="arabicPeriod"/>
            </a:pPr>
            <a:r>
              <a:rPr lang="ar-EG" altLang="ar-EG" sz="2200" dirty="0"/>
              <a:t>تحدد مساحات اللعب وتُقسم الملاعب بشكل واضح، مما يسهل التحكم في سير الأنشطة. </a:t>
            </a:r>
          </a:p>
          <a:p>
            <a:pPr algn="r" rtl="1">
              <a:buFont typeface="Times New Roman" panose="02020603050405020304" pitchFamily="18" charset="0"/>
              <a:buAutoNum type="arabicPeriod"/>
            </a:pPr>
            <a:r>
              <a:rPr lang="ar-EG" altLang="ar-EG" sz="2200" b="1" dirty="0"/>
              <a:t>المتانة:</a:t>
            </a:r>
            <a:endParaRPr lang="ar-EG" altLang="ar-EG" sz="2200" dirty="0"/>
          </a:p>
          <a:p>
            <a:pPr lvl="1" algn="r" rtl="1">
              <a:buFont typeface="Times New Roman" panose="02020603050405020304" pitchFamily="18" charset="0"/>
              <a:buAutoNum type="arabicPeriod"/>
            </a:pPr>
            <a:r>
              <a:rPr lang="ar-EG" altLang="ar-EG" sz="2200" dirty="0"/>
              <a:t>مصنوعة من مواد مقاومة للعوامل الجوية مثل المطاط .</a:t>
            </a:r>
          </a:p>
          <a:p>
            <a:pPr algn="r" rtl="1">
              <a:buFont typeface="Times New Roman" panose="02020603050405020304" pitchFamily="18" charset="0"/>
              <a:buAutoNum type="arabicPeriod"/>
            </a:pPr>
            <a:r>
              <a:rPr lang="ar-EG" altLang="ar-EG" sz="2200" b="1" dirty="0"/>
              <a:t>التنوع في المواد:</a:t>
            </a:r>
            <a:endParaRPr lang="ar-EG" altLang="ar-EG" sz="2200" dirty="0"/>
          </a:p>
          <a:p>
            <a:pPr lvl="1" algn="r" rtl="1">
              <a:buFont typeface="Times New Roman" panose="02020603050405020304" pitchFamily="18" charset="0"/>
              <a:buAutoNum type="arabicPeriod"/>
            </a:pPr>
            <a:r>
              <a:rPr lang="ar-EG" altLang="ar-EG" sz="2200" dirty="0"/>
              <a:t>يمكن أن تكون مصنوعة من المطاطالمعاد تصنيعه اول المطاط الخام أو مواد مركبة تناسب مختلف أنواع المنشآت الرياضية.</a:t>
            </a:r>
          </a:p>
          <a:p>
            <a:pPr algn="r" rtl="1">
              <a:buFont typeface="Times New Roman" panose="02020603050405020304" pitchFamily="18" charset="0"/>
              <a:buAutoNum type="arabicPeriod"/>
            </a:pPr>
            <a:r>
              <a:rPr lang="ar-EG" altLang="ar-EG" sz="2200" b="1" dirty="0"/>
              <a:t>مقاومة الظروف البيئية:</a:t>
            </a:r>
            <a:endParaRPr lang="ar-EG" altLang="ar-EG" sz="2200" dirty="0"/>
          </a:p>
          <a:p>
            <a:pPr lvl="1" algn="r" rtl="1">
              <a:buFont typeface="Times New Roman" panose="02020603050405020304" pitchFamily="18" charset="0"/>
              <a:buAutoNum type="arabicPeriod"/>
            </a:pPr>
            <a:r>
              <a:rPr lang="ar-EG" altLang="ar-EG" sz="2200" dirty="0"/>
              <a:t>تتحمل أشعة الشمس، الرطوبة، والضغط الناتج عن الاستخدام.</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Box 4">
            <a:extLst>
              <a:ext uri="{FF2B5EF4-FFF2-40B4-BE49-F238E27FC236}">
                <a16:creationId xmlns:a16="http://schemas.microsoft.com/office/drawing/2014/main" id="{F1B2F5FB-6D5D-226C-BA66-1BC5DD21ADA6}"/>
              </a:ext>
            </a:extLst>
          </p:cNvPr>
          <p:cNvSpPr txBox="1">
            <a:spLocks noChangeArrowheads="1"/>
          </p:cNvSpPr>
          <p:nvPr/>
        </p:nvSpPr>
        <p:spPr bwMode="auto">
          <a:xfrm>
            <a:off x="14288" y="4419600"/>
            <a:ext cx="883920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rtl="1"/>
            <a:r>
              <a:rPr lang="ar-EG" altLang="ar-EG" sz="2200" b="1"/>
              <a:t>الخلاصة:</a:t>
            </a:r>
          </a:p>
          <a:p>
            <a:pPr algn="r" rtl="1"/>
            <a:r>
              <a:rPr lang="ar-EG" altLang="ar-EG" sz="2200"/>
              <a:t>البلاطات المطاطية والبردورات الرياضية تُعتبر من الخيارات الممتازة لتوفير الحماية والراحة في المنشآت الرياضية. البلاطات مثالية لتقليل الإصابات، بينما تساعد البردورات في تحديد المساحات وحماية الحواف. عند الاختيار، يُفضل مراعاة التكلفة، الاستخدام المتوقع، والظروف البيئية لضمان أفضل أداء على المدى الطويل.</a:t>
            </a:r>
          </a:p>
        </p:txBody>
      </p:sp>
      <p:sp>
        <p:nvSpPr>
          <p:cNvPr id="76803" name="TextBox 6">
            <a:extLst>
              <a:ext uri="{FF2B5EF4-FFF2-40B4-BE49-F238E27FC236}">
                <a16:creationId xmlns:a16="http://schemas.microsoft.com/office/drawing/2014/main" id="{280D91F5-A861-0475-5F61-7368D60EFE99}"/>
              </a:ext>
            </a:extLst>
          </p:cNvPr>
          <p:cNvSpPr txBox="1">
            <a:spLocks noChangeArrowheads="1"/>
          </p:cNvSpPr>
          <p:nvPr/>
        </p:nvSpPr>
        <p:spPr bwMode="auto">
          <a:xfrm>
            <a:off x="381000" y="557213"/>
            <a:ext cx="86106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rtl="1"/>
            <a:r>
              <a:rPr lang="ar-EG" altLang="ar-EG" sz="2200" b="1"/>
              <a:t>استخدامات البلاطات المطاطية والبردورات الرياضية:</a:t>
            </a:r>
          </a:p>
          <a:p>
            <a:pPr algn="r" rtl="1">
              <a:buFont typeface="Times New Roman" panose="02020603050405020304" pitchFamily="18" charset="0"/>
              <a:buAutoNum type="arabicPeriod"/>
            </a:pPr>
            <a:r>
              <a:rPr lang="ar-EG" altLang="ar-EG" sz="2200" b="1"/>
              <a:t>البلاطات المطاطية:</a:t>
            </a:r>
            <a:endParaRPr lang="ar-EG" altLang="ar-EG" sz="2200"/>
          </a:p>
          <a:p>
            <a:pPr lvl="1" algn="r" rtl="1">
              <a:buFont typeface="Times New Roman" panose="02020603050405020304" pitchFamily="18" charset="0"/>
              <a:buAutoNum type="arabicPeriod"/>
            </a:pPr>
            <a:r>
              <a:rPr lang="ar-EG" altLang="ar-EG" sz="2200"/>
              <a:t>صالات الألعاب الرياضية.</a:t>
            </a:r>
          </a:p>
          <a:p>
            <a:pPr lvl="1" algn="r" rtl="1">
              <a:buFont typeface="Times New Roman" panose="02020603050405020304" pitchFamily="18" charset="0"/>
              <a:buAutoNum type="arabicPeriod"/>
            </a:pPr>
            <a:r>
              <a:rPr lang="ar-EG" altLang="ar-EG" sz="2200"/>
              <a:t>ملاعب الأطفال.</a:t>
            </a:r>
          </a:p>
          <a:p>
            <a:pPr lvl="1" algn="r" rtl="1">
              <a:buFont typeface="Times New Roman" panose="02020603050405020304" pitchFamily="18" charset="0"/>
              <a:buAutoNum type="arabicPeriod"/>
            </a:pPr>
            <a:r>
              <a:rPr lang="ar-EG" altLang="ar-EG" sz="2200"/>
              <a:t>مسارات الجري.</a:t>
            </a:r>
          </a:p>
          <a:p>
            <a:pPr lvl="1" algn="r" rtl="1">
              <a:buFont typeface="Times New Roman" panose="02020603050405020304" pitchFamily="18" charset="0"/>
              <a:buAutoNum type="arabicPeriod"/>
            </a:pPr>
            <a:r>
              <a:rPr lang="ar-EG" altLang="ar-EG" sz="2200"/>
              <a:t>مناطق رفع الأوزان في الجيم.</a:t>
            </a:r>
          </a:p>
          <a:p>
            <a:pPr algn="r" rtl="1">
              <a:buFont typeface="Times New Roman" panose="02020603050405020304" pitchFamily="18" charset="0"/>
              <a:buAutoNum type="arabicPeriod"/>
            </a:pPr>
            <a:r>
              <a:rPr lang="ar-EG" altLang="ar-EG" sz="2200" b="1"/>
              <a:t>البردورات الرياضية:</a:t>
            </a:r>
            <a:endParaRPr lang="ar-EG" altLang="ar-EG" sz="2200"/>
          </a:p>
          <a:p>
            <a:pPr lvl="1" algn="r" rtl="1">
              <a:buFont typeface="Times New Roman" panose="02020603050405020304" pitchFamily="18" charset="0"/>
              <a:buAutoNum type="arabicPeriod"/>
            </a:pPr>
            <a:r>
              <a:rPr lang="ar-EG" altLang="ar-EG" sz="2200"/>
              <a:t>ملاعب كرة القدم.</a:t>
            </a:r>
          </a:p>
          <a:p>
            <a:pPr lvl="1" algn="r" rtl="1">
              <a:buFont typeface="Times New Roman" panose="02020603050405020304" pitchFamily="18" charset="0"/>
              <a:buAutoNum type="arabicPeriod"/>
            </a:pPr>
            <a:r>
              <a:rPr lang="ar-EG" altLang="ar-EG" sz="2200"/>
              <a:t>ملاعب التنس.</a:t>
            </a:r>
          </a:p>
          <a:p>
            <a:pPr lvl="1" algn="r" rtl="1">
              <a:buFont typeface="Times New Roman" panose="02020603050405020304" pitchFamily="18" charset="0"/>
              <a:buAutoNum type="arabicPeriod"/>
            </a:pPr>
            <a:r>
              <a:rPr lang="ar-EG" altLang="ar-EG" sz="2200"/>
              <a:t>مناطق ألعاب الأطفال.</a:t>
            </a:r>
          </a:p>
          <a:p>
            <a:pPr lvl="1" algn="r" rtl="1">
              <a:buFont typeface="Times New Roman" panose="02020603050405020304" pitchFamily="18" charset="0"/>
              <a:buAutoNum type="arabicPeriod"/>
            </a:pPr>
            <a:r>
              <a:rPr lang="ar-EG" altLang="ar-EG" sz="2200"/>
              <a:t>مضامير الجري والمشي.</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Box 4">
            <a:extLst>
              <a:ext uri="{FF2B5EF4-FFF2-40B4-BE49-F238E27FC236}">
                <a16:creationId xmlns:a16="http://schemas.microsoft.com/office/drawing/2014/main" id="{282031F2-2343-CBBB-F6CB-3536FDE26FEF}"/>
              </a:ext>
            </a:extLst>
          </p:cNvPr>
          <p:cNvSpPr txBox="1">
            <a:spLocks noChangeArrowheads="1"/>
          </p:cNvSpPr>
          <p:nvPr/>
        </p:nvSpPr>
        <p:spPr bwMode="auto">
          <a:xfrm>
            <a:off x="304800" y="533400"/>
            <a:ext cx="84582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ar-EG" altLang="ar-EG" sz="2400" b="1" u="sng" dirty="0">
                <a:solidFill>
                  <a:srgbClr val="FF0000"/>
                </a:solidFill>
              </a:rPr>
              <a:t>6- بلاطات البلاستيك الرياضية </a:t>
            </a:r>
          </a:p>
          <a:p>
            <a:pPr>
              <a:spcBef>
                <a:spcPct val="0"/>
              </a:spcBef>
              <a:buFontTx/>
              <a:buNone/>
            </a:pPr>
            <a:endParaRPr lang="en-US" altLang="ar-EG" sz="2000" b="1" u="sng" dirty="0"/>
          </a:p>
          <a:p>
            <a:pPr>
              <a:spcBef>
                <a:spcPct val="0"/>
              </a:spcBef>
              <a:buFontTx/>
              <a:buNone/>
            </a:pPr>
            <a:r>
              <a:rPr lang="ar-EG" altLang="ar-EG" sz="2000" dirty="0"/>
              <a:t>بلاطات بلاستيك رياضية 25*25 سم سمك 1 سم وتستخدم فى الملاعب الرياضة التى تحتاج اى تركيب موقت وهي الارضية المفضلة بملاعب البدبول كما تستخدم فى السله والطائرة والتنس البيكل بول .</a:t>
            </a:r>
            <a:endParaRPr lang="en-US" altLang="ar-EG" sz="2000" dirty="0"/>
          </a:p>
        </p:txBody>
      </p:sp>
      <p:pic>
        <p:nvPicPr>
          <p:cNvPr id="77827" name="Picture 6" descr="A basketball court with a stack of blocks">
            <a:extLst>
              <a:ext uri="{FF2B5EF4-FFF2-40B4-BE49-F238E27FC236}">
                <a16:creationId xmlns:a16="http://schemas.microsoft.com/office/drawing/2014/main" id="{89843133-66A5-468C-91AD-B92D930B6C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90800"/>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10" descr="A child playing tennis on a court&#10;&#10;Description automatically generated">
            <a:extLst>
              <a:ext uri="{FF2B5EF4-FFF2-40B4-BE49-F238E27FC236}">
                <a16:creationId xmlns:a16="http://schemas.microsoft.com/office/drawing/2014/main" id="{5CDB2F5D-17D0-3646-42B0-56FD4069B8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819400"/>
            <a:ext cx="49561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0" descr="A close-up of several different colored mats&#10;&#10;Description automatically generated">
            <a:extLst>
              <a:ext uri="{FF2B5EF4-FFF2-40B4-BE49-F238E27FC236}">
                <a16:creationId xmlns:a16="http://schemas.microsoft.com/office/drawing/2014/main" id="{F35DA431-85A4-1832-4CB4-E4748E5171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 y="152400"/>
            <a:ext cx="2638425"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1" name="Picture 4" descr="A blue plastic floor mat">
            <a:extLst>
              <a:ext uri="{FF2B5EF4-FFF2-40B4-BE49-F238E27FC236}">
                <a16:creationId xmlns:a16="http://schemas.microsoft.com/office/drawing/2014/main" id="{8B72A65D-536C-01AC-3913-0F6F613029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 y="4676775"/>
            <a:ext cx="2486025"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2" name="Picture 6" descr="A group of colorful pieces of puzzle&#10;&#10;Description automatically generated">
            <a:extLst>
              <a:ext uri="{FF2B5EF4-FFF2-40B4-BE49-F238E27FC236}">
                <a16:creationId xmlns:a16="http://schemas.microsoft.com/office/drawing/2014/main" id="{E5594921-0697-4930-F23B-C392C2B4BE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175" y="2047875"/>
            <a:ext cx="2466975"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3" name="Picture 8" descr="A basketball court with several different colored mats">
            <a:extLst>
              <a:ext uri="{FF2B5EF4-FFF2-40B4-BE49-F238E27FC236}">
                <a16:creationId xmlns:a16="http://schemas.microsoft.com/office/drawing/2014/main" id="{52417089-40F8-2C2F-9DDD-2A9FEC7F40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198438"/>
            <a:ext cx="6096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4" name="Picture 12" descr="A tennis racket and ball on a blue court&#10;&#10;Description automatically generated">
            <a:extLst>
              <a:ext uri="{FF2B5EF4-FFF2-40B4-BE49-F238E27FC236}">
                <a16:creationId xmlns:a16="http://schemas.microsoft.com/office/drawing/2014/main" id="{98862DC0-281D-BD3D-EA0D-8A14924820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175" y="4676775"/>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9874" name="Picture 14">
            <a:extLst>
              <a:ext uri="{FF2B5EF4-FFF2-40B4-BE49-F238E27FC236}">
                <a16:creationId xmlns:a16="http://schemas.microsoft.com/office/drawing/2014/main" id="{98F080CE-05B2-0E03-392F-8E91147095B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Picture 6">
            <a:extLst>
              <a:ext uri="{FF2B5EF4-FFF2-40B4-BE49-F238E27FC236}">
                <a16:creationId xmlns:a16="http://schemas.microsoft.com/office/drawing/2014/main" id="{98F0A32A-A652-C286-3CEF-67687EBA9A5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619125"/>
            <a:ext cx="4152900" cy="252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9">
            <a:extLst>
              <a:ext uri="{FF2B5EF4-FFF2-40B4-BE49-F238E27FC236}">
                <a16:creationId xmlns:a16="http://schemas.microsoft.com/office/drawing/2014/main" id="{E80D5F6A-6594-BA3A-F10C-4DD15FBFA4C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4124325"/>
            <a:ext cx="4152900" cy="240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10">
            <a:extLst>
              <a:ext uri="{FF2B5EF4-FFF2-40B4-BE49-F238E27FC236}">
                <a16:creationId xmlns:a16="http://schemas.microsoft.com/office/drawing/2014/main" id="{E9683DA4-E41F-8BB5-BFE6-16AFF039352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8138" y="401638"/>
            <a:ext cx="401796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8" name="Picture 12">
            <a:extLst>
              <a:ext uri="{FF2B5EF4-FFF2-40B4-BE49-F238E27FC236}">
                <a16:creationId xmlns:a16="http://schemas.microsoft.com/office/drawing/2014/main" id="{C7D2DD65-22D2-0402-02A8-FC2B07FC2A7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8138" y="3954463"/>
            <a:ext cx="401796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4" descr="A white building with glass walls">
            <a:extLst>
              <a:ext uri="{FF2B5EF4-FFF2-40B4-BE49-F238E27FC236}">
                <a16:creationId xmlns:a16="http://schemas.microsoft.com/office/drawing/2014/main" id="{A38C0E9A-1609-F263-FF25-BC7A2F3DE4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60867"/>
            <a:ext cx="9144000" cy="4897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TextBox 6">
            <a:extLst>
              <a:ext uri="{FF2B5EF4-FFF2-40B4-BE49-F238E27FC236}">
                <a16:creationId xmlns:a16="http://schemas.microsoft.com/office/drawing/2014/main" id="{12708612-C925-EE7C-3E67-05305B681BE2}"/>
              </a:ext>
            </a:extLst>
          </p:cNvPr>
          <p:cNvSpPr txBox="1">
            <a:spLocks noChangeArrowheads="1"/>
          </p:cNvSpPr>
          <p:nvPr/>
        </p:nvSpPr>
        <p:spPr bwMode="auto">
          <a:xfrm>
            <a:off x="3581400" y="261938"/>
            <a:ext cx="4572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ar-EG" altLang="ar-EG" b="1" u="sng" dirty="0">
                <a:solidFill>
                  <a:srgbClr val="FF0000"/>
                </a:solidFill>
              </a:rPr>
              <a:t>7- الملاعب الزجاجية الرياضية </a:t>
            </a:r>
          </a:p>
        </p:txBody>
      </p:sp>
      <p:sp>
        <p:nvSpPr>
          <p:cNvPr id="80900" name="TextBox 10">
            <a:extLst>
              <a:ext uri="{FF2B5EF4-FFF2-40B4-BE49-F238E27FC236}">
                <a16:creationId xmlns:a16="http://schemas.microsoft.com/office/drawing/2014/main" id="{E7A2FFA2-6EC3-56D9-712D-15781B6B2BE8}"/>
              </a:ext>
            </a:extLst>
          </p:cNvPr>
          <p:cNvSpPr txBox="1">
            <a:spLocks noChangeArrowheads="1"/>
          </p:cNvSpPr>
          <p:nvPr/>
        </p:nvSpPr>
        <p:spPr bwMode="auto">
          <a:xfrm>
            <a:off x="0" y="838200"/>
            <a:ext cx="9067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rtl="1"/>
            <a:r>
              <a:rPr lang="ar-EG" altLang="ar-EG" sz="2000" b="1" dirty="0"/>
              <a:t>ملاعب الإسكواش</a:t>
            </a:r>
            <a:r>
              <a:rPr lang="ar-EG" altLang="ar-EG" sz="2000" dirty="0"/>
              <a:t> تعد من أهم عناصر اللعبة، حيث يتم تصميمها وفق معايير دقيقة لضمان تحقيق أفضل أداء للاعبين وتوفير بيئة مناسبة للعب. تتطلب هذه الملاعب تجهيزات خاصة من حيث الأبعاد، المواد المستخدمة، والإضاءة، لضمان الامتثال لمعايير الاتحاد الدولي للإسكواش.</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Box 4">
            <a:extLst>
              <a:ext uri="{FF2B5EF4-FFF2-40B4-BE49-F238E27FC236}">
                <a16:creationId xmlns:a16="http://schemas.microsoft.com/office/drawing/2014/main" id="{39E7CDF3-7E5A-D233-680D-1387D54E1F3E}"/>
              </a:ext>
            </a:extLst>
          </p:cNvPr>
          <p:cNvSpPr txBox="1">
            <a:spLocks noChangeArrowheads="1"/>
          </p:cNvSpPr>
          <p:nvPr/>
        </p:nvSpPr>
        <p:spPr bwMode="auto">
          <a:xfrm>
            <a:off x="38100" y="152400"/>
            <a:ext cx="9067800"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rtl="1"/>
            <a:r>
              <a:rPr lang="ar-EG" altLang="ar-EG" sz="2200" b="1"/>
              <a:t>مكونات ملعب الإسكواش:</a:t>
            </a:r>
          </a:p>
          <a:p>
            <a:pPr algn="r" rtl="1"/>
            <a:r>
              <a:rPr lang="ar-EG" altLang="ar-EG" sz="2200" b="1"/>
              <a:t>1. الأرضية:</a:t>
            </a:r>
          </a:p>
          <a:p>
            <a:pPr algn="r" rtl="1">
              <a:buFont typeface="Arial" panose="020B0604020202020204" pitchFamily="34" charset="0"/>
              <a:buChar char="•"/>
            </a:pPr>
            <a:r>
              <a:rPr lang="ar-EG" altLang="ar-EG" sz="2200" b="1"/>
              <a:t>نوع الأرضية</a:t>
            </a:r>
            <a:r>
              <a:rPr lang="ar-EG" altLang="ar-EG" sz="2200"/>
              <a:t>: الأرضيات الخشبية هي الأكثر شيوعًا في ملاعب الإسكواش، حيث تُصنع عادة من خشب القيقب أو البلوط بسبب متانتها ومرونتهاو مواخر ظهرت الارضيات الزجاجية .</a:t>
            </a:r>
          </a:p>
          <a:p>
            <a:pPr algn="r" rtl="1">
              <a:buFont typeface="Arial" panose="020B0604020202020204" pitchFamily="34" charset="0"/>
              <a:buChar char="•"/>
            </a:pPr>
            <a:r>
              <a:rPr lang="ar-EG" altLang="ar-EG" sz="2200" b="1"/>
              <a:t>الخصائص</a:t>
            </a:r>
            <a:r>
              <a:rPr lang="ar-EG" altLang="ar-EG" sz="2200"/>
              <a:t>:</a:t>
            </a:r>
          </a:p>
          <a:p>
            <a:pPr lvl="1" algn="r" rtl="1">
              <a:buFont typeface="Arial" panose="020B0604020202020204" pitchFamily="34" charset="0"/>
              <a:buChar char="•"/>
            </a:pPr>
            <a:r>
              <a:rPr lang="ar-EG" altLang="ar-EG" sz="2200"/>
              <a:t>مقاومة للانزلاق لتقليل الإصابات مرونة لامتصاص الصدمات، مما يساعد على حماية مفاصل اللاعبين وتكون ذات سطح مستوٍ يضمن حركة سلسة وسريعة.</a:t>
            </a:r>
          </a:p>
          <a:p>
            <a:pPr algn="r" rtl="1"/>
            <a:r>
              <a:rPr lang="ar-EG" altLang="ar-EG" sz="2200" b="1"/>
              <a:t>2. الجدران:</a:t>
            </a:r>
          </a:p>
          <a:p>
            <a:pPr algn="r" rtl="1">
              <a:buFont typeface="Arial" panose="020B0604020202020204" pitchFamily="34" charset="0"/>
              <a:buChar char="•"/>
            </a:pPr>
            <a:r>
              <a:rPr lang="ar-EG" altLang="ar-EG" sz="2200" b="1"/>
              <a:t>المواد المستخدمة</a:t>
            </a:r>
            <a:r>
              <a:rPr lang="ar-EG" altLang="ar-EG" sz="2200"/>
              <a:t>:</a:t>
            </a:r>
          </a:p>
          <a:p>
            <a:pPr lvl="1" algn="r" rtl="1">
              <a:buFont typeface="Arial" panose="020B0604020202020204" pitchFamily="34" charset="0"/>
              <a:buChar char="•"/>
            </a:pPr>
            <a:r>
              <a:rPr lang="ar-EG" altLang="ar-EG" sz="2200"/>
              <a:t>الجدران تكون عادة مصنوعة من الخشب بانل المغطاة بطبقة خاصة مقاومة للتآكل.</a:t>
            </a:r>
          </a:p>
          <a:p>
            <a:pPr lvl="1" algn="r" rtl="1">
              <a:buFont typeface="Arial" panose="020B0604020202020204" pitchFamily="34" charset="0"/>
              <a:buChar char="•"/>
            </a:pPr>
            <a:r>
              <a:rPr lang="ar-EG" altLang="ar-EG" sz="2200"/>
              <a:t>يمكن استخدام زجاج مقوى في الجدان ايضا  لتوفير رؤية للجمهور.</a:t>
            </a:r>
          </a:p>
          <a:p>
            <a:pPr algn="r" rtl="1">
              <a:buFont typeface="Arial" panose="020B0604020202020204" pitchFamily="34" charset="0"/>
              <a:buChar char="•"/>
            </a:pPr>
            <a:r>
              <a:rPr lang="ar-EG" altLang="ar-EG" sz="2200" b="1"/>
              <a:t>الخصائص</a:t>
            </a:r>
            <a:r>
              <a:rPr lang="ar-EG" altLang="ar-EG" sz="2200"/>
              <a:t>:</a:t>
            </a:r>
          </a:p>
          <a:p>
            <a:pPr lvl="1" algn="r" rtl="1">
              <a:buFont typeface="Arial" panose="020B0604020202020204" pitchFamily="34" charset="0"/>
              <a:buChar char="•"/>
            </a:pPr>
            <a:r>
              <a:rPr lang="ar-EG" altLang="ar-EG" sz="2200"/>
              <a:t>مقاومة للصدمات الناتجة عن ضرب الكرة ذات سطح أملس يضمن ارتداد الكرة بدقة.</a:t>
            </a:r>
          </a:p>
          <a:p>
            <a:pPr algn="r" rtl="1"/>
            <a:r>
              <a:rPr lang="ar-EG" altLang="ar-EG" sz="2200" b="1"/>
              <a:t>3. الإضاءة:</a:t>
            </a:r>
          </a:p>
          <a:p>
            <a:pPr algn="r" rtl="1">
              <a:buFont typeface="Arial" panose="020B0604020202020204" pitchFamily="34" charset="0"/>
              <a:buChar char="•"/>
            </a:pPr>
            <a:r>
              <a:rPr lang="ar-EG" altLang="ar-EG" sz="2200" b="1"/>
              <a:t>معايير الإضاءة</a:t>
            </a:r>
            <a:r>
              <a:rPr lang="ar-EG" altLang="ar-EG" sz="2200"/>
              <a:t>:</a:t>
            </a:r>
          </a:p>
          <a:p>
            <a:pPr lvl="1" algn="r" rtl="1">
              <a:buFont typeface="Arial" panose="020B0604020202020204" pitchFamily="34" charset="0"/>
              <a:buChar char="•"/>
            </a:pPr>
            <a:r>
              <a:rPr lang="ar-EG" altLang="ar-EG" sz="2200"/>
              <a:t>الإضاءة يجب أن تكون موحدة وخالية من الظلال.</a:t>
            </a:r>
          </a:p>
          <a:p>
            <a:pPr lvl="1" algn="r" rtl="1">
              <a:buFont typeface="Arial" panose="020B0604020202020204" pitchFamily="34" charset="0"/>
              <a:buChar char="•"/>
            </a:pPr>
            <a:r>
              <a:rPr lang="ar-EG" altLang="ar-EG" sz="2200"/>
              <a:t>عادةً تكون الإضاءة باستخدام مصابيح </a:t>
            </a:r>
            <a:r>
              <a:rPr lang="en-US" altLang="ar-EG" sz="2200"/>
              <a:t>LED </a:t>
            </a:r>
            <a:r>
              <a:rPr lang="ar-EG" altLang="ar-EG" sz="2200"/>
              <a:t>لتوفير إضاءة قوية وطبيعية.</a:t>
            </a:r>
          </a:p>
          <a:p>
            <a:pPr algn="r" rtl="1">
              <a:buFont typeface="Arial" panose="020B0604020202020204" pitchFamily="34" charset="0"/>
              <a:buChar char="•"/>
            </a:pPr>
            <a:r>
              <a:rPr lang="ar-EG" altLang="ar-EG" sz="2200" b="1"/>
              <a:t>الموقع</a:t>
            </a:r>
            <a:r>
              <a:rPr lang="ar-EG" altLang="ar-EG" sz="2200"/>
              <a:t>:</a:t>
            </a:r>
          </a:p>
          <a:p>
            <a:pPr lvl="1" algn="r" rtl="1">
              <a:buFont typeface="Arial" panose="020B0604020202020204" pitchFamily="34" charset="0"/>
              <a:buChar char="•"/>
            </a:pPr>
            <a:r>
              <a:rPr lang="ar-EG" altLang="ar-EG" sz="2200"/>
              <a:t>يتم تثبيت الإضاءة في السقف بشكل يضمن عدم انعكاس الضوء على اللاعبين.</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Box 4">
            <a:extLst>
              <a:ext uri="{FF2B5EF4-FFF2-40B4-BE49-F238E27FC236}">
                <a16:creationId xmlns:a16="http://schemas.microsoft.com/office/drawing/2014/main" id="{42B88B62-59F1-08CD-9B1E-B320EE3612DF}"/>
              </a:ext>
            </a:extLst>
          </p:cNvPr>
          <p:cNvSpPr txBox="1">
            <a:spLocks noChangeArrowheads="1"/>
          </p:cNvSpPr>
          <p:nvPr/>
        </p:nvSpPr>
        <p:spPr bwMode="auto">
          <a:xfrm>
            <a:off x="0" y="61913"/>
            <a:ext cx="8991600" cy="720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rtl="1"/>
            <a:r>
              <a:rPr lang="ar-EG" altLang="ar-EG" sz="2200" b="1"/>
              <a:t>4. الأبعاد الرسمية:</a:t>
            </a:r>
          </a:p>
          <a:p>
            <a:pPr algn="r" rtl="1"/>
            <a:r>
              <a:rPr lang="ar-EG" altLang="ar-EG" sz="2200"/>
              <a:t>وفقًا للاتحاد الدولي للإسكواش </a:t>
            </a:r>
            <a:r>
              <a:rPr lang="en-US" altLang="ar-EG" sz="2200"/>
              <a:t>(WSF)</a:t>
            </a:r>
          </a:p>
          <a:p>
            <a:pPr algn="r" rtl="1">
              <a:buFont typeface="Arial" panose="020B0604020202020204" pitchFamily="34" charset="0"/>
              <a:buChar char="•"/>
            </a:pPr>
            <a:r>
              <a:rPr lang="ar-EG" altLang="ar-EG" sz="2200" b="1"/>
              <a:t>طول الملعب</a:t>
            </a:r>
            <a:r>
              <a:rPr lang="ar-EG" altLang="ar-EG" sz="2200"/>
              <a:t>: 9.75 متر.</a:t>
            </a:r>
          </a:p>
          <a:p>
            <a:pPr algn="r" rtl="1">
              <a:buFont typeface="Arial" panose="020B0604020202020204" pitchFamily="34" charset="0"/>
              <a:buChar char="•"/>
            </a:pPr>
            <a:r>
              <a:rPr lang="ar-EG" altLang="ar-EG" sz="2200" b="1"/>
              <a:t>عرض الملعب</a:t>
            </a:r>
            <a:r>
              <a:rPr lang="ar-EG" altLang="ar-EG" sz="2200"/>
              <a:t>: 6.4 متر.</a:t>
            </a:r>
          </a:p>
          <a:p>
            <a:pPr algn="r" rtl="1">
              <a:buFont typeface="Arial" panose="020B0604020202020204" pitchFamily="34" charset="0"/>
              <a:buChar char="•"/>
            </a:pPr>
            <a:r>
              <a:rPr lang="ar-EG" altLang="ar-EG" sz="2200" b="1"/>
              <a:t>ارتفاع السقف</a:t>
            </a:r>
            <a:r>
              <a:rPr lang="ar-EG" altLang="ar-EG" sz="2200"/>
              <a:t>: 5.64 متر كحد أدنى.</a:t>
            </a:r>
          </a:p>
          <a:p>
            <a:pPr algn="r" rtl="1">
              <a:buFont typeface="Arial" panose="020B0604020202020204" pitchFamily="34" charset="0"/>
              <a:buChar char="•"/>
            </a:pPr>
            <a:r>
              <a:rPr lang="ar-EG" altLang="ar-EG" sz="2200" b="1"/>
              <a:t>الجدران الخلفية</a:t>
            </a:r>
            <a:r>
              <a:rPr lang="ar-EG" altLang="ar-EG" sz="2200"/>
              <a:t>: 2.13 متر ارتفاع الحد الأدنى للجدار الخلفي إذا كان زجاجيًا.</a:t>
            </a:r>
          </a:p>
          <a:p>
            <a:pPr algn="r" rtl="1"/>
            <a:r>
              <a:rPr lang="ar-EG" altLang="ar-EG" sz="2200" b="1"/>
              <a:t>5. الزجاج الخلفي:</a:t>
            </a:r>
          </a:p>
          <a:p>
            <a:pPr algn="r" rtl="1">
              <a:buFont typeface="Arial" panose="020B0604020202020204" pitchFamily="34" charset="0"/>
              <a:buChar char="•"/>
            </a:pPr>
            <a:r>
              <a:rPr lang="ar-EG" altLang="ar-EG" sz="2200"/>
              <a:t>يُستخدم الجدار الزجاجي في الجزء الخلفي من الملعب لتوفير رؤية واضحة للمشاهدين.</a:t>
            </a:r>
          </a:p>
          <a:p>
            <a:pPr algn="r" rtl="1">
              <a:buFont typeface="Arial" panose="020B0604020202020204" pitchFamily="34" charset="0"/>
              <a:buChar char="•"/>
            </a:pPr>
            <a:r>
              <a:rPr lang="ar-EG" altLang="ar-EG" sz="2200"/>
              <a:t>الزجاج المقوى المستخدم مقاوم للصدمات وخدوش الكرة.</a:t>
            </a:r>
          </a:p>
          <a:p>
            <a:pPr algn="r" rtl="1"/>
            <a:r>
              <a:rPr lang="ar-EG" altLang="ar-EG" sz="2200" b="1"/>
              <a:t>6. التهوية ودرجة الحرارة:</a:t>
            </a:r>
          </a:p>
          <a:p>
            <a:pPr algn="r" rtl="1">
              <a:buFont typeface="Arial" panose="020B0604020202020204" pitchFamily="34" charset="0"/>
              <a:buChar char="•"/>
            </a:pPr>
            <a:r>
              <a:rPr lang="ar-EG" altLang="ar-EG" sz="2200"/>
              <a:t>يجب أن تكون الملاعب جيدة التهوية مع درجة حرارة معتدلة (20-22 درجة مئوية) لضمان استقرار الكرة أثناء اللعب.</a:t>
            </a:r>
          </a:p>
          <a:p>
            <a:pPr algn="r" rtl="1"/>
            <a:r>
              <a:rPr lang="ar-EG" altLang="ar-EG" sz="2200" b="1"/>
              <a:t>أنواع ملاعب الإسكواش:</a:t>
            </a:r>
          </a:p>
          <a:p>
            <a:pPr algn="r" rtl="1">
              <a:buFont typeface="Times New Roman" panose="02020603050405020304" pitchFamily="18" charset="0"/>
              <a:buAutoNum type="arabicPeriod"/>
            </a:pPr>
            <a:r>
              <a:rPr lang="ar-EG" altLang="ar-EG" sz="2200" b="1"/>
              <a:t>الملاعب التقليدية المغلقة</a:t>
            </a:r>
            <a:r>
              <a:rPr lang="ar-EG" altLang="ar-EG" sz="2200"/>
              <a:t>:</a:t>
            </a:r>
          </a:p>
          <a:p>
            <a:pPr lvl="1" algn="r" rtl="1">
              <a:buFont typeface="Times New Roman" panose="02020603050405020304" pitchFamily="18" charset="0"/>
              <a:buAutoNum type="arabicPeriod"/>
            </a:pPr>
            <a:r>
              <a:rPr lang="ar-EG" altLang="ar-EG" sz="2200"/>
              <a:t>تحتوي على جدران صلبة من جميع الجهات باستثناء الجدار الخلفي الذي قد يكون زجاجيًا.</a:t>
            </a:r>
          </a:p>
          <a:p>
            <a:pPr lvl="1" algn="r" rtl="1">
              <a:buFont typeface="Times New Roman" panose="02020603050405020304" pitchFamily="18" charset="0"/>
              <a:buAutoNum type="arabicPeriod"/>
            </a:pPr>
            <a:r>
              <a:rPr lang="ar-EG" altLang="ar-EG" sz="2200"/>
              <a:t>تُستخدم في النوادي الرياضية والصالات التدريبية.</a:t>
            </a:r>
          </a:p>
          <a:p>
            <a:pPr algn="r" rtl="1">
              <a:buFont typeface="Times New Roman" panose="02020603050405020304" pitchFamily="18" charset="0"/>
              <a:buAutoNum type="arabicPeriod"/>
            </a:pPr>
            <a:r>
              <a:rPr lang="ar-EG" altLang="ar-EG" sz="2200" b="1"/>
              <a:t>الملاعب الزجاجية بالكامل</a:t>
            </a:r>
            <a:r>
              <a:rPr lang="ar-EG" altLang="ar-EG" sz="2200"/>
              <a:t>:</a:t>
            </a:r>
          </a:p>
          <a:p>
            <a:pPr lvl="1" algn="r" rtl="1">
              <a:buFont typeface="Times New Roman" panose="02020603050405020304" pitchFamily="18" charset="0"/>
              <a:buAutoNum type="arabicPeriod"/>
            </a:pPr>
            <a:r>
              <a:rPr lang="ar-EG" altLang="ar-EG" sz="2200"/>
              <a:t>تُستخدم في البطولات الكبرى.</a:t>
            </a:r>
          </a:p>
          <a:p>
            <a:pPr lvl="1" algn="r" rtl="1">
              <a:buFont typeface="Times New Roman" panose="02020603050405020304" pitchFamily="18" charset="0"/>
              <a:buAutoNum type="arabicPeriod"/>
            </a:pPr>
            <a:r>
              <a:rPr lang="ar-EG" altLang="ar-EG" sz="2200"/>
              <a:t>جميع الجدران، بما في ذلك السقف، مصنوعة من الزجاج الشفاف.</a:t>
            </a:r>
          </a:p>
          <a:p>
            <a:pPr lvl="1" algn="r" rtl="1">
              <a:buFont typeface="Times New Roman" panose="02020603050405020304" pitchFamily="18" charset="0"/>
              <a:buAutoNum type="arabicPeriod"/>
            </a:pPr>
            <a:r>
              <a:rPr lang="ar-EG" altLang="ar-EG" sz="2200"/>
              <a:t>توفر رؤية 360 درجة للمشاهدين والجمهور.</a:t>
            </a:r>
          </a:p>
          <a:p>
            <a:pPr algn="r" rtl="1">
              <a:buFont typeface="Arial" panose="020B0604020202020204" pitchFamily="34" charset="0"/>
              <a:buChar char="•"/>
            </a:pPr>
            <a:endParaRPr lang="ar-EG" altLang="ar-EG" sz="22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2">
            <a:extLst>
              <a:ext uri="{FF2B5EF4-FFF2-40B4-BE49-F238E27FC236}">
                <a16:creationId xmlns:a16="http://schemas.microsoft.com/office/drawing/2014/main" id="{7982757F-A3C0-0C89-FAF6-E7A967354E68}"/>
              </a:ext>
            </a:extLst>
          </p:cNvPr>
          <p:cNvSpPr txBox="1">
            <a:spLocks noChangeArrowheads="1"/>
          </p:cNvSpPr>
          <p:nvPr/>
        </p:nvSpPr>
        <p:spPr bwMode="auto">
          <a:xfrm>
            <a:off x="190500" y="381000"/>
            <a:ext cx="8763000"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rtl="1"/>
            <a:r>
              <a:rPr lang="ar-EG" altLang="ar-EG" sz="2200" b="1" u="sng" dirty="0">
                <a:solidFill>
                  <a:srgbClr val="FF0000"/>
                </a:solidFill>
              </a:rPr>
              <a:t>عيوب الارضيات الطبيعية  :-</a:t>
            </a:r>
            <a:endParaRPr lang="ar-EG" altLang="ar-EG" sz="2200" dirty="0"/>
          </a:p>
          <a:p>
            <a:pPr algn="r" rtl="1"/>
            <a:r>
              <a:rPr lang="ar-EG" altLang="ar-EG" sz="2200" dirty="0"/>
              <a:t>الأرضيات الرياضية الطبيعية لها بعض العيوب التي قد تؤثر على قرار اختيارها مقارنة بالأرضيات الصناعية. من أبرز هذه العيوب:</a:t>
            </a:r>
          </a:p>
          <a:p>
            <a:pPr algn="r" rtl="1"/>
            <a:r>
              <a:rPr lang="ar-EG" altLang="ar-EG" sz="2200" b="1" dirty="0">
                <a:solidFill>
                  <a:srgbClr val="FF0000"/>
                </a:solidFill>
              </a:rPr>
              <a:t>1. احتياجات صيانة  عالية و مكلفة :</a:t>
            </a:r>
          </a:p>
          <a:p>
            <a:pPr algn="r" rtl="1">
              <a:buFont typeface="Arial" panose="020B0604020202020204" pitchFamily="34" charset="0"/>
              <a:buChar char="•"/>
            </a:pPr>
            <a:r>
              <a:rPr lang="ar-EG" altLang="ar-EG" sz="2200" dirty="0"/>
              <a:t>تتطلب صيانة دورية مثل الري، القص، التسميد، ومعالجة الأمراض النباتية.</a:t>
            </a:r>
          </a:p>
          <a:p>
            <a:pPr algn="r" rtl="1">
              <a:buFont typeface="Arial" panose="020B0604020202020204" pitchFamily="34" charset="0"/>
              <a:buChar char="•"/>
            </a:pPr>
            <a:r>
              <a:rPr lang="ar-EG" altLang="ar-EG" sz="2200" dirty="0"/>
              <a:t>قد تحتاج إلى إعادة زراعة أو ترميم دوري عند تعرضها للتلف بسبب الاستخدام المكثف.</a:t>
            </a:r>
          </a:p>
          <a:p>
            <a:pPr algn="r" rtl="1"/>
            <a:r>
              <a:rPr lang="ar-EG" altLang="ar-EG" sz="2200" b="1" dirty="0">
                <a:solidFill>
                  <a:srgbClr val="FF0000"/>
                </a:solidFill>
              </a:rPr>
              <a:t>2. تأثير الظروف الجوية:</a:t>
            </a:r>
          </a:p>
          <a:p>
            <a:pPr algn="r" rtl="1">
              <a:buFont typeface="Arial" panose="020B0604020202020204" pitchFamily="34" charset="0"/>
              <a:buChar char="•"/>
            </a:pPr>
            <a:r>
              <a:rPr lang="ar-EG" altLang="ar-EG" sz="2200" dirty="0"/>
              <a:t>تتأثر بالعوامل الجوية مثل المطر الغزير، الجفاف، أو الثلوج، مما يجعلها غير صالحة للاستخدام في بعض الأوقات.</a:t>
            </a:r>
          </a:p>
          <a:p>
            <a:pPr algn="r" rtl="1">
              <a:buFont typeface="Arial" panose="020B0604020202020204" pitchFamily="34" charset="0"/>
              <a:buChar char="•"/>
            </a:pPr>
            <a:r>
              <a:rPr lang="ar-EG" altLang="ar-EG" sz="2200" dirty="0"/>
              <a:t>قد تصبح زلقة أو غير متماسكة في حال الأمطار أو الرطوبة العالية.</a:t>
            </a:r>
          </a:p>
          <a:p>
            <a:pPr algn="r" rtl="1"/>
            <a:r>
              <a:rPr lang="ar-EG" altLang="ar-EG" sz="2200" b="1" dirty="0">
                <a:solidFill>
                  <a:srgbClr val="FF0000"/>
                </a:solidFill>
              </a:rPr>
              <a:t>3. عدم التحمل العالي للاستخدام المكثف:</a:t>
            </a:r>
          </a:p>
          <a:p>
            <a:pPr algn="r" rtl="1">
              <a:buFont typeface="Arial" panose="020B0604020202020204" pitchFamily="34" charset="0"/>
              <a:buChar char="•"/>
            </a:pPr>
            <a:r>
              <a:rPr lang="ar-EG" altLang="ar-EG" sz="2200" dirty="0"/>
              <a:t>لا تتحمل الاستخدام الشديد أو المتكرر بنفس كفاءة الأرضيات الصناعية، وقد تتلف بسرعة في الملاعب ذات النشاط الرياضي العالي.</a:t>
            </a:r>
          </a:p>
          <a:p>
            <a:pPr algn="r" rtl="1"/>
            <a:r>
              <a:rPr lang="ar-EG" altLang="ar-EG" sz="2200" b="1" dirty="0">
                <a:solidFill>
                  <a:srgbClr val="FF0000"/>
                </a:solidFill>
              </a:rPr>
              <a:t>4. تكلفة التشغيل والصيانة:</a:t>
            </a:r>
          </a:p>
          <a:p>
            <a:pPr algn="r" rtl="1">
              <a:buFont typeface="Arial" panose="020B0604020202020204" pitchFamily="34" charset="0"/>
              <a:buChar char="•"/>
            </a:pPr>
            <a:r>
              <a:rPr lang="ar-EG" altLang="ar-EG" sz="2200" dirty="0"/>
              <a:t>رغم أن التكلفة الأولية قد تكون منخفضة، فإن تكلفة الصيانة المستمرة على المدى الطويل قد تكون مرتفعة.</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Box 4">
            <a:extLst>
              <a:ext uri="{FF2B5EF4-FFF2-40B4-BE49-F238E27FC236}">
                <a16:creationId xmlns:a16="http://schemas.microsoft.com/office/drawing/2014/main" id="{B01DD027-6CB4-F763-A7A2-6D3A2037DF4D}"/>
              </a:ext>
            </a:extLst>
          </p:cNvPr>
          <p:cNvSpPr txBox="1">
            <a:spLocks noChangeArrowheads="1"/>
          </p:cNvSpPr>
          <p:nvPr/>
        </p:nvSpPr>
        <p:spPr bwMode="auto">
          <a:xfrm>
            <a:off x="152400" y="228600"/>
            <a:ext cx="8883650" cy="517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rtl="1"/>
            <a:r>
              <a:rPr lang="ar-EG" altLang="ar-EG" sz="2200" b="1"/>
              <a:t>مميزات ملاعب الإسكواش الحديثة:</a:t>
            </a:r>
          </a:p>
          <a:p>
            <a:pPr algn="r" rtl="1">
              <a:buFont typeface="Times New Roman" panose="02020603050405020304" pitchFamily="18" charset="0"/>
              <a:buAutoNum type="arabicPeriod"/>
            </a:pPr>
            <a:r>
              <a:rPr lang="ar-EG" altLang="ar-EG" sz="2200" b="1"/>
              <a:t>التحكم في الإضاءة</a:t>
            </a:r>
            <a:r>
              <a:rPr lang="ar-EG" altLang="ar-EG" sz="2200"/>
              <a:t>:</a:t>
            </a:r>
          </a:p>
          <a:p>
            <a:pPr lvl="1" algn="r" rtl="1">
              <a:buFont typeface="Times New Roman" panose="02020603050405020304" pitchFamily="18" charset="0"/>
              <a:buAutoNum type="arabicPeriod"/>
            </a:pPr>
            <a:r>
              <a:rPr lang="ar-EG" altLang="ar-EG" sz="2200"/>
              <a:t>إمكانية ضبط شدة الإضاءة حسب وقت اللعب (نهار/ليل) لتجنب إجهاد أعين اللاعبين.</a:t>
            </a:r>
          </a:p>
          <a:p>
            <a:pPr algn="r" rtl="1">
              <a:buFont typeface="Times New Roman" panose="02020603050405020304" pitchFamily="18" charset="0"/>
              <a:buAutoNum type="arabicPeriod"/>
            </a:pPr>
            <a:r>
              <a:rPr lang="ar-EG" altLang="ar-EG" sz="2200" b="1"/>
              <a:t>التكنولوجيا المتكاملة</a:t>
            </a:r>
            <a:r>
              <a:rPr lang="ar-EG" altLang="ar-EG" sz="2200"/>
              <a:t>:</a:t>
            </a:r>
          </a:p>
          <a:p>
            <a:pPr lvl="1" algn="r" rtl="1">
              <a:buFont typeface="Times New Roman" panose="02020603050405020304" pitchFamily="18" charset="0"/>
              <a:buAutoNum type="arabicPeriod"/>
            </a:pPr>
            <a:r>
              <a:rPr lang="ar-EG" altLang="ar-EG" sz="2200"/>
              <a:t>بعض الملاعب مزودة بشاشات عرض لتوضيح النقاط والإعادة البطيئة.</a:t>
            </a:r>
          </a:p>
          <a:p>
            <a:pPr lvl="1" algn="r" rtl="1">
              <a:buFont typeface="Times New Roman" panose="02020603050405020304" pitchFamily="18" charset="0"/>
              <a:buAutoNum type="arabicPeriod"/>
            </a:pPr>
            <a:r>
              <a:rPr lang="ar-EG" altLang="ar-EG" sz="2200"/>
              <a:t>تقنيات استشعار لتسجيل الأخطاء أو متابعة حركة الكرة.</a:t>
            </a:r>
          </a:p>
          <a:p>
            <a:pPr algn="r" rtl="1">
              <a:buFont typeface="Times New Roman" panose="02020603050405020304" pitchFamily="18" charset="0"/>
              <a:buAutoNum type="arabicPeriod"/>
            </a:pPr>
            <a:r>
              <a:rPr lang="ar-EG" altLang="ar-EG" sz="2200" b="1"/>
              <a:t>الأرضيات المتقدمة</a:t>
            </a:r>
            <a:r>
              <a:rPr lang="ar-EG" altLang="ar-EG" sz="2200"/>
              <a:t>:</a:t>
            </a:r>
          </a:p>
          <a:p>
            <a:pPr lvl="1" algn="r" rtl="1">
              <a:buFont typeface="Times New Roman" panose="02020603050405020304" pitchFamily="18" charset="0"/>
              <a:buAutoNum type="arabicPeriod"/>
            </a:pPr>
            <a:r>
              <a:rPr lang="ar-EG" altLang="ar-EG" sz="2200"/>
              <a:t>استخدام مواد تقلل من التآكل الناتج عن الاستخدام المتكرر.</a:t>
            </a:r>
          </a:p>
          <a:p>
            <a:pPr lvl="1" algn="r" rtl="1">
              <a:buFont typeface="Times New Roman" panose="02020603050405020304" pitchFamily="18" charset="0"/>
              <a:buAutoNum type="arabicPeriod"/>
            </a:pPr>
            <a:r>
              <a:rPr lang="ar-EG" altLang="ar-EG" sz="2200"/>
              <a:t>خصائص مضادة للبكتيريا والرطوبة.</a:t>
            </a:r>
          </a:p>
          <a:p>
            <a:pPr algn="r" rtl="1"/>
            <a:r>
              <a:rPr lang="ar-EG" altLang="ar-EG" sz="2200" b="1"/>
              <a:t>أهمية التصميم الجيد لملعب الإسكواش:</a:t>
            </a:r>
          </a:p>
          <a:p>
            <a:pPr algn="r" rtl="1">
              <a:buFont typeface="Arial" panose="020B0604020202020204" pitchFamily="34" charset="0"/>
              <a:buChar char="•"/>
            </a:pPr>
            <a:r>
              <a:rPr lang="ar-EG" altLang="ar-EG" sz="2200" b="1"/>
              <a:t>تحسين تجربة اللاعبين</a:t>
            </a:r>
            <a:r>
              <a:rPr lang="ar-EG" altLang="ar-EG" sz="2200"/>
              <a:t>: تصميم الملعب يؤثر بشكل مباشر على أداء اللاعبين وقدرتهم على الحركة بسهولة داخل المساحة.</a:t>
            </a:r>
          </a:p>
          <a:p>
            <a:pPr algn="r" rtl="1">
              <a:buFont typeface="Arial" panose="020B0604020202020204" pitchFamily="34" charset="0"/>
              <a:buChar char="•"/>
            </a:pPr>
            <a:r>
              <a:rPr lang="ar-EG" altLang="ar-EG" sz="2200" b="1"/>
              <a:t>جذب الجماهير</a:t>
            </a:r>
            <a:r>
              <a:rPr lang="ar-EG" altLang="ar-EG" sz="2200"/>
              <a:t>: الملاعب الزجاجية توفر تجربة مشاهدة فريدة، مما يزيد من شعبية اللعبة.</a:t>
            </a:r>
          </a:p>
          <a:p>
            <a:pPr algn="r" rtl="1">
              <a:buFont typeface="Arial" panose="020B0604020202020204" pitchFamily="34" charset="0"/>
              <a:buChar char="•"/>
            </a:pPr>
            <a:r>
              <a:rPr lang="ar-EG" altLang="ar-EG" sz="2200" b="1"/>
              <a:t>توفير الأمان</a:t>
            </a:r>
            <a:r>
              <a:rPr lang="ar-EG" altLang="ar-EG" sz="2200"/>
              <a:t>: الاعتماد على مواد مقاومة للصدمات والانزلاق يقلل من احتمالية الإصابات.</a:t>
            </a:r>
          </a:p>
          <a:p>
            <a:pPr lvl="1" algn="r" rtl="1">
              <a:buFont typeface="Times New Roman" panose="02020603050405020304" pitchFamily="18" charset="0"/>
              <a:buAutoNum type="arabicPeriod"/>
            </a:pPr>
            <a:endParaRPr lang="ar-EG" altLang="ar-EG" sz="220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4" descr="A building with glass walls and a roof&#10;&#10;Description automatically generated">
            <a:extLst>
              <a:ext uri="{FF2B5EF4-FFF2-40B4-BE49-F238E27FC236}">
                <a16:creationId xmlns:a16="http://schemas.microsoft.com/office/drawing/2014/main" id="{144406D1-59E8-73DE-16B8-CA9987794F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962400"/>
            <a:ext cx="4989513" cy="259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5" name="Picture 6" descr="A glass building in a grassy area&#10;&#10;Description automatically generated">
            <a:extLst>
              <a:ext uri="{FF2B5EF4-FFF2-40B4-BE49-F238E27FC236}">
                <a16:creationId xmlns:a16="http://schemas.microsoft.com/office/drawing/2014/main" id="{F3BDDC47-3D3D-BF65-B7D8-475FDFE0FC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923925"/>
            <a:ext cx="5410200" cy="303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TPOINT squash. Squash courts anywhere. Smart and social.">
            <a:hlinkClick r:id="" action="ppaction://media"/>
            <a:extLst>
              <a:ext uri="{FF2B5EF4-FFF2-40B4-BE49-F238E27FC236}">
                <a16:creationId xmlns:a16="http://schemas.microsoft.com/office/drawing/2014/main" id="{68D193DB-68E5-B8DF-75A7-7DBF7728B627}"/>
              </a:ext>
            </a:extLst>
          </p:cNvPr>
          <p:cNvPicPr>
            <a:picLocks noRot="1" noChangeAspect="1"/>
          </p:cNvPicPr>
          <p:nvPr>
            <a:videoFile r:link="rId1"/>
          </p:nvPr>
        </p:nvPicPr>
        <p:blipFill>
          <a:blip r:embed="rId3"/>
          <a:stretch>
            <a:fillRect/>
          </a:stretch>
        </p:blipFill>
        <p:spPr>
          <a:xfrm>
            <a:off x="228600" y="847725"/>
            <a:ext cx="8763000" cy="51625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5">
            <a:extLst>
              <a:ext uri="{FF2B5EF4-FFF2-40B4-BE49-F238E27FC236}">
                <a16:creationId xmlns:a16="http://schemas.microsoft.com/office/drawing/2014/main" id="{7F52E2EA-6BE8-2882-D41F-709164A7030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7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8">
            <a:extLst>
              <a:ext uri="{FF2B5EF4-FFF2-40B4-BE49-F238E27FC236}">
                <a16:creationId xmlns:a16="http://schemas.microsoft.com/office/drawing/2014/main" id="{43930F8D-538B-3D38-48AA-F896604525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538" y="228600"/>
            <a:ext cx="190182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1" name="Picture 2">
            <a:extLst>
              <a:ext uri="{FF2B5EF4-FFF2-40B4-BE49-F238E27FC236}">
                <a16:creationId xmlns:a16="http://schemas.microsoft.com/office/drawing/2014/main" id="{530531AA-A685-95C5-3791-23DE6F169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4525" y="5291138"/>
            <a:ext cx="20732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2" name="Picture 4">
            <a:extLst>
              <a:ext uri="{FF2B5EF4-FFF2-40B4-BE49-F238E27FC236}">
                <a16:creationId xmlns:a16="http://schemas.microsoft.com/office/drawing/2014/main" id="{4C0BD5CD-57AB-AC63-E54B-5490E7C000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2325" y="5292725"/>
            <a:ext cx="2073275"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Picture 2">
            <a:extLst>
              <a:ext uri="{FF2B5EF4-FFF2-40B4-BE49-F238E27FC236}">
                <a16:creationId xmlns:a16="http://schemas.microsoft.com/office/drawing/2014/main" id="{C59C1387-AFB0-A0BE-23FC-B60244146F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0375" y="2524125"/>
            <a:ext cx="6143625"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4" name="Picture 6">
            <a:extLst>
              <a:ext uri="{FF2B5EF4-FFF2-40B4-BE49-F238E27FC236}">
                <a16:creationId xmlns:a16="http://schemas.microsoft.com/office/drawing/2014/main" id="{DB4CDDF4-62A6-116A-3D8C-1465699BD7C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341563" y="-36513"/>
            <a:ext cx="6802437" cy="3295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8">
            <a:extLst>
              <a:ext uri="{FF2B5EF4-FFF2-40B4-BE49-F238E27FC236}">
                <a16:creationId xmlns:a16="http://schemas.microsoft.com/office/drawing/2014/main" id="{98772D5B-4AEC-F5E0-87E4-CF62A1AC703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2654300"/>
            <a:ext cx="4191000" cy="420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0114" name="Picture 5">
            <a:extLst>
              <a:ext uri="{FF2B5EF4-FFF2-40B4-BE49-F238E27FC236}">
                <a16:creationId xmlns:a16="http://schemas.microsoft.com/office/drawing/2014/main" id="{9E9C0CBF-4FED-3BE5-37F1-C15B8F709257}"/>
              </a:ext>
            </a:extLst>
          </p:cNvPr>
          <p:cNvPicPr>
            <a:picLocks noChangeAspect="1"/>
          </p:cNvPicPr>
          <p:nvPr/>
        </p:nvPicPr>
        <p:blipFill>
          <a:blip r:embed="rId2">
            <a:lum bright="20000" contrast="-70000"/>
            <a:extLst>
              <a:ext uri="{28A0092B-C50C-407E-A947-70E740481C1C}">
                <a14:useLocalDpi xmlns:a14="http://schemas.microsoft.com/office/drawing/2010/main" val="0"/>
              </a:ext>
            </a:extLst>
          </a:blip>
          <a:srcRect/>
          <a:stretch>
            <a:fillRect/>
          </a:stretch>
        </p:blipFill>
        <p:spPr bwMode="auto">
          <a:xfrm>
            <a:off x="0" y="0"/>
            <a:ext cx="9147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5" name="Picture 8">
            <a:extLst>
              <a:ext uri="{FF2B5EF4-FFF2-40B4-BE49-F238E27FC236}">
                <a16:creationId xmlns:a16="http://schemas.microsoft.com/office/drawing/2014/main" id="{25B95CF9-81BB-0C36-9840-343028CD85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413" y="200025"/>
            <a:ext cx="5970587"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6" name="Picture 2">
            <a:extLst>
              <a:ext uri="{FF2B5EF4-FFF2-40B4-BE49-F238E27FC236}">
                <a16:creationId xmlns:a16="http://schemas.microsoft.com/office/drawing/2014/main" id="{69A666BA-E7D4-5F98-585C-E9DA86C0B5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3429000"/>
            <a:ext cx="5970588"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1138" name="Picture 5">
            <a:extLst>
              <a:ext uri="{FF2B5EF4-FFF2-40B4-BE49-F238E27FC236}">
                <a16:creationId xmlns:a16="http://schemas.microsoft.com/office/drawing/2014/main" id="{38BCE759-E8E7-0121-DEDE-F7249D804E2E}"/>
              </a:ext>
            </a:extLst>
          </p:cNvPr>
          <p:cNvPicPr>
            <a:picLocks noChangeAspect="1"/>
          </p:cNvPicPr>
          <p:nvPr/>
        </p:nvPicPr>
        <p:blipFill>
          <a:blip r:embed="rId2">
            <a:lum bright="20000" contrast="-70000"/>
            <a:extLst>
              <a:ext uri="{28A0092B-C50C-407E-A947-70E740481C1C}">
                <a14:useLocalDpi xmlns:a14="http://schemas.microsoft.com/office/drawing/2010/main" val="0"/>
              </a:ext>
            </a:extLst>
          </a:blip>
          <a:srcRect/>
          <a:stretch>
            <a:fillRect/>
          </a:stretch>
        </p:blipFill>
        <p:spPr bwMode="auto">
          <a:xfrm>
            <a:off x="0" y="0"/>
            <a:ext cx="9147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39" name="Picture 2">
            <a:extLst>
              <a:ext uri="{FF2B5EF4-FFF2-40B4-BE49-F238E27FC236}">
                <a16:creationId xmlns:a16="http://schemas.microsoft.com/office/drawing/2014/main" id="{402727C6-BA78-73B7-E315-3AC0DA67B3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6275" y="76200"/>
            <a:ext cx="5003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0" name="Picture 2">
            <a:extLst>
              <a:ext uri="{FF2B5EF4-FFF2-40B4-BE49-F238E27FC236}">
                <a16:creationId xmlns:a16="http://schemas.microsoft.com/office/drawing/2014/main" id="{EC77DF0E-DF52-1AC0-23F2-F33CFD190AC0}"/>
              </a:ext>
            </a:extLst>
          </p:cNvPr>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5500" y="3429000"/>
            <a:ext cx="431165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Picture 1">
            <a:extLst>
              <a:ext uri="{FF2B5EF4-FFF2-40B4-BE49-F238E27FC236}">
                <a16:creationId xmlns:a16="http://schemas.microsoft.com/office/drawing/2014/main" id="{6039E0BB-FAF6-A84C-F34C-72F6D55CEF20}"/>
              </a:ext>
            </a:extLst>
          </p:cNvPr>
          <p:cNvPicPr preferRelativeResize="0">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152400" y="3429000"/>
            <a:ext cx="4316413"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2162" name="Picture 5">
            <a:extLst>
              <a:ext uri="{FF2B5EF4-FFF2-40B4-BE49-F238E27FC236}">
                <a16:creationId xmlns:a16="http://schemas.microsoft.com/office/drawing/2014/main" id="{93E466E2-0D17-07A6-91CF-2FE7EE8B231C}"/>
              </a:ext>
            </a:extLst>
          </p:cNvPr>
          <p:cNvPicPr>
            <a:picLocks noChangeAspect="1"/>
          </p:cNvPicPr>
          <p:nvPr/>
        </p:nvPicPr>
        <p:blipFill>
          <a:blip r:embed="rId2">
            <a:lum bright="20000" contrast="-70000"/>
            <a:extLst>
              <a:ext uri="{28A0092B-C50C-407E-A947-70E740481C1C}">
                <a14:useLocalDpi xmlns:a14="http://schemas.microsoft.com/office/drawing/2010/main" val="0"/>
              </a:ext>
            </a:extLst>
          </a:blip>
          <a:srcRect/>
          <a:stretch>
            <a:fillRect/>
          </a:stretch>
        </p:blipFill>
        <p:spPr bwMode="auto">
          <a:xfrm>
            <a:off x="0" y="0"/>
            <a:ext cx="9147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3" name="Picture 6">
            <a:extLst>
              <a:ext uri="{FF2B5EF4-FFF2-40B4-BE49-F238E27FC236}">
                <a16:creationId xmlns:a16="http://schemas.microsoft.com/office/drawing/2014/main" id="{6A81E2C2-173D-DE67-D3E8-1769230E421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1175" y="304800"/>
            <a:ext cx="8077200"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Picture 7">
            <a:extLst>
              <a:ext uri="{FF2B5EF4-FFF2-40B4-BE49-F238E27FC236}">
                <a16:creationId xmlns:a16="http://schemas.microsoft.com/office/drawing/2014/main" id="{573A1729-FB78-3C9E-5759-67E20758048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743200"/>
            <a:ext cx="6762750" cy="390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5" name="Rectangle 2">
            <a:extLst>
              <a:ext uri="{FF2B5EF4-FFF2-40B4-BE49-F238E27FC236}">
                <a16:creationId xmlns:a16="http://schemas.microsoft.com/office/drawing/2014/main" id="{25E58C9F-026A-37CC-A5BF-7DA3936ECD72}"/>
              </a:ext>
            </a:extLst>
          </p:cNvPr>
          <p:cNvSpPr txBox="1">
            <a:spLocks noChangeArrowheads="1"/>
          </p:cNvSpPr>
          <p:nvPr/>
        </p:nvSpPr>
        <p:spPr bwMode="auto">
          <a:xfrm>
            <a:off x="0" y="2514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r" rtl="1">
              <a:spcBef>
                <a:spcPct val="20000"/>
              </a:spcBef>
              <a:buChar char="•"/>
              <a:defRPr sz="3200">
                <a:solidFill>
                  <a:schemeClr val="tx1"/>
                </a:solidFill>
                <a:latin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800">
                <a:solidFill>
                  <a:schemeClr val="bg1"/>
                </a:solidFill>
              </a:rPr>
              <a:t>Heliopolis Sporting Club</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3186" name="Picture 5">
            <a:extLst>
              <a:ext uri="{FF2B5EF4-FFF2-40B4-BE49-F238E27FC236}">
                <a16:creationId xmlns:a16="http://schemas.microsoft.com/office/drawing/2014/main" id="{87FF8C60-B355-ACFE-C6E0-2437FFA9FA4B}"/>
              </a:ext>
            </a:extLst>
          </p:cNvPr>
          <p:cNvPicPr>
            <a:picLocks noChangeAspect="1"/>
          </p:cNvPicPr>
          <p:nvPr/>
        </p:nvPicPr>
        <p:blipFill>
          <a:blip r:embed="rId2">
            <a:lum bright="20000" contrast="-70000"/>
            <a:extLst>
              <a:ext uri="{28A0092B-C50C-407E-A947-70E740481C1C}">
                <a14:useLocalDpi xmlns:a14="http://schemas.microsoft.com/office/drawing/2010/main" val="0"/>
              </a:ext>
            </a:extLst>
          </a:blip>
          <a:srcRect/>
          <a:stretch>
            <a:fillRect/>
          </a:stretch>
        </p:blipFill>
        <p:spPr bwMode="auto">
          <a:xfrm>
            <a:off x="0" y="0"/>
            <a:ext cx="9147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2">
            <a:extLst>
              <a:ext uri="{FF2B5EF4-FFF2-40B4-BE49-F238E27FC236}">
                <a16:creationId xmlns:a16="http://schemas.microsoft.com/office/drawing/2014/main" id="{D31E684C-A894-0CC5-C6E7-7522820A08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6425" y="457200"/>
            <a:ext cx="4724400" cy="410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4">
            <a:extLst>
              <a:ext uri="{FF2B5EF4-FFF2-40B4-BE49-F238E27FC236}">
                <a16:creationId xmlns:a16="http://schemas.microsoft.com/office/drawing/2014/main" id="{B4CD8A4F-6207-8467-F1C4-CB9E039BF0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98688"/>
            <a:ext cx="4416425" cy="410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4210" name="Picture 5">
            <a:extLst>
              <a:ext uri="{FF2B5EF4-FFF2-40B4-BE49-F238E27FC236}">
                <a16:creationId xmlns:a16="http://schemas.microsoft.com/office/drawing/2014/main" id="{986A2D9F-D371-785F-7D59-8509B40F3643}"/>
              </a:ext>
            </a:extLst>
          </p:cNvPr>
          <p:cNvPicPr>
            <a:picLocks noChangeAspect="1"/>
          </p:cNvPicPr>
          <p:nvPr/>
        </p:nvPicPr>
        <p:blipFill>
          <a:blip r:embed="rId2">
            <a:lum bright="20000" contrast="-70000"/>
            <a:extLst>
              <a:ext uri="{28A0092B-C50C-407E-A947-70E740481C1C}">
                <a14:useLocalDpi xmlns:a14="http://schemas.microsoft.com/office/drawing/2010/main" val="0"/>
              </a:ext>
            </a:extLst>
          </a:blip>
          <a:srcRect/>
          <a:stretch>
            <a:fillRect/>
          </a:stretch>
        </p:blipFill>
        <p:spPr bwMode="auto">
          <a:xfrm>
            <a:off x="0" y="0"/>
            <a:ext cx="9147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1" name="Picture 4">
            <a:extLst>
              <a:ext uri="{FF2B5EF4-FFF2-40B4-BE49-F238E27FC236}">
                <a16:creationId xmlns:a16="http://schemas.microsoft.com/office/drawing/2014/main" id="{34FB9799-CD3F-A2A4-C1E6-FDBC3D3BAB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659"/>
          <a:stretch>
            <a:fillRect/>
          </a:stretch>
        </p:blipFill>
        <p:spPr bwMode="auto">
          <a:xfrm>
            <a:off x="727075" y="381000"/>
            <a:ext cx="768985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2" name="Picture 6">
            <a:extLst>
              <a:ext uri="{FF2B5EF4-FFF2-40B4-BE49-F238E27FC236}">
                <a16:creationId xmlns:a16="http://schemas.microsoft.com/office/drawing/2014/main" id="{F96C17E6-28B4-35B0-1F9D-B8503E4AC0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42672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18319</TotalTime>
  <Words>7734</Words>
  <Application>Microsoft Office PowerPoint</Application>
  <PresentationFormat>On-screen Show (4:3)</PresentationFormat>
  <Paragraphs>649</Paragraphs>
  <Slides>131</Slides>
  <Notes>1</Notes>
  <HiddenSlides>0</HiddenSlides>
  <MMClips>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131</vt:i4>
      </vt:variant>
    </vt:vector>
  </HeadingPairs>
  <TitlesOfParts>
    <vt:vector size="136" baseType="lpstr">
      <vt:lpstr>Aptos</vt:lpstr>
      <vt:lpstr>Arial</vt:lpstr>
      <vt:lpstr>Century Gothic</vt:lpstr>
      <vt:lpstr>Times New Roman</vt:lpstr>
      <vt:lpstr>Vapor Trail</vt:lpstr>
      <vt:lpstr>البرنامج التدريبي لأنشاء الملاعب الرياضية و صيانتها </vt:lpstr>
      <vt:lpstr>🎯 أهداف البرنامج: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ما هى الخطوات الاستباقية التى يجت توافرها قبل البداء فى انشاء ملعب كرة قدم نجيل طبيعى او هجين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ملعب الهوكى المدينة الاولمبية ببورسعيد</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2- طريقة السجادة Hybrid carpet system  وفى هذة الطريقة تم فرد الرمال النظيفة الخاصة بعملية الزراعة بسمك 40 سم على الاقل او حسب  اشتراطات الشركة المنتجة للنجيل  ويتم فرش سجادة من النجيل الصناعى و يتم خياطة الرولات سويا بكامل مسطح الملعب وبعد اتمام عملية الفرش يتم زراعة بزور النجيل الطبيعى  وبعد تمام الانبات يكون الملعب جاهز لللعب ويضاعف هذا النوع ساعات استخام الملعب وايضا ياحفط على شكل الملعب فى ظروف الطقس الصعبة .  </vt:lpstr>
      <vt:lpstr>PowerPoint Presentation</vt:lpstr>
      <vt:lpstr>PowerPoint Presentation</vt:lpstr>
      <vt:lpstr>PowerPoint Presentation</vt:lpstr>
      <vt:lpstr>2-ارضيات صناعية المطاطية الخارجية من البولي يوريثان </vt:lpstr>
      <vt:lpstr>PowerPoint Presentation</vt:lpstr>
      <vt:lpstr>PowerPoint Presentation</vt:lpstr>
      <vt:lpstr>PowerPoint Presentation</vt:lpstr>
      <vt:lpstr>PowerPoint Presentation</vt:lpstr>
      <vt:lpstr>Land Scape Turf</vt:lpstr>
      <vt:lpstr>3- نظام  الرش المنفذ للمياة (Spray permeable System)  نفس النظام السابق، ولكنة منفذ للماء ويستخدم فى المناطق الجافة غير الممطرة  </vt:lpstr>
      <vt:lpstr>PowerPoint Presentation</vt:lpstr>
      <vt:lpstr>PowerPoint Presentation</vt:lpstr>
      <vt:lpstr>PowerPoint Presentation</vt:lpstr>
      <vt:lpstr>PowerPoint Presentation</vt:lpstr>
      <vt:lpstr>Multi-Purpose Courts Rubber Systems</vt:lpstr>
      <vt:lpstr>PowerPoint Presentation</vt:lpstr>
      <vt:lpstr>PowerPoint Presentation</vt:lpstr>
      <vt:lpstr> </vt:lpstr>
      <vt:lpstr>PowerPoint Presentation</vt:lpstr>
      <vt:lpstr>PowerPoint Presentation</vt:lpstr>
      <vt:lpstr>3- ارضيات الاكريلك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مقاسات ملاعب التنس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المرونة والتنوع في الاستخدام: الملاءمة لعدة رياضات: يمكن استخدام الأرضيات الزجاجية في رياضات متعددة مثل كرة السلة، كرة القدم داخل الصالات، الكرة الطائرة، والهوكي. تخصيص للرياضات المختلفة: يمكن تعديل سطح الأرضية وفقًا لمتطلبات الرياضة التي تُمارس عليها، مثل إضافة طبقة مقاومة للانزلاق أو تعديل مستوى الامتصاص للصدمات. 4. الأداء العالي: امتصاص الصدمات: الأرضيات الزجاجية تكون مصممة بحيث توفر خصائص امتصاص الصدمات، مما يقلل من خطر الإصابات للاعبين. تحسين الأداء: الزجاج يتيح ارتدادًا جيدًا للكرة ويوفر سلاسة في حركة اللاعبين، مما يعزز الأداء الرياضي بشكل عام. 5. سهولة الصيانة والتنظيف: تنظيف سهل: بفضل سطح الزجاج الأملس، يمكن تنظيف الأرضية بسهولة ودون الحاجة لمواد تنظيف خاصة. مقاومة للبقع: الزجاج المقاوم للبقع يسهل الحفاظ عليه في حالة جيدة لفترات طويلة. 6. الاستدامة والبيئة: مواد صديقة للبيئة: يمكن تصنيع الأرضيات الزجاجية باستخدام الزجاج المعاد تدويره، مما يجعلها خيارًا صديقًا للبيئة. مقاومة للتآكل: الزجاج المقاوم للتآكل يساهم في تقليل الحاجة إلى استبدال الأرضيات بشكل متكرر. </vt:lpstr>
      <vt:lpstr>PowerPoint Presentation</vt:lpstr>
      <vt:lpstr>PowerPoint Presentation</vt:lpstr>
      <vt:lpstr>PowerPoint Presentation</vt:lpstr>
      <vt:lpstr>PowerPoint Presentation</vt:lpstr>
      <vt:lpstr>PowerPoint Presentation</vt:lpstr>
      <vt:lpstr>PowerPoint Presentation</vt:lpstr>
      <vt:lpstr>رياضة التسلق</vt:lpstr>
      <vt:lpstr>PowerPoint Presentation</vt:lpstr>
      <vt:lpstr>PowerPoint Presentation</vt:lpstr>
      <vt:lpstr>التقييم والخاتمة</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Ahmed Nabil</dc:creator>
  <cp:keywords/>
  <dc:description>generated using python-pptx</dc:description>
  <cp:lastModifiedBy>Ahmed Nabil</cp:lastModifiedBy>
  <cp:revision>13</cp:revision>
  <dcterms:created xsi:type="dcterms:W3CDTF">2013-01-27T09:14:16Z</dcterms:created>
  <dcterms:modified xsi:type="dcterms:W3CDTF">2025-07-21T20:15:26Z</dcterms:modified>
  <cp:category/>
</cp:coreProperties>
</file>